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59"/>
  </p:notes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 id="294" r:id="rId76"/>
    <p:sldId id="295" r:id="rId77"/>
    <p:sldId id="296" r:id="rId78"/>
    <p:sldId id="297" r:id="rId79"/>
    <p:sldId id="298" r:id="rId80"/>
    <p:sldId id="299" r:id="rId81"/>
    <p:sldId id="300" r:id="rId82"/>
    <p:sldId id="301" r:id="rId83"/>
    <p:sldId id="302" r:id="rId84"/>
    <p:sldId id="303" r:id="rId85"/>
    <p:sldId id="304" r:id="rId86"/>
    <p:sldId id="305" r:id="rId87"/>
    <p:sldId id="306" r:id="rId88"/>
    <p:sldId id="307" r:id="rId89"/>
    <p:sldId id="308" r:id="rId90"/>
    <p:sldId id="309" r:id="rId91"/>
    <p:sldId id="310" r:id="rId92"/>
    <p:sldId id="311" r:id="rId93"/>
    <p:sldId id="312" r:id="rId94"/>
    <p:sldId id="313" r:id="rId95"/>
    <p:sldId id="314" r:id="rId96"/>
    <p:sldId id="315" r:id="rId97"/>
    <p:sldId id="316" r:id="rId98"/>
    <p:sldId id="317" r:id="rId99"/>
    <p:sldId id="318" r:id="rId100"/>
    <p:sldId id="319" r:id="rId101"/>
    <p:sldId id="320" r:id="rId102"/>
    <p:sldId id="321" r:id="rId103"/>
    <p:sldId id="322" r:id="rId104"/>
    <p:sldId id="323" r:id="rId105"/>
    <p:sldId id="324" r:id="rId106"/>
    <p:sldId id="325" r:id="rId107"/>
    <p:sldId id="326" r:id="rId108"/>
    <p:sldId id="327" r:id="rId109"/>
    <p:sldId id="328" r:id="rId110"/>
    <p:sldId id="329" r:id="rId111"/>
    <p:sldId id="330" r:id="rId112"/>
    <p:sldId id="331" r:id="rId113"/>
    <p:sldId id="332" r:id="rId114"/>
    <p:sldId id="333" r:id="rId115"/>
    <p:sldId id="334" r:id="rId116"/>
    <p:sldId id="335" r:id="rId117"/>
    <p:sldId id="336" r:id="rId118"/>
    <p:sldId id="337" r:id="rId119"/>
    <p:sldId id="338" r:id="rId120"/>
    <p:sldId id="339" r:id="rId121"/>
    <p:sldId id="340" r:id="rId122"/>
    <p:sldId id="341" r:id="rId123"/>
    <p:sldId id="342" r:id="rId124"/>
    <p:sldId id="343" r:id="rId125"/>
    <p:sldId id="344" r:id="rId126"/>
    <p:sldId id="345" r:id="rId127"/>
    <p:sldId id="346" r:id="rId128"/>
    <p:sldId id="347" r:id="rId129"/>
    <p:sldId id="348" r:id="rId130"/>
    <p:sldId id="349" r:id="rId131"/>
    <p:sldId id="350" r:id="rId132"/>
    <p:sldId id="351" r:id="rId133"/>
    <p:sldId id="352" r:id="rId134"/>
    <p:sldId id="353" r:id="rId135"/>
    <p:sldId id="354" r:id="rId136"/>
    <p:sldId id="355" r:id="rId137"/>
    <p:sldId id="356" r:id="rId138"/>
    <p:sldId id="357" r:id="rId139"/>
    <p:sldId id="358" r:id="rId140"/>
    <p:sldId id="359" r:id="rId141"/>
    <p:sldId id="360" r:id="rId142"/>
    <p:sldId id="361" r:id="rId143"/>
    <p:sldId id="362" r:id="rId144"/>
    <p:sldId id="363" r:id="rId145"/>
    <p:sldId id="364" r:id="rId146"/>
    <p:sldId id="365" r:id="rId147"/>
    <p:sldId id="366" r:id="rId148"/>
    <p:sldId id="367" r:id="rId149"/>
    <p:sldId id="368" r:id="rId150"/>
    <p:sldId id="369" r:id="rId151"/>
    <p:sldId id="370" r:id="rId152"/>
    <p:sldId id="371" r:id="rId153"/>
    <p:sldId id="372" r:id="rId154"/>
    <p:sldId id="373" r:id="rId155"/>
    <p:sldId id="374" r:id="rId156"/>
    <p:sldId id="375" r:id="rId157"/>
    <p:sldId id="376" r:id="rId15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Arial" charset="1" panose="020B0502020202020204"/>
      <p:regular r:id="rId14"/>
    </p:embeddedFont>
    <p:embeddedFont>
      <p:font typeface="Arial Bold" charset="1" panose="020B0802020202020204"/>
      <p:regular r:id="rId15"/>
    </p:embeddedFont>
    <p:embeddedFont>
      <p:font typeface="Arial Italics" charset="1" panose="020B0502020202090204"/>
      <p:regular r:id="rId16"/>
    </p:embeddedFont>
    <p:embeddedFont>
      <p:font typeface="Arial Bold Italics" charset="1" panose="020B0802020202090204"/>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Lato" charset="1" panose="020F0502020204030203"/>
      <p:regular r:id="rId24"/>
    </p:embeddedFont>
    <p:embeddedFont>
      <p:font typeface="Lato Bold" charset="1" panose="020F0502020204030203"/>
      <p:regular r:id="rId25"/>
    </p:embeddedFont>
    <p:embeddedFont>
      <p:font typeface="Lato Italics" charset="1" panose="020F0502020204030203"/>
      <p:regular r:id="rId26"/>
    </p:embeddedFont>
    <p:embeddedFont>
      <p:font typeface="Lato Bold Italics" charset="1" panose="020F0502020204030203"/>
      <p:regular r:id="rId27"/>
    </p:embeddedFont>
    <p:embeddedFont>
      <p:font typeface="Lato Thin" charset="1" panose="020F0502020204030203"/>
      <p:regular r:id="rId28"/>
    </p:embeddedFont>
    <p:embeddedFont>
      <p:font typeface="Lato Thin Italics" charset="1" panose="020F0502020204030203"/>
      <p:regular r:id="rId29"/>
    </p:embeddedFont>
    <p:embeddedFont>
      <p:font typeface="Lato Light" charset="1" panose="020F0502020204030203"/>
      <p:regular r:id="rId30"/>
    </p:embeddedFont>
    <p:embeddedFont>
      <p:font typeface="Lato Light Italics" charset="1" panose="020F0502020204030203"/>
      <p:regular r:id="rId31"/>
    </p:embeddedFont>
    <p:embeddedFont>
      <p:font typeface="Lato Heavy" charset="1" panose="020F0502020204030203"/>
      <p:regular r:id="rId32"/>
    </p:embeddedFont>
    <p:embeddedFont>
      <p:font typeface="Lato Heavy Italics" charset="1" panose="020F0502020204030203"/>
      <p:regular r:id="rId33"/>
    </p:embeddedFont>
    <p:embeddedFont>
      <p:font typeface="Alice" charset="1" panose="00000500000000000000"/>
      <p:regular r:id="rId34"/>
    </p:embeddedFont>
    <p:embeddedFont>
      <p:font typeface="Alice Bold" charset="1" panose="00000500000000000000"/>
      <p:regular r:id="rId35"/>
    </p:embeddedFont>
    <p:embeddedFont>
      <p:font typeface="Alice Italics" charset="1" panose="00000500000000000000"/>
      <p:regular r:id="rId36"/>
    </p:embeddedFont>
    <p:embeddedFont>
      <p:font typeface="Alice Bold Italics" charset="1" panose="000005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63.xml" Type="http://schemas.openxmlformats.org/officeDocument/2006/relationships/slide"/><Relationship Id="rId101" Target="slides/slide64.xml" Type="http://schemas.openxmlformats.org/officeDocument/2006/relationships/slide"/><Relationship Id="rId102" Target="slides/slide65.xml" Type="http://schemas.openxmlformats.org/officeDocument/2006/relationships/slide"/><Relationship Id="rId103" Target="slides/slide66.xml" Type="http://schemas.openxmlformats.org/officeDocument/2006/relationships/slide"/><Relationship Id="rId104" Target="slides/slide67.xml" Type="http://schemas.openxmlformats.org/officeDocument/2006/relationships/slide"/><Relationship Id="rId105" Target="slides/slide68.xml" Type="http://schemas.openxmlformats.org/officeDocument/2006/relationships/slide"/><Relationship Id="rId106" Target="slides/slide69.xml" Type="http://schemas.openxmlformats.org/officeDocument/2006/relationships/slide"/><Relationship Id="rId107" Target="slides/slide70.xml" Type="http://schemas.openxmlformats.org/officeDocument/2006/relationships/slide"/><Relationship Id="rId108" Target="slides/slide71.xml" Type="http://schemas.openxmlformats.org/officeDocument/2006/relationships/slide"/><Relationship Id="rId109" Target="slides/slide72.xml" Type="http://schemas.openxmlformats.org/officeDocument/2006/relationships/slide"/><Relationship Id="rId11" Target="fonts/font11.fntdata" Type="http://schemas.openxmlformats.org/officeDocument/2006/relationships/font"/><Relationship Id="rId110" Target="slides/slide73.xml" Type="http://schemas.openxmlformats.org/officeDocument/2006/relationships/slide"/><Relationship Id="rId111" Target="slides/slide74.xml" Type="http://schemas.openxmlformats.org/officeDocument/2006/relationships/slide"/><Relationship Id="rId112" Target="slides/slide75.xml" Type="http://schemas.openxmlformats.org/officeDocument/2006/relationships/slide"/><Relationship Id="rId113" Target="slides/slide76.xml" Type="http://schemas.openxmlformats.org/officeDocument/2006/relationships/slide"/><Relationship Id="rId114" Target="slides/slide77.xml" Type="http://schemas.openxmlformats.org/officeDocument/2006/relationships/slide"/><Relationship Id="rId115" Target="slides/slide78.xml" Type="http://schemas.openxmlformats.org/officeDocument/2006/relationships/slide"/><Relationship Id="rId116" Target="slides/slide79.xml" Type="http://schemas.openxmlformats.org/officeDocument/2006/relationships/slide"/><Relationship Id="rId117" Target="slides/slide80.xml" Type="http://schemas.openxmlformats.org/officeDocument/2006/relationships/slide"/><Relationship Id="rId118" Target="slides/slide81.xml" Type="http://schemas.openxmlformats.org/officeDocument/2006/relationships/slide"/><Relationship Id="rId119" Target="slides/slide82.xml" Type="http://schemas.openxmlformats.org/officeDocument/2006/relationships/slide"/><Relationship Id="rId12" Target="fonts/font12.fntdata" Type="http://schemas.openxmlformats.org/officeDocument/2006/relationships/font"/><Relationship Id="rId120" Target="slides/slide83.xml" Type="http://schemas.openxmlformats.org/officeDocument/2006/relationships/slide"/><Relationship Id="rId121" Target="slides/slide84.xml" Type="http://schemas.openxmlformats.org/officeDocument/2006/relationships/slide"/><Relationship Id="rId122" Target="slides/slide85.xml" Type="http://schemas.openxmlformats.org/officeDocument/2006/relationships/slide"/><Relationship Id="rId123" Target="slides/slide86.xml" Type="http://schemas.openxmlformats.org/officeDocument/2006/relationships/slide"/><Relationship Id="rId124" Target="slides/slide87.xml" Type="http://schemas.openxmlformats.org/officeDocument/2006/relationships/slide"/><Relationship Id="rId125" Target="slides/slide88.xml" Type="http://schemas.openxmlformats.org/officeDocument/2006/relationships/slide"/><Relationship Id="rId126" Target="slides/slide89.xml" Type="http://schemas.openxmlformats.org/officeDocument/2006/relationships/slide"/><Relationship Id="rId127" Target="slides/slide90.xml" Type="http://schemas.openxmlformats.org/officeDocument/2006/relationships/slide"/><Relationship Id="rId128" Target="slides/slide91.xml" Type="http://schemas.openxmlformats.org/officeDocument/2006/relationships/slide"/><Relationship Id="rId129" Target="slides/slide92.xml" Type="http://schemas.openxmlformats.org/officeDocument/2006/relationships/slide"/><Relationship Id="rId13" Target="fonts/font13.fntdata" Type="http://schemas.openxmlformats.org/officeDocument/2006/relationships/font"/><Relationship Id="rId130" Target="slides/slide93.xml" Type="http://schemas.openxmlformats.org/officeDocument/2006/relationships/slide"/><Relationship Id="rId131" Target="slides/slide94.xml" Type="http://schemas.openxmlformats.org/officeDocument/2006/relationships/slide"/><Relationship Id="rId132" Target="slides/slide95.xml" Type="http://schemas.openxmlformats.org/officeDocument/2006/relationships/slide"/><Relationship Id="rId133" Target="slides/slide96.xml" Type="http://schemas.openxmlformats.org/officeDocument/2006/relationships/slide"/><Relationship Id="rId134" Target="slides/slide97.xml" Type="http://schemas.openxmlformats.org/officeDocument/2006/relationships/slide"/><Relationship Id="rId135" Target="slides/slide98.xml" Type="http://schemas.openxmlformats.org/officeDocument/2006/relationships/slide"/><Relationship Id="rId136" Target="slides/slide99.xml" Type="http://schemas.openxmlformats.org/officeDocument/2006/relationships/slide"/><Relationship Id="rId137" Target="slides/slide100.xml" Type="http://schemas.openxmlformats.org/officeDocument/2006/relationships/slide"/><Relationship Id="rId138" Target="slides/slide101.xml" Type="http://schemas.openxmlformats.org/officeDocument/2006/relationships/slide"/><Relationship Id="rId139" Target="slides/slide102.xml" Type="http://schemas.openxmlformats.org/officeDocument/2006/relationships/slide"/><Relationship Id="rId14" Target="fonts/font14.fntdata" Type="http://schemas.openxmlformats.org/officeDocument/2006/relationships/font"/><Relationship Id="rId140" Target="slides/slide103.xml" Type="http://schemas.openxmlformats.org/officeDocument/2006/relationships/slide"/><Relationship Id="rId141" Target="slides/slide104.xml" Type="http://schemas.openxmlformats.org/officeDocument/2006/relationships/slide"/><Relationship Id="rId142" Target="slides/slide105.xml" Type="http://schemas.openxmlformats.org/officeDocument/2006/relationships/slide"/><Relationship Id="rId143" Target="slides/slide106.xml" Type="http://schemas.openxmlformats.org/officeDocument/2006/relationships/slide"/><Relationship Id="rId144" Target="slides/slide107.xml" Type="http://schemas.openxmlformats.org/officeDocument/2006/relationships/slide"/><Relationship Id="rId145" Target="slides/slide108.xml" Type="http://schemas.openxmlformats.org/officeDocument/2006/relationships/slide"/><Relationship Id="rId146" Target="slides/slide109.xml" Type="http://schemas.openxmlformats.org/officeDocument/2006/relationships/slide"/><Relationship Id="rId147" Target="slides/slide110.xml" Type="http://schemas.openxmlformats.org/officeDocument/2006/relationships/slide"/><Relationship Id="rId148" Target="slides/slide111.xml" Type="http://schemas.openxmlformats.org/officeDocument/2006/relationships/slide"/><Relationship Id="rId149" Target="slides/slide112.xml" Type="http://schemas.openxmlformats.org/officeDocument/2006/relationships/slide"/><Relationship Id="rId15" Target="fonts/font15.fntdata" Type="http://schemas.openxmlformats.org/officeDocument/2006/relationships/font"/><Relationship Id="rId150" Target="slides/slide113.xml" Type="http://schemas.openxmlformats.org/officeDocument/2006/relationships/slide"/><Relationship Id="rId151" Target="slides/slide114.xml" Type="http://schemas.openxmlformats.org/officeDocument/2006/relationships/slide"/><Relationship Id="rId152" Target="slides/slide115.xml" Type="http://schemas.openxmlformats.org/officeDocument/2006/relationships/slide"/><Relationship Id="rId153" Target="slides/slide116.xml" Type="http://schemas.openxmlformats.org/officeDocument/2006/relationships/slide"/><Relationship Id="rId154" Target="slides/slide117.xml" Type="http://schemas.openxmlformats.org/officeDocument/2006/relationships/slide"/><Relationship Id="rId155" Target="slides/slide118.xml" Type="http://schemas.openxmlformats.org/officeDocument/2006/relationships/slide"/><Relationship Id="rId156" Target="slides/slide119.xml" Type="http://schemas.openxmlformats.org/officeDocument/2006/relationships/slide"/><Relationship Id="rId157" Target="slides/slide120.xml" Type="http://schemas.openxmlformats.org/officeDocument/2006/relationships/slide"/><Relationship Id="rId158" Target="slides/slide121.xml" Type="http://schemas.openxmlformats.org/officeDocument/2006/relationships/slide"/><Relationship Id="rId159" Target="notesMasters/notesMaster1.xml" Type="http://schemas.openxmlformats.org/officeDocument/2006/relationships/notesMaster"/><Relationship Id="rId16" Target="fonts/font16.fntdata" Type="http://schemas.openxmlformats.org/officeDocument/2006/relationships/font"/><Relationship Id="rId160" Target="theme/theme2.xml" Type="http://schemas.openxmlformats.org/officeDocument/2006/relationships/theme"/><Relationship Id="rId161" Target="notesSlides/notesSlide1.xml" Type="http://schemas.openxmlformats.org/officeDocument/2006/relationships/notesSlide"/><Relationship Id="rId162" Target="notesSlides/notesSlide2.xml" Type="http://schemas.openxmlformats.org/officeDocument/2006/relationships/notesSlide"/><Relationship Id="rId163" Target="notesSlides/notesSlide3.xml" Type="http://schemas.openxmlformats.org/officeDocument/2006/relationships/notesSlide"/><Relationship Id="rId164" Target="notesSlides/notesSlide4.xml" Type="http://schemas.openxmlformats.org/officeDocument/2006/relationships/notesSlide"/><Relationship Id="rId165" Target="notesSlides/notesSlide5.xml" Type="http://schemas.openxmlformats.org/officeDocument/2006/relationships/notesSlide"/><Relationship Id="rId166" Target="notesSlides/notesSlide6.xml" Type="http://schemas.openxmlformats.org/officeDocument/2006/relationships/notesSlide"/><Relationship Id="rId167" Target="notesSlides/notesSlide7.xml" Type="http://schemas.openxmlformats.org/officeDocument/2006/relationships/notesSlide"/><Relationship Id="rId168" Target="notesSlides/notesSlide8.xml" Type="http://schemas.openxmlformats.org/officeDocument/2006/relationships/notesSlide"/><Relationship Id="rId169" Target="notesSlides/notesSlide9.xml" Type="http://schemas.openxmlformats.org/officeDocument/2006/relationships/notesSlide"/><Relationship Id="rId17" Target="fonts/font17.fntdata" Type="http://schemas.openxmlformats.org/officeDocument/2006/relationships/font"/><Relationship Id="rId170" Target="notesSlides/notesSlide10.xml" Type="http://schemas.openxmlformats.org/officeDocument/2006/relationships/notesSlide"/><Relationship Id="rId171" Target="notesSlides/notesSlide11.xml" Type="http://schemas.openxmlformats.org/officeDocument/2006/relationships/notesSlide"/><Relationship Id="rId172" Target="notesSlides/notesSlide12.xml" Type="http://schemas.openxmlformats.org/officeDocument/2006/relationships/notesSlide"/><Relationship Id="rId173" Target="notesSlides/notesSlide13.xml" Type="http://schemas.openxmlformats.org/officeDocument/2006/relationships/notesSlide"/><Relationship Id="rId174" Target="notesSlides/notesSlide14.xml" Type="http://schemas.openxmlformats.org/officeDocument/2006/relationships/notesSlide"/><Relationship Id="rId175" Target="notesSlides/notesSlide15.xml" Type="http://schemas.openxmlformats.org/officeDocument/2006/relationships/notesSlide"/><Relationship Id="rId176" Target="notesSlides/notesSlide16.xml" Type="http://schemas.openxmlformats.org/officeDocument/2006/relationships/notesSlide"/><Relationship Id="rId177" Target="notesSlides/notesSlide17.xml" Type="http://schemas.openxmlformats.org/officeDocument/2006/relationships/notesSlide"/><Relationship Id="rId178" Target="notesSlides/notesSlide18.xml" Type="http://schemas.openxmlformats.org/officeDocument/2006/relationships/notesSlide"/><Relationship Id="rId179" Target="notesSlides/notesSlide19.xml" Type="http://schemas.openxmlformats.org/officeDocument/2006/relationships/notesSlide"/><Relationship Id="rId18" Target="fonts/font18.fntdata" Type="http://schemas.openxmlformats.org/officeDocument/2006/relationships/font"/><Relationship Id="rId180" Target="notesSlides/notesSlide20.xml" Type="http://schemas.openxmlformats.org/officeDocument/2006/relationships/notesSlide"/><Relationship Id="rId181" Target="notesSlides/notesSlide21.xml" Type="http://schemas.openxmlformats.org/officeDocument/2006/relationships/notesSlide"/><Relationship Id="rId182" Target="notesSlides/notesSlide22.xml" Type="http://schemas.openxmlformats.org/officeDocument/2006/relationships/notesSlide"/><Relationship Id="rId183" Target="notesSlides/notesSlide23.xml" Type="http://schemas.openxmlformats.org/officeDocument/2006/relationships/notesSlide"/><Relationship Id="rId184" Target="notesSlides/notesSlide24.xml" Type="http://schemas.openxmlformats.org/officeDocument/2006/relationships/notesSlide"/><Relationship Id="rId185" Target="notesSlides/notesSlide25.xml" Type="http://schemas.openxmlformats.org/officeDocument/2006/relationships/notesSlide"/><Relationship Id="rId186" Target="notesSlides/notesSlide26.xml" Type="http://schemas.openxmlformats.org/officeDocument/2006/relationships/notesSlide"/><Relationship Id="rId187" Target="notesSlides/notesSlide27.xml" Type="http://schemas.openxmlformats.org/officeDocument/2006/relationships/notesSlide"/><Relationship Id="rId188" Target="notesSlides/notesSlide28.xml" Type="http://schemas.openxmlformats.org/officeDocument/2006/relationships/notesSlide"/><Relationship Id="rId189" Target="notesSlides/notesSlide29.xml" Type="http://schemas.openxmlformats.org/officeDocument/2006/relationships/notesSlide"/><Relationship Id="rId19" Target="fonts/font19.fntdata" Type="http://schemas.openxmlformats.org/officeDocument/2006/relationships/font"/><Relationship Id="rId190" Target="notesSlides/notesSlide30.xml" Type="http://schemas.openxmlformats.org/officeDocument/2006/relationships/notesSlide"/><Relationship Id="rId191" Target="notesSlides/notesSlide31.xml" Type="http://schemas.openxmlformats.org/officeDocument/2006/relationships/notesSlide"/><Relationship Id="rId192" Target="notesSlides/notesSlide32.xml" Type="http://schemas.openxmlformats.org/officeDocument/2006/relationships/notesSlide"/><Relationship Id="rId193" Target="notesSlides/notesSlide33.xml" Type="http://schemas.openxmlformats.org/officeDocument/2006/relationships/notesSlide"/><Relationship Id="rId194" Target="notesSlides/notesSlide34.xml" Type="http://schemas.openxmlformats.org/officeDocument/2006/relationships/notesSlide"/><Relationship Id="rId195" Target="notesSlides/notesSlide35.xml" Type="http://schemas.openxmlformats.org/officeDocument/2006/relationships/notesSlide"/><Relationship Id="rId196" Target="notesSlides/notesSlide36.xml" Type="http://schemas.openxmlformats.org/officeDocument/2006/relationships/notesSlide"/><Relationship Id="rId197" Target="notesSlides/notesSlide37.xml" Type="http://schemas.openxmlformats.org/officeDocument/2006/relationships/notesSlide"/><Relationship Id="rId198" Target="notesSlides/notesSlide38.xml" Type="http://schemas.openxmlformats.org/officeDocument/2006/relationships/note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60" Target="slides/slide23.xml" Type="http://schemas.openxmlformats.org/officeDocument/2006/relationships/slide"/><Relationship Id="rId61" Target="slides/slide24.xml" Type="http://schemas.openxmlformats.org/officeDocument/2006/relationships/slide"/><Relationship Id="rId62" Target="slides/slide25.xml" Type="http://schemas.openxmlformats.org/officeDocument/2006/relationships/slide"/><Relationship Id="rId63" Target="slides/slide26.xml" Type="http://schemas.openxmlformats.org/officeDocument/2006/relationships/slide"/><Relationship Id="rId64" Target="slides/slide27.xml" Type="http://schemas.openxmlformats.org/officeDocument/2006/relationships/slide"/><Relationship Id="rId65" Target="slides/slide28.xml" Type="http://schemas.openxmlformats.org/officeDocument/2006/relationships/slide"/><Relationship Id="rId66" Target="slides/slide29.xml" Type="http://schemas.openxmlformats.org/officeDocument/2006/relationships/slide"/><Relationship Id="rId67" Target="slides/slide30.xml" Type="http://schemas.openxmlformats.org/officeDocument/2006/relationships/slide"/><Relationship Id="rId68" Target="slides/slide31.xml" Type="http://schemas.openxmlformats.org/officeDocument/2006/relationships/slide"/><Relationship Id="rId69" Target="slides/slide32.xml" Type="http://schemas.openxmlformats.org/officeDocument/2006/relationships/slide"/><Relationship Id="rId7" Target="fonts/font7.fntdata" Type="http://schemas.openxmlformats.org/officeDocument/2006/relationships/font"/><Relationship Id="rId70" Target="slides/slide33.xml" Type="http://schemas.openxmlformats.org/officeDocument/2006/relationships/slide"/><Relationship Id="rId71" Target="slides/slide34.xml" Type="http://schemas.openxmlformats.org/officeDocument/2006/relationships/slide"/><Relationship Id="rId72" Target="slides/slide35.xml" Type="http://schemas.openxmlformats.org/officeDocument/2006/relationships/slide"/><Relationship Id="rId73" Target="slides/slide36.xml" Type="http://schemas.openxmlformats.org/officeDocument/2006/relationships/slide"/><Relationship Id="rId74" Target="slides/slide37.xml" Type="http://schemas.openxmlformats.org/officeDocument/2006/relationships/slide"/><Relationship Id="rId75" Target="slides/slide38.xml" Type="http://schemas.openxmlformats.org/officeDocument/2006/relationships/slide"/><Relationship Id="rId76" Target="slides/slide39.xml" Type="http://schemas.openxmlformats.org/officeDocument/2006/relationships/slide"/><Relationship Id="rId77" Target="slides/slide40.xml" Type="http://schemas.openxmlformats.org/officeDocument/2006/relationships/slide"/><Relationship Id="rId78" Target="slides/slide41.xml" Type="http://schemas.openxmlformats.org/officeDocument/2006/relationships/slide"/><Relationship Id="rId79" Target="slides/slide42.xml" Type="http://schemas.openxmlformats.org/officeDocument/2006/relationships/slide"/><Relationship Id="rId8" Target="fonts/font8.fntdata" Type="http://schemas.openxmlformats.org/officeDocument/2006/relationships/font"/><Relationship Id="rId80" Target="slides/slide43.xml" Type="http://schemas.openxmlformats.org/officeDocument/2006/relationships/slide"/><Relationship Id="rId81" Target="slides/slide44.xml" Type="http://schemas.openxmlformats.org/officeDocument/2006/relationships/slide"/><Relationship Id="rId82" Target="slides/slide45.xml" Type="http://schemas.openxmlformats.org/officeDocument/2006/relationships/slide"/><Relationship Id="rId83" Target="slides/slide46.xml" Type="http://schemas.openxmlformats.org/officeDocument/2006/relationships/slide"/><Relationship Id="rId84" Target="slides/slide47.xml" Type="http://schemas.openxmlformats.org/officeDocument/2006/relationships/slide"/><Relationship Id="rId85" Target="slides/slide48.xml" Type="http://schemas.openxmlformats.org/officeDocument/2006/relationships/slide"/><Relationship Id="rId86" Target="slides/slide49.xml" Type="http://schemas.openxmlformats.org/officeDocument/2006/relationships/slide"/><Relationship Id="rId87" Target="slides/slide50.xml" Type="http://schemas.openxmlformats.org/officeDocument/2006/relationships/slide"/><Relationship Id="rId88" Target="slides/slide51.xml" Type="http://schemas.openxmlformats.org/officeDocument/2006/relationships/slide"/><Relationship Id="rId89" Target="slides/slide52.xml" Type="http://schemas.openxmlformats.org/officeDocument/2006/relationships/slide"/><Relationship Id="rId9" Target="fonts/font9.fntdata" Type="http://schemas.openxmlformats.org/officeDocument/2006/relationships/font"/><Relationship Id="rId90" Target="slides/slide53.xml" Type="http://schemas.openxmlformats.org/officeDocument/2006/relationships/slide"/><Relationship Id="rId91" Target="slides/slide54.xml" Type="http://schemas.openxmlformats.org/officeDocument/2006/relationships/slide"/><Relationship Id="rId92" Target="slides/slide55.xml" Type="http://schemas.openxmlformats.org/officeDocument/2006/relationships/slide"/><Relationship Id="rId93" Target="slides/slide56.xml" Type="http://schemas.openxmlformats.org/officeDocument/2006/relationships/slide"/><Relationship Id="rId94" Target="slides/slide57.xml" Type="http://schemas.openxmlformats.org/officeDocument/2006/relationships/slide"/><Relationship Id="rId95" Target="slides/slide58.xml" Type="http://schemas.openxmlformats.org/officeDocument/2006/relationships/slide"/><Relationship Id="rId96" Target="slides/slide59.xml" Type="http://schemas.openxmlformats.org/officeDocument/2006/relationships/slide"/><Relationship Id="rId97" Target="slides/slide60.xml" Type="http://schemas.openxmlformats.org/officeDocument/2006/relationships/slide"/><Relationship Id="rId98" Target="slides/slide61.xml" Type="http://schemas.openxmlformats.org/officeDocument/2006/relationships/slide"/><Relationship Id="rId99" Target="slides/slide62.xml" Type="http://schemas.openxmlformats.org/officeDocument/2006/relationship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6.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7.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8.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9.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0.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2.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3.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9.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6.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8.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3.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6.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7.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8.xml" Type="http://schemas.openxmlformats.org/officeDocument/2006/relationships/slide"/></Relationships>
</file>

<file path=ppt/notesSlides/_rels/notesSlide2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9.xml" Type="http://schemas.openxmlformats.org/officeDocument/2006/relationships/slide"/></Relationships>
</file>

<file path=ppt/notesSlides/_rels/notesSlide2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3.xml" Type="http://schemas.openxmlformats.org/officeDocument/2006/relationships/slide"/></Relationships>
</file>

<file path=ppt/notesSlides/_rels/notesSlide2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5.xml" Type="http://schemas.openxmlformats.org/officeDocument/2006/relationships/slide"/></Relationships>
</file>

<file path=ppt/notesSlides/_rels/notesSlide2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6.xml" Type="http://schemas.openxmlformats.org/officeDocument/2006/relationships/slide"/></Relationships>
</file>

<file path=ppt/notesSlides/_rels/notesSlide2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7.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8.xml" Type="http://schemas.openxmlformats.org/officeDocument/2006/relationships/slide"/></Relationships>
</file>

<file path=ppt/notesSlides/_rels/notesSlide3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9.xml" Type="http://schemas.openxmlformats.org/officeDocument/2006/relationships/slide"/></Relationships>
</file>

<file path=ppt/notesSlides/_rels/notesSlide3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1.xml" Type="http://schemas.openxmlformats.org/officeDocument/2006/relationships/slide"/></Relationships>
</file>

<file path=ppt/notesSlides/_rels/notesSlide3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6.xml" Type="http://schemas.openxmlformats.org/officeDocument/2006/relationships/slide"/></Relationships>
</file>

<file path=ppt/notesSlides/_rels/notesSlide3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7.xml" Type="http://schemas.openxmlformats.org/officeDocument/2006/relationships/slide"/></Relationships>
</file>

<file path=ppt/notesSlides/_rels/notesSlide3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8.xml" Type="http://schemas.openxmlformats.org/officeDocument/2006/relationships/slide"/></Relationships>
</file>

<file path=ppt/notesSlides/_rels/notesSlide3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9.xml" Type="http://schemas.openxmlformats.org/officeDocument/2006/relationships/slide"/></Relationships>
</file>

<file path=ppt/notesSlides/_rels/notesSlide3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0.xml" Type="http://schemas.openxmlformats.org/officeDocument/2006/relationships/slide"/></Relationships>
</file>

<file path=ppt/notesSlides/_rels/notesSlide3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1.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https://github.com/arunpa0206/generativeai</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https://proceedings.neurips.cc/paper_files/paper/2017/file/3f5ee243547dee91fbd053c1c4a845aa-Paper.pdf</a:t>
            </a:r>
          </a:p>
          <a:p>
            <a:r>
              <a:rPr lang="en-US"/>
              <a:t/>
            </a:r>
          </a:p>
          <a:p>
            <a:r>
              <a:rPr lang="en-US"/>
              <a:t>https://engineering.purdue.edu/DeepLearn/pdf-kak/Transformers.pdf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encoder is responsible for processing the input sequence and producing a continuous representation, or embedding, of the input.</a:t>
            </a:r>
          </a:p>
          <a:p>
            <a:r>
              <a:rPr lang="en-US"/>
              <a:t/>
            </a:r>
          </a:p>
          <a:p>
            <a:r>
              <a:rPr lang="en-US"/>
              <a:t>*It allows the transformer to learn long-range dependencies between the input tokens.</a:t>
            </a:r>
          </a:p>
          <a:p>
            <a:r>
              <a:rPr lang="en-US"/>
              <a:t/>
            </a:r>
          </a:p>
          <a:p>
            <a:r>
              <a:rPr lang="en-US"/>
              <a:t> Benefits:</a:t>
            </a:r>
          </a:p>
          <a:p>
            <a:r>
              <a:rPr lang="en-US"/>
              <a:t>*  It can process the input sequence in parallel.</a:t>
            </a:r>
          </a:p>
          <a:p>
            <a:r>
              <a:rPr lang="en-US"/>
              <a:t>* It can learn to ignore irrelevant information.</a:t>
            </a:r>
          </a:p>
          <a:p>
            <a:r>
              <a:rPr lang="en-US"/>
              <a:t/>
            </a:r>
          </a:p>
          <a:p>
            <a:r>
              <a:rPr lang="en-US"/>
              <a:t/>
            </a:r>
          </a:p>
          <a:p>
            <a:r>
              <a:rPr lang="en-US"/>
              <a:t/>
            </a:r>
          </a:p>
          <a:p>
            <a:r>
              <a:rPr lang="en-US"/>
              <a:t/>
            </a:r>
          </a:p>
          <a:p>
            <a:r>
              <a:rPr lang="en-US"/>
              <a:t/>
            </a:r>
          </a:p>
          <a:p>
            <a:r>
              <a:rPr lang="en-US"/>
              <a:t>https://proceedings.neurips.cc/paper_files/paper/2017/file/3f5ee243547dee91fbd053c1c4a845aa-Paper.pdf</a:t>
            </a:r>
          </a:p>
          <a:p>
            <a:r>
              <a:rPr lang="en-US"/>
              <a:t/>
            </a:r>
          </a:p>
          <a:p>
            <a:r>
              <a:rPr lang="en-US"/>
              <a:t>https://engineering.purdue.edu/DeepLearn/pdf-kak/Transformers.pdf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https://proceedings.neurips.cc/paper_files/paper/2017/file/3f5ee243547dee91fbd053c1c4a845aa-Paper.pdf</a:t>
            </a:r>
          </a:p>
          <a:p>
            <a:r>
              <a:rPr lang="en-US"/>
              <a:t/>
            </a:r>
          </a:p>
          <a:p>
            <a:r>
              <a:rPr lang="en-US"/>
              <a:t>https://engineering.purdue.edu/DeepLearn/pdf-kak/Transformers.pdf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Input Embedding: Converts input tokens into dense vector representations (embeddings) that capture the semantic meaning of the tokens.</a:t>
            </a:r>
          </a:p>
          <a:p>
            <a:r>
              <a:rPr lang="en-US"/>
              <a:t/>
            </a:r>
          </a:p>
          <a:p>
            <a:r>
              <a:rPr lang="en-US"/>
              <a:t>Query: Represents the current token being processed in the encoder sequence, used to compute its attention scores with respect to other tokens.</a:t>
            </a:r>
          </a:p>
          <a:p>
            <a:r>
              <a:rPr lang="en-US"/>
              <a:t/>
            </a:r>
          </a:p>
          <a:p>
            <a:r>
              <a:rPr lang="en-US"/>
              <a:t>Key: Represents all tokens in the encoder (input sequence), used to compute the attention scores with respect to the current query token.</a:t>
            </a:r>
          </a:p>
          <a:p>
            <a:r>
              <a:rPr lang="en-US"/>
              <a:t/>
            </a:r>
          </a:p>
          <a:p>
            <a:r>
              <a:rPr lang="en-US"/>
              <a:t>Value: Represents the corresponding embeddings of the encoder tokens, used to compute the weighted sum based on the attention scores to obtain the context representation for each token in the encoder sequence.</a:t>
            </a:r>
          </a:p>
          <a:p>
            <a:r>
              <a:rPr lang="en-US"/>
              <a:t/>
            </a:r>
          </a:p>
          <a:p>
            <a:r>
              <a:rPr lang="en-US"/>
              <a:t>Attention Head: Calculates attention weights for each token in the input sequence by measuring its relevance to other tokens using dot-product attention.</a:t>
            </a:r>
          </a:p>
          <a:p>
            <a:r>
              <a:rPr lang="en-US"/>
              <a:t/>
            </a:r>
          </a:p>
          <a:p>
            <a:r>
              <a:rPr lang="en-US"/>
              <a:t>The attention score is a measure of the similarity or relevance between the query and the key used to determine the importance of each key with respect to the current query token </a:t>
            </a:r>
          </a:p>
          <a:p>
            <a:r>
              <a:rPr lang="en-US"/>
              <a:t/>
            </a:r>
          </a:p>
          <a:p>
            <a:r>
              <a:rPr lang="en-US"/>
              <a:t>Concatenation: Combines the outputs from multiple attention heads, creating a single tensor with enriched context information.</a:t>
            </a:r>
          </a:p>
          <a:p>
            <a:r>
              <a:rPr lang="en-US"/>
              <a:t/>
            </a:r>
          </a:p>
          <a:p>
            <a:r>
              <a:rPr lang="en-US"/>
              <a:t>Feedforward: Applies two fully connected layers with a non-linear activation function in between to process and transform the concatenated context information, capturing higher-level relationships in the data.</a:t>
            </a:r>
          </a:p>
          <a:p>
            <a:r>
              <a:rPr lang="en-US"/>
              <a:t/>
            </a:r>
          </a:p>
          <a:p>
            <a:r>
              <a:rPr lang="en-US"/>
              <a:t/>
            </a:r>
          </a:p>
          <a:p>
            <a:r>
              <a:rPr lang="en-US"/>
              <a:t/>
            </a:r>
          </a:p>
          <a:p>
            <a:r>
              <a:rPr lang="en-US"/>
              <a:t/>
            </a:r>
          </a:p>
          <a:p>
            <a:r>
              <a:rPr lang="en-US"/>
              <a:t/>
            </a:r>
          </a:p>
          <a:p>
            <a:r>
              <a:rPr lang="en-US"/>
              <a:t/>
            </a:r>
          </a:p>
          <a:p>
            <a:r>
              <a:rPr lang="en-US"/>
              <a:t>https://proceedings.neurips.cc/paper_files/paper/2017/file/3f5ee243547dee91fbd053c1c4a845aa-Paper.pdf</a:t>
            </a:r>
          </a:p>
          <a:p>
            <a:r>
              <a:rPr lang="en-US"/>
              <a:t/>
            </a:r>
          </a:p>
          <a:p>
            <a:r>
              <a:rPr lang="en-US"/>
              <a:t>https://engineering.purdue.edu/DeepLearn/pdf-kak/Transformers.pdf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embedding layer is used to convert discrete data into continuous vector representations known as embeddings.</a:t>
            </a:r>
          </a:p>
          <a:p>
            <a:r>
              <a:rPr lang="en-US"/>
              <a:t/>
            </a:r>
          </a:p>
          <a:p>
            <a:r>
              <a:rPr lang="en-US"/>
              <a:t>Embeddings reduce the dimensionality of the input data.</a:t>
            </a:r>
          </a:p>
          <a:p>
            <a:r>
              <a:rPr lang="en-US"/>
              <a:t/>
            </a:r>
          </a:p>
          <a:p>
            <a:r>
              <a:rPr lang="en-US"/>
              <a:t>Embeddings capture semantic relationships between words, allowing the model to understand word associations and generalize better to unseen words.</a:t>
            </a:r>
          </a:p>
          <a:p>
            <a:r>
              <a:rPr lang="en-US"/>
              <a:t/>
            </a:r>
          </a:p>
          <a:p>
            <a:r>
              <a:rPr lang="en-US"/>
              <a:t/>
            </a:r>
          </a:p>
          <a:p>
            <a:r>
              <a:rPr lang="en-US"/>
              <a:t/>
            </a:r>
          </a:p>
          <a:p>
            <a:r>
              <a:rPr lang="en-US"/>
              <a:t/>
            </a:r>
          </a:p>
          <a:p>
            <a:r>
              <a:rPr lang="en-US"/>
              <a:t>https://proceedings.neurips.cc/paper_files/paper/2017/file/3f5ee243547dee91fbd053c1c4a845aa-Paper.pdf</a:t>
            </a:r>
          </a:p>
          <a:p>
            <a:r>
              <a:rPr lang="en-US"/>
              <a:t/>
            </a:r>
          </a:p>
          <a:p>
            <a:r>
              <a:rPr lang="en-US"/>
              <a:t>https://engineering.purdue.edu/DeepLearn/pdf-kak/Transformers.pdf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https://proceedings.neurips.cc/paper_files/paper/2017/file/3f5ee243547dee91fbd053c1c4a845aa-Paper.pdf</a:t>
            </a:r>
          </a:p>
          <a:p>
            <a:r>
              <a:rPr lang="en-US"/>
              <a:t/>
            </a:r>
          </a:p>
          <a:p>
            <a:r>
              <a:rPr lang="en-US"/>
              <a:t>https://engineering.purdue.edu/DeepLearn/pdf-kak/Transformers.pdf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https://proceedings.neurips.cc/paper_files/paper/2017/file/3f5ee243547dee91fbd053c1c4a845aa-Paper.pdf</a:t>
            </a:r>
          </a:p>
          <a:p>
            <a:r>
              <a:rPr lang="en-US"/>
              <a:t/>
            </a:r>
          </a:p>
          <a:p>
            <a:r>
              <a:rPr lang="en-US"/>
              <a:t>https://engineering.purdue.edu/DeepLearn/pdf-kak/Transformers.pdf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Target Embedding: Converts target tokens (output sequence) into dense vector representations (embeddings) to capture the semantic meaning of the tokens.</a:t>
            </a:r>
          </a:p>
          <a:p>
            <a:r>
              <a:rPr lang="en-US"/>
              <a:t/>
            </a:r>
          </a:p>
          <a:p>
            <a:r>
              <a:rPr lang="en-US"/>
              <a:t>Query - the current token being processed</a:t>
            </a:r>
          </a:p>
          <a:p>
            <a:r>
              <a:rPr lang="en-US"/>
              <a:t/>
            </a:r>
          </a:p>
          <a:p>
            <a:r>
              <a:rPr lang="en-US"/>
              <a:t>Key - all tokens in the input sequence</a:t>
            </a:r>
          </a:p>
          <a:p>
            <a:r>
              <a:rPr lang="en-US"/>
              <a:t/>
            </a:r>
          </a:p>
          <a:p>
            <a:r>
              <a:rPr lang="en-US"/>
              <a:t>Value- the corresponding embeddings of the encoder tokens used for attending to relevant information during the decoding process.</a:t>
            </a:r>
          </a:p>
          <a:p>
            <a:r>
              <a:rPr lang="en-US"/>
              <a:t/>
            </a:r>
          </a:p>
          <a:p>
            <a:r>
              <a:rPr lang="en-US"/>
              <a:t>Masked Attention Head: Calculates masked self-attention weights for each token in the decoder sequence, allowing tokens to attend only to preceding positions to maintain the autoregressive nature.</a:t>
            </a:r>
          </a:p>
          <a:p>
            <a:r>
              <a:rPr lang="en-US"/>
              <a:t/>
            </a:r>
          </a:p>
          <a:p>
            <a:r>
              <a:rPr lang="en-US"/>
              <a:t>Encoder-Decoder Attention Head: Calculates attention weights between each token in the decoder and all tokens in the encoder, enabling the decoder to attend to relevant information in the input sequence.</a:t>
            </a:r>
          </a:p>
          <a:p>
            <a:r>
              <a:rPr lang="en-US"/>
              <a:t/>
            </a:r>
          </a:p>
          <a:p>
            <a:r>
              <a:rPr lang="en-US"/>
              <a:t>Encoder Query: Represents the current token in the decoder sequence and is used to attend to relevant information in the encoder sequence during the decoder's attention mechanism.</a:t>
            </a:r>
          </a:p>
          <a:p>
            <a:r>
              <a:rPr lang="en-US"/>
              <a:t/>
            </a:r>
          </a:p>
          <a:p>
            <a:r>
              <a:rPr lang="en-US"/>
              <a:t>Encoder Key: Represents all tokens in the encoder (input sequence) and is used to calculate the attention weights between the encoder tokens and the decoder query.</a:t>
            </a:r>
          </a:p>
          <a:p>
            <a:r>
              <a:rPr lang="en-US"/>
              <a:t/>
            </a:r>
          </a:p>
          <a:p>
            <a:r>
              <a:rPr lang="en-US"/>
              <a:t>Decoder Value: Represents the embeddings of the tokens in the decoder sequence and serves as the source of information that is attended to by other decoder tokens during the masked self-attention mechanism.</a:t>
            </a:r>
          </a:p>
          <a:p>
            <a:r>
              <a:rPr lang="en-US"/>
              <a:t/>
            </a:r>
          </a:p>
          <a:p>
            <a:r>
              <a:rPr lang="en-US"/>
              <a:t>The attention score is a measure of the similarity or relevance between the query and the key used to determine the importance of each key with respect to the current query token </a:t>
            </a:r>
          </a:p>
          <a:p>
            <a:r>
              <a:rPr lang="en-US"/>
              <a:t/>
            </a:r>
          </a:p>
          <a:p>
            <a:r>
              <a:rPr lang="en-US"/>
              <a:t>Feedforward: Applies two fully connected layers with a non-linear activation function in between to process and transform the attention outputs, capturing higher-level relationships in the data.</a:t>
            </a:r>
          </a:p>
          <a:p>
            <a:r>
              <a:rPr lang="en-US"/>
              <a:t/>
            </a:r>
          </a:p>
          <a:p>
            <a:r>
              <a:rPr lang="en-US"/>
              <a:t>Linear: Linear transformation applied to the feedforward output to map it to a higher-dimensional space for further processing.</a:t>
            </a:r>
          </a:p>
          <a:p>
            <a:r>
              <a:rPr lang="en-US"/>
              <a:t/>
            </a:r>
          </a:p>
          <a:p>
            <a:r>
              <a:rPr lang="en-US"/>
              <a:t>Softmax: Converts the linear output into a probability distribution over the target vocabulary, determining the probability of each token being the next predicted token.</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
            </a:r>
          </a:p>
          <a:p>
            <a:r>
              <a:rPr lang="en-US"/>
              <a:t>https://proceedings.neurips.cc/paper_files/paper/2017/file/3f5ee243547dee91fbd053c1c4a845aa-Paper.pdf</a:t>
            </a:r>
          </a:p>
          <a:p>
            <a:r>
              <a:rPr lang="en-US"/>
              <a:t/>
            </a:r>
          </a:p>
          <a:p>
            <a:r>
              <a:rPr lang="en-US"/>
              <a:t>https://engineering.purdue.edu/DeepLearn/pdf-kak/Transformers.pdf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https://saturncloud.io/blog/breaking-the-data-barrier-how-zero-shot-one-shot-and-few-shot-learning-are-transforming-machine-learning/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1.It works by providing the LLM with a few examples of how to decompose a problem into a series of intermediate reasoning steps. The LLM can then use these examples to generate its own chain of thought for solving new problems.</a:t>
            </a:r>
          </a:p>
          <a:p>
            <a:r>
              <a:rPr lang="en-US"/>
              <a:t>2.To teach the LLM how to solve math word problems. We could start by providing it with an example problem with a step-by-step solution.</a:t>
            </a:r>
          </a:p>
          <a:p>
            <a:r>
              <a:rPr lang="en-US"/>
              <a:t>3.LLM has learned how to solve the above problem, we can then give it a new problem with a similar example structure to generate a output.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https://www.promptingguide.ai/techniques/cot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gensim.models import Word2Vec</a:t>
            </a:r>
          </a:p>
          <a:p>
            <a:r>
              <a:rPr lang="en-US"/>
              <a:t># Input sentences</a:t>
            </a:r>
          </a:p>
          <a:p>
            <a:r>
              <a:rPr lang="en-US"/>
              <a:t>sentences = [["cat"], ["kitten"], ["dog"]]</a:t>
            </a:r>
          </a:p>
          <a:p>
            <a:r>
              <a:rPr lang="en-US"/>
              <a:t># Train the Word2Vec model</a:t>
            </a:r>
          </a:p>
          <a:p>
            <a:r>
              <a:rPr lang="en-US"/>
              <a:t>model = Word2Vec(sentences, min_count=1, size=100)</a:t>
            </a:r>
          </a:p>
          <a:p>
            <a:r>
              <a:rPr lang="en-US"/>
              <a:t># Get the embeddings</a:t>
            </a:r>
          </a:p>
          <a:p>
            <a:r>
              <a:rPr lang="en-US"/>
              <a:t>cat_embedding = model.wv["cat"]</a:t>
            </a:r>
          </a:p>
          <a:p>
            <a:r>
              <a:rPr lang="en-US"/>
              <a:t>kitten_embedding = model.wv["kitten"]</a:t>
            </a:r>
          </a:p>
          <a:p>
            <a:r>
              <a:rPr lang="en-US"/>
              <a:t>dog_embedding = model.wv["dog"]</a:t>
            </a:r>
          </a:p>
          <a:p>
            <a:r>
              <a:rPr lang="en-US"/>
              <a:t># Print the embeddings</a:t>
            </a:r>
          </a:p>
          <a:p>
            <a:r>
              <a:rPr lang="en-US"/>
              <a:t>print("Embedding for 'cat':", cat_embedding)</a:t>
            </a:r>
          </a:p>
          <a:p>
            <a:r>
              <a:rPr lang="en-US"/>
              <a:t>print("Embedding for 'kitten':", kitten_embedding)</a:t>
            </a:r>
          </a:p>
          <a:p>
            <a:r>
              <a:rPr lang="en-US"/>
              <a:t>print("Embedding for 'dog':", dog_embedding)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import sqlite3</a:t>
            </a:r>
          </a:p>
          <a:p>
            <a:r>
              <a:rPr lang="en-US"/>
              <a:t>import numpy as np</a:t>
            </a:r>
          </a:p>
          <a:p>
            <a:r>
              <a:rPr lang="en-US"/>
              <a:t>    # Connect to the SQLite database</a:t>
            </a:r>
          </a:p>
          <a:p>
            <a:r>
              <a:rPr lang="en-US"/>
              <a:t>conn = sqlite3.connect('chroma.db')</a:t>
            </a:r>
          </a:p>
          <a:p>
            <a:r>
              <a:rPr lang="en-US"/>
              <a:t>def create_table():</a:t>
            </a:r>
          </a:p>
          <a:p>
            <a:r>
              <a:rPr lang="en-US"/>
              <a:t>    # Create a table to store paragraphs and vectors</a:t>
            </a:r>
          </a:p>
          <a:p>
            <a:r>
              <a:rPr lang="en-US"/>
              <a:t>    conn.execute('''</a:t>
            </a:r>
          </a:p>
          <a:p>
            <a:r>
              <a:rPr lang="en-US"/>
              <a:t>        CREATE TABLE IF NOT EXISTS paragraphs (</a:t>
            </a:r>
          </a:p>
          <a:p>
            <a:r>
              <a:rPr lang="en-US"/>
              <a:t>            id INTEGER PRIMARY KEY AUTOINCREMENT,</a:t>
            </a:r>
          </a:p>
          <a:p>
            <a:r>
              <a:rPr lang="en-US"/>
              <a:t>            paragraph TEXT,</a:t>
            </a:r>
          </a:p>
          <a:p>
            <a:r>
              <a:rPr lang="en-US"/>
              <a:t>            vector BLOB</a:t>
            </a:r>
          </a:p>
          <a:p>
            <a:r>
              <a:rPr lang="en-US"/>
              <a:t>        )</a:t>
            </a:r>
          </a:p>
          <a:p>
            <a:r>
              <a:rPr lang="en-US"/>
              <a:t>    ''')</a:t>
            </a:r>
          </a:p>
          <a:p>
            <a:r>
              <a:rPr lang="en-US"/>
              <a:t>def store_paragraph(paragraph, vector):</a:t>
            </a:r>
          </a:p>
          <a:p>
            <a:r>
              <a:rPr lang="en-US"/>
              <a:t>    # Convert the vector to a byte string</a:t>
            </a:r>
          </a:p>
          <a:p>
            <a:r>
              <a:rPr lang="en-US"/>
              <a:t>    vector_bytes = vector.tobytes()</a:t>
            </a:r>
          </a:p>
          <a:p>
            <a:r>
              <a:rPr lang="en-US"/>
              <a:t/>
            </a:r>
          </a:p>
          <a:p>
            <a:r>
              <a:rPr lang="en-US"/>
              <a:t>    # Insert the paragraph and vector into the table</a:t>
            </a:r>
          </a:p>
          <a:p>
            <a:r>
              <a:rPr lang="en-US"/>
              <a:t>    conn.execute('INSERT INTO paragraphs (paragraph, vector) VALUES (?, ?)', (paragraph, vector_bytes))</a:t>
            </a:r>
          </a:p>
          <a:p>
            <a:r>
              <a:rPr lang="en-US"/>
              <a:t>    conn.commit()</a:t>
            </a:r>
          </a:p>
          <a:p>
            <a:r>
              <a:rPr lang="en-US"/>
              <a:t/>
            </a:r>
          </a:p>
          <a:p>
            <a:r>
              <a:rPr lang="en-US"/>
              <a:t>def retrieve_paragraph(paragraph):</a:t>
            </a:r>
          </a:p>
          <a:p>
            <a:r>
              <a:rPr lang="en-US"/>
              <a:t>    result = conn.execute('SELECT vector FROM paragraphs WHERE paragraph = ?', (paragraph,))</a:t>
            </a:r>
          </a:p>
          <a:p>
            <a:r>
              <a:rPr lang="en-US"/>
              <a:t>    row = result.fetchone()</a:t>
            </a:r>
          </a:p>
          <a:p>
            <a:r>
              <a:rPr lang="en-US"/>
              <a:t>    return np.frombuffer(row[0], dtype=np.float32) if row else None</a:t>
            </a:r>
          </a:p>
          <a:p>
            <a:r>
              <a:rPr lang="en-US"/>
              <a:t/>
            </a:r>
          </a:p>
          <a:p>
            <a:r>
              <a:rPr lang="en-US"/>
              <a:t># Create the paragraphs table</a:t>
            </a:r>
          </a:p>
          <a:p>
            <a:r>
              <a:rPr lang="en-US"/>
              <a:t>create_table()</a:t>
            </a:r>
          </a:p>
          <a:p>
            <a:r>
              <a:rPr lang="en-US"/>
              <a:t/>
            </a:r>
          </a:p>
          <a:p>
            <a:r>
              <a:rPr lang="en-US"/>
              <a:t># Example usage</a:t>
            </a:r>
          </a:p>
          <a:p>
            <a:r>
              <a:rPr lang="en-US"/>
              <a:t>paragraph = "Paris is the capital of France and one of the most popular tourist destinations in the world."</a:t>
            </a:r>
          </a:p>
          <a:p>
            <a:r>
              <a:rPr lang="en-US"/>
              <a:t>vector = np.random.rand(100)  # Replace with the actual vector representation of the paragraph</a:t>
            </a:r>
          </a:p>
          <a:p>
            <a:r>
              <a:rPr lang="en-US"/>
              <a:t/>
            </a:r>
          </a:p>
          <a:p>
            <a:r>
              <a:rPr lang="en-US"/>
              <a:t># Store the paragraph and its vector</a:t>
            </a:r>
          </a:p>
          <a:p>
            <a:r>
              <a:rPr lang="en-US"/>
              <a:t>store_paragraph(paragraph, vector)</a:t>
            </a:r>
          </a:p>
          <a:p>
            <a:r>
              <a:rPr lang="en-US"/>
              <a:t/>
            </a:r>
          </a:p>
          <a:p>
            <a:r>
              <a:rPr lang="en-US"/>
              <a:t># Retrieve the paragraph vector</a:t>
            </a:r>
          </a:p>
          <a:p>
            <a:r>
              <a:rPr lang="en-US"/>
              <a:t>retrieved_vector = retrieve_paragraph(paragraph)</a:t>
            </a:r>
          </a:p>
          <a:p>
            <a:r>
              <a:rPr lang="en-US"/>
              <a:t>print(retrieved_vector)</a:t>
            </a:r>
          </a:p>
          <a:p>
            <a:r>
              <a:rPr lang="en-US"/>
              <a:t/>
            </a:r>
          </a:p>
          <a:p>
            <a:r>
              <a:rPr lang="en-US"/>
              <a:t># Close the database connection</a:t>
            </a:r>
          </a:p>
          <a:p>
            <a:r>
              <a:rPr lang="en-US"/>
              <a:t>conn.close()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import sqlite3</a:t>
            </a:r>
          </a:p>
          <a:p>
            <a:r>
              <a:rPr lang="en-US"/>
              <a:t>import numpy as np</a:t>
            </a:r>
          </a:p>
          <a:p>
            <a:r>
              <a:rPr lang="en-US"/>
              <a:t/>
            </a:r>
          </a:p>
          <a:p>
            <a:r>
              <a:rPr lang="en-US"/>
              <a:t># Connect to the SQLite database</a:t>
            </a:r>
          </a:p>
          <a:p>
            <a:r>
              <a:rPr lang="en-US"/>
              <a:t>conn = sqlite3.connect('chroma.db')</a:t>
            </a:r>
          </a:p>
          <a:p>
            <a:r>
              <a:rPr lang="en-US"/>
              <a:t/>
            </a:r>
          </a:p>
          <a:p>
            <a:r>
              <a:rPr lang="en-US"/>
              <a:t>def create_table():</a:t>
            </a:r>
          </a:p>
          <a:p>
            <a:r>
              <a:rPr lang="en-US"/>
              <a:t>    # Create a table to store words and vectors</a:t>
            </a:r>
          </a:p>
          <a:p>
            <a:r>
              <a:rPr lang="en-US"/>
              <a:t>    conn.execute('''</a:t>
            </a:r>
          </a:p>
          <a:p>
            <a:r>
              <a:rPr lang="en-US"/>
              <a:t>        CREATE TABLE IF NOT EXISTS words (</a:t>
            </a:r>
          </a:p>
          <a:p>
            <a:r>
              <a:rPr lang="en-US"/>
              <a:t>            id INTEGER PRIMARY KEY AUTOINCREMENT,</a:t>
            </a:r>
          </a:p>
          <a:p>
            <a:r>
              <a:rPr lang="en-US"/>
              <a:t>            word TEXT,</a:t>
            </a:r>
          </a:p>
          <a:p>
            <a:r>
              <a:rPr lang="en-US"/>
              <a:t>            vector BLOB</a:t>
            </a:r>
          </a:p>
          <a:p>
            <a:r>
              <a:rPr lang="en-US"/>
              <a:t>        )</a:t>
            </a:r>
          </a:p>
          <a:p>
            <a:r>
              <a:rPr lang="en-US"/>
              <a:t>    ''')</a:t>
            </a:r>
          </a:p>
          <a:p>
            <a:r>
              <a:rPr lang="en-US"/>
              <a:t/>
            </a:r>
          </a:p>
          <a:p>
            <a:r>
              <a:rPr lang="en-US"/>
              <a:t>def store_word(word, vector):</a:t>
            </a:r>
          </a:p>
          <a:p>
            <a:r>
              <a:rPr lang="en-US"/>
              <a:t>    # Convert the vector to a byte string</a:t>
            </a:r>
          </a:p>
          <a:p>
            <a:r>
              <a:rPr lang="en-US"/>
              <a:t>    vector_bytes = vector.tobytes()</a:t>
            </a:r>
          </a:p>
          <a:p>
            <a:r>
              <a:rPr lang="en-US"/>
              <a:t/>
            </a:r>
          </a:p>
          <a:p>
            <a:r>
              <a:rPr lang="en-US"/>
              <a:t>    # Insert the word and vector into the table</a:t>
            </a:r>
          </a:p>
          <a:p>
            <a:r>
              <a:rPr lang="en-US"/>
              <a:t>    conn.execute('INSERT INTO words (word, vector) VALUES (?, ?)', (word, vector_bytes))</a:t>
            </a:r>
          </a:p>
          <a:p>
            <a:r>
              <a:rPr lang="en-US"/>
              <a:t>    conn.commit()</a:t>
            </a:r>
          </a:p>
          <a:p>
            <a:r>
              <a:rPr lang="en-US"/>
              <a:t/>
            </a:r>
          </a:p>
          <a:p>
            <a:r>
              <a:rPr lang="en-US"/>
              <a:t>def retrieve_word(word):</a:t>
            </a:r>
          </a:p>
          <a:p>
            <a:r>
              <a:rPr lang="en-US"/>
              <a:t>    result = conn.execute('SELECT vector FROM words WHERE word = ?', (word,))</a:t>
            </a:r>
          </a:p>
          <a:p>
            <a:r>
              <a:rPr lang="en-US"/>
              <a:t>    row = result.fetchone()</a:t>
            </a:r>
          </a:p>
          <a:p>
            <a:r>
              <a:rPr lang="en-US"/>
              <a:t>    return np.frombuffer(row[0], dtype=np.float32) if row else None</a:t>
            </a:r>
          </a:p>
          <a:p>
            <a:r>
              <a:rPr lang="en-US"/>
              <a:t/>
            </a:r>
          </a:p>
          <a:p>
            <a:r>
              <a:rPr lang="en-US"/>
              <a:t># Create the words table</a:t>
            </a:r>
          </a:p>
          <a:p>
            <a:r>
              <a:rPr lang="en-US"/>
              <a:t>create_table()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!pip install chromadb -q</a:t>
            </a:r>
          </a:p>
          <a:p>
            <a:r>
              <a:rPr lang="en-US"/>
              <a:t>!pip install sentence-transformers -q</a:t>
            </a:r>
          </a:p>
          <a:p>
            <a:r>
              <a:rPr lang="en-US"/>
              <a:t>from sentence_transformers import SentenceTransformer,util</a:t>
            </a:r>
          </a:p>
          <a:p>
            <a:r>
              <a:rPr lang="en-US"/>
              <a:t>from PIL import Image</a:t>
            </a:r>
          </a:p>
          <a:p>
            <a:r>
              <a:rPr lang="en-US"/>
              <a:t>#Load CLIP model</a:t>
            </a:r>
          </a:p>
          <a:p>
            <a:r>
              <a:rPr lang="en-US"/>
              <a:t>model = SentenceTransformer('clip-ViT-B-32')</a:t>
            </a:r>
          </a:p>
          <a:p>
            <a:r>
              <a:rPr lang="en-US"/>
              <a:t>#Encode an image:</a:t>
            </a:r>
          </a:p>
          <a:p>
            <a:r>
              <a:rPr lang="en-US"/>
              <a:t>img_emb = model.encode(Image.open('/content/two_dogs_in_snow.jpg'))</a:t>
            </a:r>
          </a:p>
          <a:p>
            <a:r>
              <a:rPr lang="en-US"/>
              <a:t>#Encode text descriptions</a:t>
            </a:r>
          </a:p>
          <a:p>
            <a:r>
              <a:rPr lang="en-US"/>
              <a:t>text_emb = model.encode(['Two dogs in the snow', 'A cat on a table', 'A picture of London at night'])</a:t>
            </a:r>
          </a:p>
          <a:p>
            <a:r>
              <a:rPr lang="en-US"/>
              <a:t>#Compute cosine similarities</a:t>
            </a:r>
          </a:p>
          <a:p>
            <a:r>
              <a:rPr lang="en-US"/>
              <a:t>cos_scores = util.cos_sim(img_emb, text_emb)</a:t>
            </a:r>
          </a:p>
          <a:p>
            <a:r>
              <a:rPr lang="en-US"/>
              <a:t>print(cos_scores)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!pip install chromadb</a:t>
            </a:r>
          </a:p>
          <a:p>
            <a:r>
              <a:rPr lang="en-US"/>
              <a:t>!pip install chroma</a:t>
            </a:r>
          </a:p>
          <a:p>
            <a:r>
              <a:rPr lang="en-US"/>
              <a:t>import chromadb</a:t>
            </a:r>
          </a:p>
          <a:p>
            <a:r>
              <a:rPr lang="en-US"/>
              <a:t>import numpy as np</a:t>
            </a:r>
          </a:p>
          <a:p>
            <a:r>
              <a:rPr lang="en-US"/>
              <a:t>import chroma</a:t>
            </a:r>
          </a:p>
          <a:p>
            <a:r>
              <a:rPr lang="en-US"/>
              <a:t/>
            </a:r>
          </a:p>
          <a:p>
            <a:r>
              <a:rPr lang="en-US"/>
              <a:t># Load the dataset</a:t>
            </a:r>
          </a:p>
          <a:p>
            <a:r>
              <a:rPr lang="en-US"/>
              <a:t>dataset = np.loadtxt("/content/Untitled spreadsheet - Sheet1 (1).csv", delimiter=",",dtype=str)</a:t>
            </a:r>
          </a:p>
          <a:p>
            <a:r>
              <a:rPr lang="en-US"/>
              <a:t/>
            </a:r>
          </a:p>
          <a:p>
            <a:r>
              <a:rPr lang="en-US"/>
              <a:t># Create a Chroma vector database</a:t>
            </a:r>
          </a:p>
          <a:p>
            <a:r>
              <a:rPr lang="en-US"/>
              <a:t>db = chroma.VectorDatabase()</a:t>
            </a:r>
          </a:p>
          <a:p>
            <a:r>
              <a:rPr lang="en-US"/>
              <a:t/>
            </a:r>
          </a:p>
          <a:p>
            <a:r>
              <a:rPr lang="en-US"/>
              <a:t># Convert the dataset to vectors</a:t>
            </a:r>
          </a:p>
          <a:p>
            <a:r>
              <a:rPr lang="en-US"/>
              <a:t>vectors = db.convert_to_vectors(dataset)</a:t>
            </a:r>
          </a:p>
          <a:p>
            <a:r>
              <a:rPr lang="en-US"/>
              <a:t/>
            </a:r>
          </a:p>
          <a:p>
            <a:r>
              <a:rPr lang="en-US"/>
              <a:t># Output the vectors</a:t>
            </a:r>
          </a:p>
          <a:p>
            <a:r>
              <a:rPr lang="en-US"/>
              <a:t>print(vectors)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Choose the root</a:t>
            </a:r>
          </a:p>
          <a:p>
            <a:r>
              <a:rPr lang="en-US"/>
              <a:t> </a:t>
            </a:r>
          </a:p>
          <a:p>
            <a:r>
              <a:rPr lang="en-US"/>
              <a:t>To build the KD-tree, we choose the root based on the median x-value of the vectors' x-coordinates. Since there is no vector with an exact x-coordinate of 0.25 (the median), we can choose any x-value between 0.2 and 0.3 as the pivot point. For simplicity, we choose 0.3 as the pivot point for the root.</a:t>
            </a:r>
          </a:p>
          <a:p>
            <a:r>
              <a:rPr lang="en-US"/>
              <a:t/>
            </a:r>
          </a:p>
          <a:p>
            <a:r>
              <a:rPr lang="en-US"/>
              <a:t>2.Divide the vectors</a:t>
            </a:r>
          </a:p>
          <a:p>
            <a:r>
              <a:rPr lang="en-US"/>
              <a:t/>
            </a:r>
          </a:p>
          <a:p>
            <a:r>
              <a:rPr lang="en-US"/>
              <a:t>we divide the vectors into two subspaces based on the root's pivot point.</a:t>
            </a:r>
          </a:p>
          <a:p>
            <a:r>
              <a:rPr lang="en-US"/>
              <a:t/>
            </a:r>
          </a:p>
          <a:p>
            <a:r>
              <a:rPr lang="en-US"/>
              <a:t>Left Subtree: "Song 1" and "Song 2" have x-coordinates less than 0.3.</a:t>
            </a:r>
          </a:p>
          <a:p>
            <a:r>
              <a:rPr lang="en-US"/>
              <a:t>Right Subtree: "Song 3" and "Song 4" have x-coordinates greater than or equal to 0.3.</a:t>
            </a:r>
          </a:p>
          <a:p>
            <a:r>
              <a:rPr lang="en-US"/>
              <a:t/>
            </a:r>
          </a:p>
          <a:p>
            <a:r>
              <a:rPr lang="en-US"/>
              <a:t>3.Choose a Pivot Point Along the Second Dimension:</a:t>
            </a:r>
          </a:p>
          <a:p>
            <a:r>
              <a:rPr lang="en-US"/>
              <a:t/>
            </a:r>
          </a:p>
          <a:p>
            <a:r>
              <a:rPr lang="en-US"/>
              <a:t>For each subtree, we repeat the process and choose a pivot point along the second dimension (y-axis) to further partition the vectors.</a:t>
            </a:r>
          </a:p>
          <a:p>
            <a:r>
              <a:rPr lang="en-US"/>
              <a:t/>
            </a:r>
          </a:p>
          <a:p>
            <a:r>
              <a:rPr lang="en-US"/>
              <a:t>Left subtree, the median y-value is (0.1 + 0.3) / 2 = 0.2. So, "Song 2" becomes the root of the left subtree.</a:t>
            </a:r>
          </a:p>
          <a:p>
            <a:r>
              <a:rPr lang="en-US"/>
              <a:t/>
            </a:r>
          </a:p>
          <a:p>
            <a:r>
              <a:rPr lang="en-US"/>
              <a:t>Right subtree, the median y-value is (0.3 + 0.2) / 2 = 0.25. So, "Song 3" becomes the root of the right subtree, and "Song 4" becomes its right child.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model differentiates clear and unclear prompts by looking at a number of factors, including:</a:t>
            </a:r>
          </a:p>
          <a:p>
            <a:r>
              <a:rPr lang="en-US"/>
              <a:t/>
            </a:r>
          </a:p>
          <a:p>
            <a:r>
              <a:rPr lang="en-US"/>
              <a:t>The length of the prompt. Clear prompts are typically longer and more detailed, while unclear prompts are shorter and more vague.</a:t>
            </a:r>
          </a:p>
          <a:p>
            <a:r>
              <a:rPr lang="en-US"/>
              <a:t/>
            </a:r>
          </a:p>
          <a:p>
            <a:r>
              <a:rPr lang="en-US"/>
              <a:t>The use of specific language. Clear prompts use specific language that gives the model a clear idea of what is being asked. Unclear prompts use more general language that leaves the model with more ambiguity.</a:t>
            </a:r>
          </a:p>
          <a:p>
            <a:r>
              <a:rPr lang="en-US"/>
              <a:t/>
            </a:r>
          </a:p>
          <a:p>
            <a:r>
              <a:rPr lang="en-US"/>
              <a:t>The presence of keywords. Clear prompts often contain keywords that are related to the topic at hand. Unclear prompts may not contain any keywords, or the keywords may be unrelated to the topic.</a:t>
            </a:r>
          </a:p>
          <a:p>
            <a:r>
              <a:rPr lang="en-US"/>
              <a:t/>
            </a:r>
          </a:p>
          <a:p>
            <a:r>
              <a:rPr lang="en-US"/>
              <a:t>The overall structure of the prompt. Clear prompts are typically well-structured and easy to understand. Unclear prompts may be poorly structured or may contain errors.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Top-K limits us to a certain number (K</a:t>
            </a:r>
          </a:p>
          <a:p>
            <a:r>
              <a:rPr lang="en-US"/>
              <a:t>) of the top tokens to consider.</a:t>
            </a:r>
          </a:p>
          <a:p>
            <a:r>
              <a:rPr lang="en-US"/>
              <a:t/>
            </a:r>
          </a:p>
          <a:p>
            <a:r>
              <a:rPr lang="en-US"/>
              <a:t>Top-K sampling works like this:</a:t>
            </a:r>
          </a:p>
          <a:p>
            <a:r>
              <a:rPr lang="en-US"/>
              <a:t/>
            </a:r>
          </a:p>
          <a:p>
            <a:r>
              <a:rPr lang="en-US"/>
              <a:t>1.Order the tokens in descending order of probability.</a:t>
            </a:r>
          </a:p>
          <a:p>
            <a:r>
              <a:rPr lang="en-US"/>
              <a:t>2.Select the first K</a:t>
            </a:r>
          </a:p>
          <a:p>
            <a:r>
              <a:rPr lang="en-US"/>
              <a:t> tokens to create a new distribution.</a:t>
            </a:r>
          </a:p>
          <a:p>
            <a:r>
              <a:rPr lang="en-US"/>
              <a:t>3.Sample from those tokens.</a:t>
            </a:r>
          </a:p>
          <a:p>
            <a:r>
              <a:rPr lang="en-US"/>
              <a:t/>
            </a:r>
          </a:p>
          <a:p>
            <a:r>
              <a:rPr lang="en-US"/>
              <a:t>For example, let’s say we sampled using a Top-3 strategy from our above example. The top 3 tokens are:</a:t>
            </a:r>
          </a:p>
          <a:p>
            <a:r>
              <a:rPr lang="en-US"/>
              <a:t/>
            </a:r>
          </a:p>
          <a:p>
            <a:r>
              <a:rPr lang="en-US"/>
              <a:t>t0→0.4t1→0.2t2→0.2</a:t>
            </a:r>
          </a:p>
          <a:p>
            <a:r>
              <a:rPr lang="en-US"/>
              <a:t>However, the probabilities no longer add up to 1</a:t>
            </a:r>
          </a:p>
          <a:p>
            <a:r>
              <a:rPr lang="en-US"/>
              <a:t>, so we have to normalize the probabilities by the sum of the top 3 tokens. This means we divide each probability by 0.4+0.2+0.2=0.8</a:t>
            </a:r>
          </a:p>
          <a:p>
            <a:r>
              <a:rPr lang="en-US"/>
              <a:t>. </a:t>
            </a:r>
          </a:p>
          <a:p>
            <a:r>
              <a:rPr lang="en-US"/>
              <a:t>This gives us a new probability distribution over just the top 3 tokens:</a:t>
            </a:r>
          </a:p>
          <a:p>
            <a:r>
              <a:rPr lang="en-US"/>
              <a:t>t0→0.5t1→0.25t2→0.25</a:t>
            </a:r>
          </a:p>
          <a:p>
            <a:r>
              <a:rPr lang="en-US"/>
              <a:t/>
            </a:r>
          </a:p>
          <a:p>
            <a:r>
              <a:rPr lang="en-US"/>
              <a:t>We can now select a token by sampling from it. (This is just sampling from a multinomial distribution)</a:t>
            </a:r>
          </a:p>
          <a:p>
            <a:r>
              <a:rPr lang="en-US"/>
              <a:t/>
            </a:r>
          </a:p>
          <a:p>
            <a:r>
              <a:rPr lang="en-US"/>
              <a:t>If you set K=1</a:t>
            </a:r>
          </a:p>
          <a:p>
            <a:r>
              <a:rPr lang="en-US"/>
              <a:t>, then you get what’s called a greedy strategy, where the most-likely token is always picked.</a:t>
            </a:r>
          </a:p>
          <a:p>
            <a:r>
              <a:rPr lang="en-US"/>
              <a:t/>
            </a:r>
          </a:p>
          <a:p>
            <a:r>
              <a:rPr lang="en-US"/>
              <a:t/>
            </a:r>
          </a:p>
          <a:p>
            <a:r>
              <a:rPr lang="en-US"/>
              <a:t>https://docs.cohere.com/docs/controlling-generation-with-top-k-top-p</a:t>
            </a:r>
          </a:p>
          <a:p>
            <a:r>
              <a:rPr lang="en-US"/>
              <a:t/>
            </a:r>
          </a:p>
          <a:p>
            <a:r>
              <a:rPr lang="en-US"/>
              <a:t>https://peterchng.com/blog/2023/05/02/token-selection-strategies-top-k-top-p-and-temperature/#:~:text=Top%2DK%2C%20Top%2Dp%2C%20and%20Temperature%20are%20all,even%20neural%20networks%20at%20all.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1.Ground truth is the actual state of the world. Ground truth is the correct answer to a question or the correct label for a data point.</a:t>
            </a:r>
          </a:p>
          <a:p>
            <a:r>
              <a:rPr lang="en-US"/>
              <a:t>2.Incorporating ground truth information during training means providing the model with a dataset that includes accurate and verified information. This information can be in the form of text, images, or other data.</a:t>
            </a:r>
          </a:p>
          <a:p>
            <a:r>
              <a:rPr lang="en-US"/>
              <a:t>3.By training the model on a  accurate and verified information, the model learns to generate responses that align with the ground truth. This reduces the likelihood of factual inaccuracies in the AI-generated responses.</a:t>
            </a:r>
          </a:p>
          <a:p>
            <a:r>
              <a:rPr lang="en-US"/>
              <a:t/>
            </a:r>
          </a:p>
          <a:p>
            <a:r>
              <a:rPr lang="en-US"/>
              <a:t>For example, if you are training an AI model to answer questions about the weather, you would want to provide the model with a dataset that includes accurate weather data. This data could include historical weather data, current weather data, and predictions for future weather. By training the model on this dataset, the model will learn to generate responses that are consistent with the actual weather.</a:t>
            </a:r>
          </a:p>
          <a:p>
            <a:r>
              <a:rPr lang="en-US"/>
              <a:t/>
            </a:r>
          </a:p>
          <a:p>
            <a:r>
              <a:rPr lang="en-US"/>
              <a:t>METHODS TO OBTAIN GROUND TRUTH FOR LLM:</a:t>
            </a:r>
          </a:p>
          <a:p>
            <a:r>
              <a:rPr lang="en-US"/>
              <a:t/>
            </a:r>
          </a:p>
          <a:p>
            <a:r>
              <a:rPr lang="en-US"/>
              <a:t>1.Manual Labeling:</a:t>
            </a:r>
          </a:p>
          <a:p>
            <a:r>
              <a:rPr lang="en-US"/>
              <a:t>Manual labeling involves the process of human experts or annotators manually assigning labels or annotations to data points. This is a common approach, where the ground truth data is used for training and evaluating models.</a:t>
            </a:r>
          </a:p>
          <a:p>
            <a:r>
              <a:rPr lang="en-US"/>
              <a:t/>
            </a:r>
          </a:p>
          <a:p>
            <a:r>
              <a:rPr lang="en-US"/>
              <a:t>2.Crowd sourcing platform:</a:t>
            </a:r>
          </a:p>
          <a:p>
            <a:r>
              <a:rPr lang="en-US"/>
              <a:t>Amazon mechanical turk can be used to collect the ground truth from a large number of people.</a:t>
            </a:r>
          </a:p>
          <a:p>
            <a:r>
              <a:rPr lang="en-US"/>
              <a:t/>
            </a:r>
          </a:p>
          <a:p>
            <a:r>
              <a:rPr lang="en-US"/>
              <a:t>3.Expert system:</a:t>
            </a:r>
          </a:p>
          <a:p>
            <a:r>
              <a:rPr lang="en-US"/>
              <a:t>Done by feeding the system a set of Q/A and then allowing the system to learn the correct association between input and output.</a:t>
            </a:r>
          </a:p>
          <a:p>
            <a:r>
              <a:rPr lang="en-US"/>
              <a:t/>
            </a:r>
          </a:p>
          <a:p>
            <a:r>
              <a:rPr lang="en-US"/>
              <a:t>4.Data fusion:</a:t>
            </a:r>
          </a:p>
          <a:p>
            <a:r>
              <a:rPr lang="en-US"/>
              <a:t>Combines multiple source of ground truth techniques to create more reliable ground truth.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fact-based ground truth technique works by first identifying a set of known facts that can be used to verify the data. These facts can be obtained from a variety of sources, such as government databases, scientific journals, or encyclopedias. Once the set of known facts has been identified, the data is compared to these facts to verify its accuracy.</a:t>
            </a:r>
          </a:p>
          <a:p>
            <a:r>
              <a:rPr lang="en-US"/>
              <a:t/>
            </a:r>
          </a:p>
          <a:p>
            <a:r>
              <a:rPr lang="en-US"/>
              <a:t>If the data matches the known facts, then it is considered to be accurate. However, if the data does not match the known facts, then it is considered to be inaccurate. Inaccurate data can be corrected or discarded, depending on the severity of the inaccuracy.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Correct and incorrect based ground truth technique is a method for evaluating the performance of a machine learning model.</a:t>
            </a:r>
          </a:p>
          <a:p>
            <a:r>
              <a:rPr lang="en-US"/>
              <a:t/>
            </a:r>
          </a:p>
          <a:p>
            <a:r>
              <a:rPr lang="en-US"/>
              <a:t> It works by comparing the model's predictions to the ground truth, which is the correct answer for each input. </a:t>
            </a:r>
          </a:p>
          <a:p>
            <a:r>
              <a:rPr lang="en-US"/>
              <a:t/>
            </a:r>
          </a:p>
          <a:p>
            <a:r>
              <a:rPr lang="en-US"/>
              <a:t>The technique then calculates the number of correct and incorrect predictions, and uses this information to measure the model's accuracy.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1.Temperature is not a sampling strategy, but instead is a parameter of the softmax function, which is the last layer in the network.</a:t>
            </a:r>
          </a:p>
          <a:p>
            <a:r>
              <a:rPr lang="en-US"/>
              <a:t/>
            </a:r>
          </a:p>
          <a:p>
            <a:r>
              <a:rPr lang="en-US"/>
              <a:t>The effect of the softmax function depends on the range of the input elements, xi:</a:t>
            </a:r>
          </a:p>
          <a:p>
            <a:r>
              <a:rPr lang="en-US"/>
              <a:t/>
            </a:r>
          </a:p>
          <a:p>
            <a:r>
              <a:rPr lang="en-US"/>
              <a:t>If the two input elements being compared are both xi&lt;1</a:t>
            </a:r>
          </a:p>
          <a:p>
            <a:r>
              <a:rPr lang="en-US"/>
              <a:t>, then the differences between them will be reduced.</a:t>
            </a:r>
          </a:p>
          <a:p>
            <a:r>
              <a:rPr lang="en-US"/>
              <a:t>If at least one of the elements being compared is &gt;1</a:t>
            </a:r>
          </a:p>
          <a:p>
            <a:r>
              <a:rPr lang="en-US"/>
              <a:t>, then the differences between them will be amplified. This can make the model more “certain” about predictions</a:t>
            </a:r>
          </a:p>
          <a:p>
            <a:r>
              <a:rPr lang="en-US"/>
              <a:t/>
            </a:r>
          </a:p>
          <a:p>
            <a:r>
              <a:rPr lang="en-US"/>
              <a:t>2.Temperature affects the shape of the probability distribution.</a:t>
            </a:r>
          </a:p>
          <a:p>
            <a:r>
              <a:rPr lang="en-US"/>
              <a:t/>
            </a:r>
          </a:p>
          <a:p>
            <a:r>
              <a:rPr lang="en-US"/>
              <a:t>3.High temperatures make token probabilities closer to each other, meaning less-likely tokens could show up. This makes the output more “creative” or random.</a:t>
            </a:r>
          </a:p>
          <a:p>
            <a:r>
              <a:rPr lang="en-US"/>
              <a:t/>
            </a:r>
          </a:p>
          <a:p>
            <a:r>
              <a:rPr lang="en-US"/>
              <a:t>4.Low temperatures make the model more “certain” by amplifying probability differences. This makes the output more deterministic.</a:t>
            </a:r>
          </a:p>
          <a:p>
            <a:r>
              <a:rPr lang="en-US"/>
              <a:t/>
            </a:r>
          </a:p>
          <a:p>
            <a:r>
              <a:rPr lang="en-US"/>
              <a:t/>
            </a:r>
          </a:p>
          <a:p>
            <a:r>
              <a:rPr lang="en-US"/>
              <a:t/>
            </a:r>
          </a:p>
          <a:p>
            <a:r>
              <a:rPr lang="en-US"/>
              <a:t>https://peterchng.com/blog/2023/05/02/token-selection-strategies-top-k-top-p-and-temperature/#:~:text=Top%2DK%2C%20Top%2Dp%2C%20and%20Temperature%20are%20all,even%20neural%20networks%20at%20all.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Ethical guidelines work by setting out the principles that should be followed when developing, using, and managing internal models. These principles typically include transparency, accountability, fairness, and non-discrimination. By following these principles, organizations can help to ensure that their models are used in a safe and responsible manner.</a:t>
            </a:r>
          </a:p>
          <a:p>
            <a:r>
              <a:rPr lang="en-US"/>
              <a:t/>
            </a:r>
          </a:p>
          <a:p>
            <a:r>
              <a:rPr lang="en-US"/>
              <a:t/>
            </a:r>
          </a:p>
          <a:p>
            <a:r>
              <a:rPr lang="en-US"/>
              <a:t>Different ways that models can be taught ethical guidelines. One way is to incorporate the guidelines into the model's training data. This can be done by adding examples of ethical and unethical behavior to the data set. The model can then learn to identify ethical behavior by recognizing patterns in the data.</a:t>
            </a:r>
          </a:p>
          <a:p>
            <a:r>
              <a:rPr lang="en-US"/>
              <a:t/>
            </a:r>
          </a:p>
          <a:p>
            <a:r>
              <a:rPr lang="en-US"/>
              <a:t>Another way to teach models ethical guidelines is to use a technique called reinforcement learning. In reinforcement learning, the model is rewarded for making ethical decisions and punished for making unethical decisions. This helps the model to learn what is considered to be ethical behavior.</a:t>
            </a:r>
          </a:p>
          <a:p>
            <a:r>
              <a:rPr lang="en-US"/>
              <a:t/>
            </a:r>
          </a:p>
          <a:p>
            <a:r>
              <a:rPr lang="en-US"/>
              <a:t>The best way to teach models ethical guidelines will depend on the specific model and the application that it is being used for. However, all of these techniques can be effective in teaching models to behave ethically.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Adversarial techniques work by first understanding how the model works. This is done by analyzing the model's training data and its decision-making process. Once the model's behavior is understood, the attacker can then generate inputs that will cause the model to make a mistake.</a:t>
            </a:r>
          </a:p>
          <a:p>
            <a:r>
              <a:rPr lang="en-US"/>
              <a:t/>
            </a:r>
          </a:p>
          <a:p>
            <a:r>
              <a:rPr lang="en-US"/>
              <a:t>There are a number of different ways to generate adversarial inputs. One common approach is to use a technique called gradient descent. Gradient descent is a method for finding the minimum of a function. In the context of adversarial attacks, the function is the model's loss function. The goal of the attacker is to find the input that minimizes the model's loss function.</a:t>
            </a:r>
          </a:p>
          <a:p>
            <a:r>
              <a:rPr lang="en-US"/>
              <a:t/>
            </a:r>
          </a:p>
          <a:p>
            <a:r>
              <a:rPr lang="en-US"/>
              <a:t>Another approach to generating adversarial inputs is to use a technique called genetic algorithms. Genetic algorithms are a type of evolutionary algorithm that uses natural selection to find solutions to problems. In the context of adversarial attacks, the problem is to find the input that will cause the model to make a mistake. The genetic algorithm works by generating a population of inputs and then selecting the inputs that are most likely to cause the model to make a mistake. The selected inputs are then used to generate a new population of inputs, and the process is repeated until a solution is found.</a:t>
            </a:r>
          </a:p>
          <a:p>
            <a:r>
              <a:rPr lang="en-US"/>
              <a:t/>
            </a:r>
          </a:p>
          <a:p>
            <a:r>
              <a:rPr lang="en-US"/>
              <a:t>Adversarial techniques can be a powerful tool for testing the robustness of internal models. By exposing models to adversarial inputs, organizations can identify and mitigate model flaws that could lead to financial losses.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Robust data filtering works by identifying and removing outliers, identifying and correcting data errors, and ensuring that the data is representative of the real world. This can be done using a variety of techniques, such as:</a:t>
            </a:r>
          </a:p>
          <a:p>
            <a:r>
              <a:rPr lang="en-US"/>
              <a:t/>
            </a:r>
          </a:p>
          <a:p>
            <a:r>
              <a:rPr lang="en-US"/>
              <a:t>Outlier detection: Outlier detection techniques identify data points that are significantly different from the rest of the data set. These data points are often called outliers, and they can skew the results of models. By removing outliers, organizations can improve the accuracy of their models.</a:t>
            </a:r>
          </a:p>
          <a:p>
            <a:r>
              <a:rPr lang="en-US"/>
              <a:t>Data cleaning: Data cleaning techniques identify and correct data errors. These errors can be caused by a number of factors, such as typos, missing values, and incorrect formatting. By correcting data errors, organizations can improve the accuracy of their models.</a:t>
            </a:r>
          </a:p>
          <a:p>
            <a:r>
              <a:rPr lang="en-US"/>
              <a:t>Data representativeness: Robust data filtering can also be used to ensure that the data is representative of the real world. This is done by ensuring that the data set includes a diverse range of data points. By ensuring that the data is representative of the real world, organizations can make sure that their models are not biased.</a:t>
            </a:r>
          </a:p>
          <a:p>
            <a:r>
              <a:rPr lang="en-US"/>
              <a:t>Once the data has been filtered, it can be used to train and calibrate internal models. This can help to ensure that the models are accurate and reliable, and that they are not biased.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Human reviewers are responsible for reviewing the results of models to ensure that they are accurate and reliable. They may look for potential errors in the model's results, or they may look for patterns in the results that suggest that the model is biased.</a:t>
            </a:r>
          </a:p>
          <a:p>
            <a:r>
              <a:rPr lang="en-US"/>
              <a:t/>
            </a:r>
          </a:p>
          <a:p>
            <a:r>
              <a:rPr lang="en-US"/>
              <a:t>Human reviewers typically have a background in statistics or machine learning. They should be able to understand how models work and how to identify potential errors. They should also be able to understand the data that is used to train the models and how to identify potential biases in the data.</a:t>
            </a:r>
          </a:p>
          <a:p>
            <a:r>
              <a:rPr lang="en-US"/>
              <a:t/>
            </a:r>
          </a:p>
          <a:p>
            <a:r>
              <a:rPr lang="en-US"/>
              <a:t>The role of human reviewers can vary depending on the specific organization and the specific model. In some cases, human reviewers may be responsible for reviewing all of the results of a model. In other cases, human reviewers may only be responsible for reviewing a subset of the results.</a:t>
            </a:r>
          </a:p>
          <a:p>
            <a:r>
              <a:rPr lang="en-US"/>
              <a:t/>
            </a:r>
          </a:p>
          <a:p>
            <a:r>
              <a:rPr lang="en-US"/>
              <a:t>Human reviewers typically work with other professionals, such as data scientists and engineers, to ensure that the models are accurate and reliable. They may also work with legal and compliance professionals to ensure that the models are being used in a responsible manner.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One common approach is to use a software application that is specifically designed for this purpose. These applications typically have a user interface that makes it easy to define the rules and apply them to the data.</a:t>
            </a:r>
          </a:p>
          <a:p>
            <a:r>
              <a:rPr lang="en-US"/>
              <a:t/>
            </a:r>
          </a:p>
          <a:p>
            <a:r>
              <a:rPr lang="en-US"/>
              <a:t>Another approach is to use a manual process. This could involve creating a spreadsheet or document that lists the rules and then manually applying them to the data. This approach can be more time-consuming, but it can be more flexible and adaptable.</a:t>
            </a:r>
          </a:p>
          <a:p>
            <a:r>
              <a:rPr lang="en-US"/>
              <a:t/>
            </a:r>
          </a:p>
          <a:p>
            <a:r>
              <a:rPr lang="en-US"/>
              <a:t>The specific approach that is used will depend on the specific needs of the organization. If the organization has a large volume of data or needs to apply the rules in real time, then a software application is likely the best option. However, if the organization has a smaller volume of data or does not need to apply the rules in real time, then a manual process may be a more feasible option.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Organizations can implement robust data filtering using specialized software applications or manual processes. Software applications offer user-friendly interfaces and real-time monitoring for managing large data volumes. Manual processes are more flexible and suitable for smaller data sets or less time-sensitive applications.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https://proceedings.neurips.cc/paper_files/paper/2017/file/3f5ee243547dee91fbd053c1c4a845aa-Paper.pdf</a:t>
            </a:r>
          </a:p>
          <a:p>
            <a:r>
              <a:rPr lang="en-US"/>
              <a:t/>
            </a:r>
          </a:p>
          <a:p>
            <a:r>
              <a:rPr lang="en-US"/>
              <a:t>https://engineering.purdue.edu/DeepLearn/pdf-kak/Transformers.pdf</a:t>
            </a:r>
          </a:p>
          <a:p>
            <a:r>
              <a:rPr lang="en-US"/>
              <a:t/>
            </a:r>
          </a:p>
          <a:p>
            <a:r>
              <a:rPr lang="en-US"/>
              <a:t>https://www.researchgate.net/publication/366517405_Data_Science-Neural_Networks-05-Transformer_Neural_Network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s>
</file>

<file path=ppt/slides/_rels/slide10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4.png" Type="http://schemas.openxmlformats.org/officeDocument/2006/relationships/image"/><Relationship Id="rId3" Target="../media/image135.png" Type="http://schemas.openxmlformats.org/officeDocument/2006/relationships/image"/><Relationship Id="rId4" Target="../media/image136.png" Type="http://schemas.openxmlformats.org/officeDocument/2006/relationships/image"/><Relationship Id="rId5" Target="../media/image137.png" Type="http://schemas.openxmlformats.org/officeDocument/2006/relationships/image"/></Relationships>
</file>

<file path=ppt/slides/_rels/slide10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s>
</file>

<file path=ppt/slides/_rels/slide10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8.png" Type="http://schemas.openxmlformats.org/officeDocument/2006/relationships/image"/></Relationships>
</file>

<file path=ppt/slides/_rels/slide10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139.png" Type="http://schemas.openxmlformats.org/officeDocument/2006/relationships/image"/><Relationship Id="rId4" Target="../media/image140.png" Type="http://schemas.openxmlformats.org/officeDocument/2006/relationships/image"/></Relationships>
</file>

<file path=ppt/slides/_rels/slide10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141.png" Type="http://schemas.openxmlformats.org/officeDocument/2006/relationships/image"/><Relationship Id="rId4" Target="../media/image142.png" Type="http://schemas.openxmlformats.org/officeDocument/2006/relationships/image"/></Relationships>
</file>

<file path=ppt/slides/_rels/slide10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143.png" Type="http://schemas.openxmlformats.org/officeDocument/2006/relationships/image"/></Relationships>
</file>

<file path=ppt/slides/_rels/slide10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144.png" Type="http://schemas.openxmlformats.org/officeDocument/2006/relationships/image"/><Relationship Id="rId4" Target="../media/image145.png" Type="http://schemas.openxmlformats.org/officeDocument/2006/relationships/image"/></Relationships>
</file>

<file path=ppt/slides/_rels/slide10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146.png" Type="http://schemas.openxmlformats.org/officeDocument/2006/relationships/image"/><Relationship Id="rId4" Target="../media/image14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8.png" Type="http://schemas.openxmlformats.org/officeDocument/2006/relationships/image"/></Relationships>
</file>

<file path=ppt/slides/_rels/slide1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149.png" Type="http://schemas.openxmlformats.org/officeDocument/2006/relationships/image"/><Relationship Id="rId4" Target="../media/image150.png" Type="http://schemas.openxmlformats.org/officeDocument/2006/relationships/image"/></Relationships>
</file>

<file path=ppt/slides/_rels/slide1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1.png" Type="http://schemas.openxmlformats.org/officeDocument/2006/relationships/image"/></Relationships>
</file>

<file path=ppt/slides/_rels/slide1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2.png" Type="http://schemas.openxmlformats.org/officeDocument/2006/relationships/image"/></Relationships>
</file>

<file path=ppt/slides/_rels/slide1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1.png" Type="http://schemas.openxmlformats.org/officeDocument/2006/relationships/image"/></Relationships>
</file>

<file path=ppt/slides/_rels/slide1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3.png" Type="http://schemas.openxmlformats.org/officeDocument/2006/relationships/image"/></Relationships>
</file>

<file path=ppt/slides/_rels/slide1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 Id="rId3" Target="../media/image154.png" Type="http://schemas.openxmlformats.org/officeDocument/2006/relationships/image"/><Relationship Id="rId4" Target="../media/image155.png" Type="http://schemas.openxmlformats.org/officeDocument/2006/relationships/image"/></Relationships>
</file>

<file path=ppt/slides/_rels/slide1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156.png" Type="http://schemas.openxmlformats.org/officeDocument/2006/relationships/image"/><Relationship Id="rId4" Target="../media/image155.png" Type="http://schemas.openxmlformats.org/officeDocument/2006/relationships/image"/></Relationships>
</file>

<file path=ppt/slides/_rels/slide1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157.png" Type="http://schemas.openxmlformats.org/officeDocument/2006/relationships/image"/><Relationship Id="rId4" Target="../media/image155.png" Type="http://schemas.openxmlformats.org/officeDocument/2006/relationships/image"/></Relationships>
</file>

<file path=ppt/slides/_rels/slide1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158.png" Type="http://schemas.openxmlformats.org/officeDocument/2006/relationships/image"/><Relationship Id="rId4" Target="../media/image15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160.png" Type="http://schemas.openxmlformats.org/officeDocument/2006/relationships/image"/><Relationship Id="rId4" Target="../media/image159.png" Type="http://schemas.openxmlformats.org/officeDocument/2006/relationships/image"/></Relationships>
</file>

<file path=ppt/slides/_rels/slide1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8.xml" Type="http://schemas.openxmlformats.org/officeDocument/2006/relationships/notesSlide"/><Relationship Id="rId3" Target="../media/image161.png" Type="http://schemas.openxmlformats.org/officeDocument/2006/relationships/image"/><Relationship Id="rId4" Target="../media/image15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 Id="rId4" Target="../media/image66.png" Type="http://schemas.openxmlformats.org/officeDocument/2006/relationships/image"/><Relationship Id="rId5" Target="../media/image67.png" Type="http://schemas.openxmlformats.org/officeDocument/2006/relationships/image"/><Relationship Id="rId6" Target="../media/image68.png" Type="http://schemas.openxmlformats.org/officeDocument/2006/relationships/image"/><Relationship Id="rId7" Target="../media/image6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70.png" Type="http://schemas.openxmlformats.org/officeDocument/2006/relationships/image"/><Relationship Id="rId4" Target="../media/image7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png" Type="http://schemas.openxmlformats.org/officeDocument/2006/relationships/image"/><Relationship Id="rId4" Target="../media/image76.png" Type="http://schemas.openxmlformats.org/officeDocument/2006/relationships/image"/><Relationship Id="rId5" Target="../media/image77.png" Type="http://schemas.openxmlformats.org/officeDocument/2006/relationships/image"/><Relationship Id="rId6" Target="../media/image78.png" Type="http://schemas.openxmlformats.org/officeDocument/2006/relationships/image"/><Relationship Id="rId7" Target="../media/image7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jpeg" Type="http://schemas.openxmlformats.org/officeDocument/2006/relationships/image"/><Relationship Id="rId4" Target="../media/VAFnvM5eG-U.mp4" Type="http://schemas.openxmlformats.org/officeDocument/2006/relationships/video"/><Relationship Id="rId5" Target="../media/VAFnvM5eG-U.mp4" Type="http://schemas.microsoft.com/office/2007/relationships/media"/></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1.jpeg" Type="http://schemas.openxmlformats.org/officeDocument/2006/relationships/image"/><Relationship Id="rId3" Target="../media/VAFnvM5eG-U.mp4" Type="http://schemas.openxmlformats.org/officeDocument/2006/relationships/video"/><Relationship Id="rId4" Target="../media/VAFnvM5eG-U.mp4" Type="http://schemas.microsoft.com/office/2007/relationships/media"/><Relationship Id="rId5" Target="../media/image82.jpeg" Type="http://schemas.openxmlformats.org/officeDocument/2006/relationships/image"/><Relationship Id="rId6" Target="../media/VAFnvFdf0x8.mp4" Type="http://schemas.openxmlformats.org/officeDocument/2006/relationships/video"/><Relationship Id="rId7" Target="../media/VAFnvFdf0x8.mp4" Type="http://schemas.microsoft.com/office/2007/relationships/media"/></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84.png" Type="http://schemas.openxmlformats.org/officeDocument/2006/relationships/image"/><Relationship Id="rId4" Target="../media/image85.png" Type="http://schemas.openxmlformats.org/officeDocument/2006/relationships/image"/><Relationship Id="rId5" Target="../media/image86.png" Type="http://schemas.openxmlformats.org/officeDocument/2006/relationships/image"/><Relationship Id="rId6" Target="../media/image8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png" Type="http://schemas.openxmlformats.org/officeDocument/2006/relationships/image"/><Relationship Id="rId4" Target="../media/image90.jpeg" Type="http://schemas.openxmlformats.org/officeDocument/2006/relationships/image"/><Relationship Id="rId5" Target="../media/VAFnXTZWS2I.mp4" Type="http://schemas.openxmlformats.org/officeDocument/2006/relationships/video"/><Relationship Id="rId6" Target="../media/VAFnXTZWS2I.mp4" Type="http://schemas.microsoft.com/office/2007/relationships/media"/></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 Id="rId3" Target="../media/image9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3.jpeg" Type="http://schemas.openxmlformats.org/officeDocument/2006/relationships/image"/><Relationship Id="rId3" Target="../media/VAFnfnrK-ys.mp4" Type="http://schemas.openxmlformats.org/officeDocument/2006/relationships/video"/><Relationship Id="rId4" Target="../media/VAFnfnrK-ys.mp4" Type="http://schemas.microsoft.com/office/2007/relationships/media"/><Relationship Id="rId5" Target="../media/image94.jpeg" Type="http://schemas.openxmlformats.org/officeDocument/2006/relationships/image"/><Relationship Id="rId6" Target="../media/VAFnfqM-oKE.mp4" Type="http://schemas.openxmlformats.org/officeDocument/2006/relationships/video"/><Relationship Id="rId7" Target="../media/VAFnfqM-oKE.mp4" Type="http://schemas.microsoft.com/office/2007/relationships/media"/></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3.png" Type="http://schemas.openxmlformats.org/officeDocument/2006/relationships/image"/><Relationship Id="rId2" Target="../media/image95.png" Type="http://schemas.openxmlformats.org/officeDocument/2006/relationships/image"/><Relationship Id="rId3" Target="../media/image96.png" Type="http://schemas.openxmlformats.org/officeDocument/2006/relationships/image"/><Relationship Id="rId4" Target="../media/image97.png" Type="http://schemas.openxmlformats.org/officeDocument/2006/relationships/image"/><Relationship Id="rId5" Target="../media/image98.png" Type="http://schemas.openxmlformats.org/officeDocument/2006/relationships/image"/><Relationship Id="rId6" Target="../media/image99.png" Type="http://schemas.openxmlformats.org/officeDocument/2006/relationships/image"/><Relationship Id="rId7" Target="../media/image100.png" Type="http://schemas.openxmlformats.org/officeDocument/2006/relationships/image"/><Relationship Id="rId8" Target="../media/image101.png" Type="http://schemas.openxmlformats.org/officeDocument/2006/relationships/image"/><Relationship Id="rId9" Target="../media/image102.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 Id="rId3" Target="../media/image105.svg" Type="http://schemas.openxmlformats.org/officeDocument/2006/relationships/image"/><Relationship Id="rId4" Target="../media/image106.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 Id="rId3" Target="../media/image105.svg" Type="http://schemas.openxmlformats.org/officeDocument/2006/relationships/image"/><Relationship Id="rId4" Target="../media/image107.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 Id="rId3" Target="../media/image105.svg" Type="http://schemas.openxmlformats.org/officeDocument/2006/relationships/image"/><Relationship Id="rId4" Target="../media/image108.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7.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16" Target="../media/image22.png" Type="http://schemas.openxmlformats.org/officeDocument/2006/relationships/image"/><Relationship Id="rId17" Target="../media/image23.svg" Type="http://schemas.openxmlformats.org/officeDocument/2006/relationships/image"/><Relationship Id="rId18" Target="../media/image24.png" Type="http://schemas.openxmlformats.org/officeDocument/2006/relationships/image"/><Relationship Id="rId19" Target="../media/image25.svg" Type="http://schemas.openxmlformats.org/officeDocument/2006/relationships/image"/><Relationship Id="rId2" Target="../media/image8.png" Type="http://schemas.openxmlformats.org/officeDocument/2006/relationships/image"/><Relationship Id="rId20" Target="../media/image26.png" Type="http://schemas.openxmlformats.org/officeDocument/2006/relationships/image"/><Relationship Id="rId21" Target="../media/image27.svg" Type="http://schemas.openxmlformats.org/officeDocument/2006/relationships/image"/><Relationship Id="rId22" Target="../media/image28.png" Type="http://schemas.openxmlformats.org/officeDocument/2006/relationships/image"/><Relationship Id="rId23" Target="../media/image29.svg" Type="http://schemas.openxmlformats.org/officeDocument/2006/relationships/image"/><Relationship Id="rId24" Target="../media/image30.png" Type="http://schemas.openxmlformats.org/officeDocument/2006/relationships/image"/><Relationship Id="rId25" Target="../media/image31.svg" Type="http://schemas.openxmlformats.org/officeDocument/2006/relationships/image"/><Relationship Id="rId26" Target="../media/image32.png" Type="http://schemas.openxmlformats.org/officeDocument/2006/relationships/image"/><Relationship Id="rId27" Target="../media/image33.svg" Type="http://schemas.openxmlformats.org/officeDocument/2006/relationships/image"/><Relationship Id="rId28" Target="../media/image34.png" Type="http://schemas.openxmlformats.org/officeDocument/2006/relationships/image"/><Relationship Id="rId29" Target="../media/image35.svg" Type="http://schemas.openxmlformats.org/officeDocument/2006/relationships/image"/><Relationship Id="rId3" Target="../media/image9.svg" Type="http://schemas.openxmlformats.org/officeDocument/2006/relationships/image"/><Relationship Id="rId30" Target="../media/image36.png" Type="http://schemas.openxmlformats.org/officeDocument/2006/relationships/image"/><Relationship Id="rId31" Target="../media/image37.svg" Type="http://schemas.openxmlformats.org/officeDocument/2006/relationships/image"/><Relationship Id="rId32" Target="../media/image38.png" Type="http://schemas.openxmlformats.org/officeDocument/2006/relationships/image"/><Relationship Id="rId33" Target="../media/image39.svg" Type="http://schemas.openxmlformats.org/officeDocument/2006/relationships/image"/><Relationship Id="rId34" Target="../media/image40.png" Type="http://schemas.openxmlformats.org/officeDocument/2006/relationships/image"/><Relationship Id="rId35" Target="../media/image41.svg" Type="http://schemas.openxmlformats.org/officeDocument/2006/relationships/image"/><Relationship Id="rId36" Target="../media/image42.png" Type="http://schemas.openxmlformats.org/officeDocument/2006/relationships/image"/><Relationship Id="rId37" Target="../media/image43.svg" Type="http://schemas.openxmlformats.org/officeDocument/2006/relationships/image"/><Relationship Id="rId38" Target="../media/image44.png" Type="http://schemas.openxmlformats.org/officeDocument/2006/relationships/image"/><Relationship Id="rId39" Target="../media/image45.svg" Type="http://schemas.openxmlformats.org/officeDocument/2006/relationships/image"/><Relationship Id="rId4" Target="../media/image10.png" Type="http://schemas.openxmlformats.org/officeDocument/2006/relationships/image"/><Relationship Id="rId40" Target="../media/image46.png" Type="http://schemas.openxmlformats.org/officeDocument/2006/relationships/image"/><Relationship Id="rId41" Target="../media/image47.svg" Type="http://schemas.openxmlformats.org/officeDocument/2006/relationships/image"/><Relationship Id="rId42" Target="../media/image48.png" Type="http://schemas.openxmlformats.org/officeDocument/2006/relationships/image"/><Relationship Id="rId43" Target="../media/image49.svg" Type="http://schemas.openxmlformats.org/officeDocument/2006/relationships/image"/><Relationship Id="rId44" Target="../media/image50.png" Type="http://schemas.openxmlformats.org/officeDocument/2006/relationships/image"/><Relationship Id="rId45" Target="../media/image51.svg" Type="http://schemas.openxmlformats.org/officeDocument/2006/relationships/image"/><Relationship Id="rId46" Target="../media/image52.png" Type="http://schemas.openxmlformats.org/officeDocument/2006/relationships/image"/><Relationship Id="rId47" Target="../media/image53.sv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9.jpeg" Type="http://schemas.openxmlformats.org/officeDocument/2006/relationships/image"/><Relationship Id="rId3" Target="https://youtu.be/z0OZontkH6o" TargetMode="External" Type="http://schemas.openxmlformats.org/officeDocument/2006/relationships/video"/></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9.jpeg" Type="http://schemas.openxmlformats.org/officeDocument/2006/relationships/image"/><Relationship Id="rId3" Target="https://youtu.be/nafDyRsVnXU" TargetMode="External" Type="http://schemas.openxmlformats.org/officeDocument/2006/relationships/video"/></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24.png" Type="http://schemas.openxmlformats.org/officeDocument/2006/relationships/image"/><Relationship Id="rId2" Target="../notesSlides/notesSlide4.xml" Type="http://schemas.openxmlformats.org/officeDocument/2006/relationships/notesSlide"/><Relationship Id="rId20" Target="../media/image25.svg" Type="http://schemas.openxmlformats.org/officeDocument/2006/relationships/image"/><Relationship Id="rId21" Target="../media/image26.png" Type="http://schemas.openxmlformats.org/officeDocument/2006/relationships/image"/><Relationship Id="rId22" Target="../media/image27.svg" Type="http://schemas.openxmlformats.org/officeDocument/2006/relationships/image"/><Relationship Id="rId23" Target="../media/image28.png" Type="http://schemas.openxmlformats.org/officeDocument/2006/relationships/image"/><Relationship Id="rId24" Target="../media/image29.svg" Type="http://schemas.openxmlformats.org/officeDocument/2006/relationships/image"/><Relationship Id="rId25" Target="../media/image30.png" Type="http://schemas.openxmlformats.org/officeDocument/2006/relationships/image"/><Relationship Id="rId26" Target="../media/image31.svg" Type="http://schemas.openxmlformats.org/officeDocument/2006/relationships/image"/><Relationship Id="rId27" Target="../media/image32.png" Type="http://schemas.openxmlformats.org/officeDocument/2006/relationships/image"/><Relationship Id="rId28" Target="../media/image33.svg" Type="http://schemas.openxmlformats.org/officeDocument/2006/relationships/image"/><Relationship Id="rId29" Target="../media/image34.png" Type="http://schemas.openxmlformats.org/officeDocument/2006/relationships/image"/><Relationship Id="rId3" Target="../media/image8.png" Type="http://schemas.openxmlformats.org/officeDocument/2006/relationships/image"/><Relationship Id="rId30" Target="../media/image35.svg" Type="http://schemas.openxmlformats.org/officeDocument/2006/relationships/image"/><Relationship Id="rId31" Target="../media/image36.png" Type="http://schemas.openxmlformats.org/officeDocument/2006/relationships/image"/><Relationship Id="rId32" Target="../media/image37.svg" Type="http://schemas.openxmlformats.org/officeDocument/2006/relationships/image"/><Relationship Id="rId33" Target="../media/image38.png" Type="http://schemas.openxmlformats.org/officeDocument/2006/relationships/image"/><Relationship Id="rId34" Target="../media/image39.svg" Type="http://schemas.openxmlformats.org/officeDocument/2006/relationships/image"/><Relationship Id="rId35" Target="../media/image40.png" Type="http://schemas.openxmlformats.org/officeDocument/2006/relationships/image"/><Relationship Id="rId36" Target="../media/image41.svg" Type="http://schemas.openxmlformats.org/officeDocument/2006/relationships/image"/><Relationship Id="rId37" Target="../media/image42.png" Type="http://schemas.openxmlformats.org/officeDocument/2006/relationships/image"/><Relationship Id="rId38" Target="../media/image43.svg" Type="http://schemas.openxmlformats.org/officeDocument/2006/relationships/image"/><Relationship Id="rId39" Target="../media/image44.png" Type="http://schemas.openxmlformats.org/officeDocument/2006/relationships/image"/><Relationship Id="rId4" Target="../media/image9.svg" Type="http://schemas.openxmlformats.org/officeDocument/2006/relationships/image"/><Relationship Id="rId40" Target="../media/image45.svg" Type="http://schemas.openxmlformats.org/officeDocument/2006/relationships/image"/><Relationship Id="rId41" Target="../media/image46.png" Type="http://schemas.openxmlformats.org/officeDocument/2006/relationships/image"/><Relationship Id="rId42" Target="../media/image47.svg" Type="http://schemas.openxmlformats.org/officeDocument/2006/relationships/image"/><Relationship Id="rId43" Target="../media/image48.png" Type="http://schemas.openxmlformats.org/officeDocument/2006/relationships/image"/><Relationship Id="rId44" Target="../media/image49.svg" Type="http://schemas.openxmlformats.org/officeDocument/2006/relationships/image"/><Relationship Id="rId45" Target="../media/image50.png" Type="http://schemas.openxmlformats.org/officeDocument/2006/relationships/image"/><Relationship Id="rId46" Target="../media/image51.svg" Type="http://schemas.openxmlformats.org/officeDocument/2006/relationships/image"/><Relationship Id="rId47" Target="../media/image52.png" Type="http://schemas.openxmlformats.org/officeDocument/2006/relationships/image"/><Relationship Id="rId48" Target="../media/image5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 Id="rId3" Target="../media/image105.svg" Type="http://schemas.openxmlformats.org/officeDocument/2006/relationships/image"/><Relationship Id="rId4" Target="https://docs.google.com/presentation/d/1x2cMl1lwWzYd4oNm5EF5Q5k-7vqHzPHbTYim8Yh6XCI/edit?usp=sharing" TargetMode="External" Type="http://schemas.openxmlformats.org/officeDocument/2006/relationships/hyperlink"/><Relationship Id="rId5" Target="https://docs.google.com/presentation/d/1x2cMl1lwWzYd4oNm5EF5Q5k-7vqHzPHbTYim8Yh6XCI/edit?usp=sharing" TargetMode="External" Type="http://schemas.openxmlformats.org/officeDocument/2006/relationships/hyperlink"/><Relationship Id="rId6" Target="../media/image2.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 Id="rId3" Target="../media/image105.svg" Type="http://schemas.openxmlformats.org/officeDocument/2006/relationships/image"/><Relationship Id="rId4" Target="../media/image110.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11.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png" Type="http://schemas.openxmlformats.org/officeDocument/2006/relationships/image"/><Relationship Id="rId4" Target="../media/image54.pn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2.pn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2.pn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3.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4.png" Type="http://schemas.openxmlformats.org/officeDocument/2006/relationships/image"/></Relationships>
</file>

<file path=ppt/slides/_rels/slide6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5.png" Type="http://schemas.openxmlformats.org/officeDocument/2006/relationships/image"/></Relationships>
</file>

<file path=ppt/slides/_rels/slide6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6.png" Type="http://schemas.openxmlformats.org/officeDocument/2006/relationships/image"/></Relationships>
</file>

<file path=ppt/slides/_rels/slide7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7.png" Type="http://schemas.openxmlformats.org/officeDocument/2006/relationships/image"/></Relationships>
</file>

<file path=ppt/slides/_rels/slide7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7.png" Type="http://schemas.openxmlformats.org/officeDocument/2006/relationships/image"/></Relationships>
</file>

<file path=ppt/slides/_rels/slide7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8.png" Type="http://schemas.openxmlformats.org/officeDocument/2006/relationships/image"/></Relationships>
</file>

<file path=ppt/slides/_rels/slide7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s>
</file>

<file path=ppt/slides/_rels/slide8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9.png" Type="http://schemas.openxmlformats.org/officeDocument/2006/relationships/image"/></Relationships>
</file>

<file path=ppt/slides/_rels/slide8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0.png" Type="http://schemas.openxmlformats.org/officeDocument/2006/relationships/image"/></Relationships>
</file>

<file path=ppt/slides/_rels/slide8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s>
</file>

<file path=ppt/slides/_rels/slide8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21.png" Type="http://schemas.openxmlformats.org/officeDocument/2006/relationships/image"/></Relationships>
</file>

<file path=ppt/slides/_rels/slide8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pn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s>
</file>

<file path=ppt/slides/_rels/slide9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2.png" Type="http://schemas.openxmlformats.org/officeDocument/2006/relationships/image"/></Relationships>
</file>

<file path=ppt/slides/_rels/slide9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3.png" Type="http://schemas.openxmlformats.org/officeDocument/2006/relationships/image"/></Relationships>
</file>

<file path=ppt/slides/_rels/slide9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24.png" Type="http://schemas.openxmlformats.org/officeDocument/2006/relationships/image"/></Relationships>
</file>

<file path=ppt/slides/_rels/slide9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5.png" Type="http://schemas.openxmlformats.org/officeDocument/2006/relationships/image"/><Relationship Id="rId3" Target="../media/image126.svg" Type="http://schemas.openxmlformats.org/officeDocument/2006/relationships/image"/><Relationship Id="rId4" Target="../media/image127.png" Type="http://schemas.openxmlformats.org/officeDocument/2006/relationships/image"/><Relationship Id="rId5" Target="../media/image128.svg" Type="http://schemas.openxmlformats.org/officeDocument/2006/relationships/image"/></Relationships>
</file>

<file path=ppt/slides/_rels/slide9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29.png" Type="http://schemas.openxmlformats.org/officeDocument/2006/relationships/image"/></Relationships>
</file>

<file path=ppt/slides/_rels/slide9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30.png" Type="http://schemas.openxmlformats.org/officeDocument/2006/relationships/image"/></Relationships>
</file>

<file path=ppt/slides/_rels/slide9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31.png" Type="http://schemas.openxmlformats.org/officeDocument/2006/relationships/image"/><Relationship Id="rId4" Target="../media/image132.png" Type="http://schemas.openxmlformats.org/officeDocument/2006/relationships/image"/></Relationships>
</file>

<file path=ppt/slides/_rels/slide9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1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1099469" y="839972"/>
            <a:ext cx="12130204" cy="6823250"/>
          </a:xfrm>
          <a:custGeom>
            <a:avLst/>
            <a:gdLst/>
            <a:ahLst/>
            <a:cxnLst/>
            <a:rect r="r" b="b" t="t" l="l"/>
            <a:pathLst>
              <a:path h="6823250" w="12130204">
                <a:moveTo>
                  <a:pt x="0" y="0"/>
                </a:moveTo>
                <a:lnTo>
                  <a:pt x="12130204" y="0"/>
                </a:lnTo>
                <a:lnTo>
                  <a:pt x="12130204" y="6823250"/>
                </a:lnTo>
                <a:lnTo>
                  <a:pt x="0" y="6823250"/>
                </a:lnTo>
                <a:lnTo>
                  <a:pt x="0" y="0"/>
                </a:lnTo>
                <a:close/>
              </a:path>
            </a:pathLst>
          </a:custGeom>
          <a:blipFill>
            <a:blip r:embed="rId3"/>
            <a:stretch>
              <a:fillRect l="0" t="0" r="0" b="0"/>
            </a:stretch>
          </a:blipFill>
        </p:spPr>
      </p:sp>
      <p:sp>
        <p:nvSpPr>
          <p:cNvPr name="Freeform 3" id="3"/>
          <p:cNvSpPr/>
          <p:nvPr/>
        </p:nvSpPr>
        <p:spPr>
          <a:xfrm flipH="false" flipV="false" rot="0">
            <a:off x="877950" y="9069250"/>
            <a:ext cx="3556450" cy="619650"/>
          </a:xfrm>
          <a:custGeom>
            <a:avLst/>
            <a:gdLst/>
            <a:ahLst/>
            <a:cxnLst/>
            <a:rect r="r" b="b" t="t" l="l"/>
            <a:pathLst>
              <a:path h="619650" w="3556450">
                <a:moveTo>
                  <a:pt x="0" y="0"/>
                </a:moveTo>
                <a:lnTo>
                  <a:pt x="3556450" y="0"/>
                </a:lnTo>
                <a:lnTo>
                  <a:pt x="3556450" y="619650"/>
                </a:lnTo>
                <a:lnTo>
                  <a:pt x="0" y="619650"/>
                </a:lnTo>
                <a:lnTo>
                  <a:pt x="0" y="0"/>
                </a:lnTo>
                <a:close/>
              </a:path>
            </a:pathLst>
          </a:custGeom>
          <a:blipFill>
            <a:blip r:embed="rId4"/>
            <a:stretch>
              <a:fillRect l="0" t="0" r="-518" b="0"/>
            </a:stretch>
          </a:blipFill>
        </p:spPr>
      </p:sp>
      <p:sp>
        <p:nvSpPr>
          <p:cNvPr name="TextBox 4" id="4"/>
          <p:cNvSpPr txBox="true"/>
          <p:nvPr/>
        </p:nvSpPr>
        <p:spPr>
          <a:xfrm rot="0">
            <a:off x="10290128" y="4108722"/>
            <a:ext cx="4912876" cy="1057275"/>
          </a:xfrm>
          <a:prstGeom prst="rect">
            <a:avLst/>
          </a:prstGeom>
        </p:spPr>
        <p:txBody>
          <a:bodyPr anchor="t" rtlCol="false" tIns="0" lIns="0" bIns="0" rIns="0">
            <a:spAutoFit/>
          </a:bodyPr>
          <a:lstStyle/>
          <a:p>
            <a:pPr algn="ctr">
              <a:lnSpc>
                <a:spcPts val="8400"/>
              </a:lnSpc>
            </a:pPr>
            <a:r>
              <a:rPr lang="en-US" sz="6000">
                <a:solidFill>
                  <a:srgbClr val="FFFFFF"/>
                </a:solidFill>
                <a:latin typeface="Arimo Bold"/>
              </a:rPr>
              <a:t>Generative AI</a:t>
            </a:r>
          </a:p>
        </p:txBody>
      </p:sp>
      <p:sp>
        <p:nvSpPr>
          <p:cNvPr name="TextBox 5" id="5"/>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
        <p:nvSpPr>
          <p:cNvPr name="TextBox 6" id="6"/>
          <p:cNvSpPr txBox="true"/>
          <p:nvPr/>
        </p:nvSpPr>
        <p:spPr>
          <a:xfrm rot="0">
            <a:off x="7480174" y="8664120"/>
            <a:ext cx="10532782" cy="715011"/>
          </a:xfrm>
          <a:prstGeom prst="rect">
            <a:avLst/>
          </a:prstGeom>
        </p:spPr>
        <p:txBody>
          <a:bodyPr anchor="t" rtlCol="false" tIns="0" lIns="0" bIns="0" rIns="0">
            <a:spAutoFit/>
          </a:bodyPr>
          <a:lstStyle/>
          <a:p>
            <a:pPr algn="ctr">
              <a:lnSpc>
                <a:spcPts val="5739"/>
              </a:lnSpc>
            </a:pPr>
            <a:r>
              <a:rPr lang="en-US" sz="4099">
                <a:solidFill>
                  <a:srgbClr val="1EFFC1"/>
                </a:solidFill>
                <a:latin typeface="Arimo"/>
              </a:rPr>
              <a:t>https://github.com/arunpa0206/generativeai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AutoShape 2" id="2"/>
          <p:cNvSpPr/>
          <p:nvPr/>
        </p:nvSpPr>
        <p:spPr>
          <a:xfrm>
            <a:off x="6148212" y="4728502"/>
            <a:ext cx="4631650" cy="52388"/>
          </a:xfrm>
          <a:prstGeom prst="line">
            <a:avLst/>
          </a:prstGeom>
          <a:ln cap="flat" w="104775">
            <a:solidFill>
              <a:srgbClr val="1EFFC1"/>
            </a:solidFill>
            <a:prstDash val="solid"/>
            <a:headEnd type="none" len="sm" w="sm"/>
            <a:tailEnd type="arrow" len="sm" w="med"/>
          </a:ln>
        </p:spPr>
      </p:sp>
      <p:sp>
        <p:nvSpPr>
          <p:cNvPr name="Freeform 3" id="3"/>
          <p:cNvSpPr/>
          <p:nvPr/>
        </p:nvSpPr>
        <p:spPr>
          <a:xfrm flipH="false" flipV="false" rot="0">
            <a:off x="10779862" y="3754098"/>
            <a:ext cx="7197477" cy="2958282"/>
          </a:xfrm>
          <a:custGeom>
            <a:avLst/>
            <a:gdLst/>
            <a:ahLst/>
            <a:cxnLst/>
            <a:rect r="r" b="b" t="t" l="l"/>
            <a:pathLst>
              <a:path h="2958282" w="7197477">
                <a:moveTo>
                  <a:pt x="0" y="0"/>
                </a:moveTo>
                <a:lnTo>
                  <a:pt x="7197477" y="0"/>
                </a:lnTo>
                <a:lnTo>
                  <a:pt x="7197477" y="2958282"/>
                </a:lnTo>
                <a:lnTo>
                  <a:pt x="0" y="2958282"/>
                </a:lnTo>
                <a:lnTo>
                  <a:pt x="0" y="0"/>
                </a:lnTo>
                <a:close/>
              </a:path>
            </a:pathLst>
          </a:custGeom>
          <a:blipFill>
            <a:blip r:embed="rId2"/>
            <a:stretch>
              <a:fillRect l="-3739" t="-34123" r="-12657" b="0"/>
            </a:stretch>
          </a:blipFill>
        </p:spPr>
      </p:sp>
      <p:sp>
        <p:nvSpPr>
          <p:cNvPr name="Freeform 4" id="4"/>
          <p:cNvSpPr/>
          <p:nvPr/>
        </p:nvSpPr>
        <p:spPr>
          <a:xfrm flipH="false" flipV="false" rot="0">
            <a:off x="384914" y="3585852"/>
            <a:ext cx="5763298" cy="4830377"/>
          </a:xfrm>
          <a:custGeom>
            <a:avLst/>
            <a:gdLst/>
            <a:ahLst/>
            <a:cxnLst/>
            <a:rect r="r" b="b" t="t" l="l"/>
            <a:pathLst>
              <a:path h="4830377" w="5763298">
                <a:moveTo>
                  <a:pt x="0" y="0"/>
                </a:moveTo>
                <a:lnTo>
                  <a:pt x="5763298" y="0"/>
                </a:lnTo>
                <a:lnTo>
                  <a:pt x="5763298" y="4830377"/>
                </a:lnTo>
                <a:lnTo>
                  <a:pt x="0" y="4830377"/>
                </a:lnTo>
                <a:lnTo>
                  <a:pt x="0" y="0"/>
                </a:lnTo>
                <a:close/>
              </a:path>
            </a:pathLst>
          </a:custGeom>
          <a:blipFill>
            <a:blip r:embed="rId3"/>
            <a:stretch>
              <a:fillRect l="0" t="-17415" r="-8839" b="0"/>
            </a:stretch>
          </a:blipFill>
        </p:spPr>
      </p:sp>
      <p:sp>
        <p:nvSpPr>
          <p:cNvPr name="TextBox 5" id="5"/>
          <p:cNvSpPr txBox="true"/>
          <p:nvPr/>
        </p:nvSpPr>
        <p:spPr>
          <a:xfrm rot="0">
            <a:off x="7745779" y="4132753"/>
            <a:ext cx="4784741" cy="595749"/>
          </a:xfrm>
          <a:prstGeom prst="rect">
            <a:avLst/>
          </a:prstGeom>
        </p:spPr>
        <p:txBody>
          <a:bodyPr anchor="t" rtlCol="false" tIns="0" lIns="0" bIns="0" rIns="0">
            <a:spAutoFit/>
          </a:bodyPr>
          <a:lstStyle/>
          <a:p>
            <a:pPr>
              <a:lnSpc>
                <a:spcPts val="4763"/>
              </a:lnSpc>
            </a:pPr>
            <a:r>
              <a:rPr lang="en-US" sz="3402">
                <a:solidFill>
                  <a:srgbClr val="1EFFC1"/>
                </a:solidFill>
                <a:latin typeface="Arimo"/>
              </a:rPr>
              <a:t>Chat gpt</a:t>
            </a:r>
          </a:p>
        </p:txBody>
      </p:sp>
      <p:sp>
        <p:nvSpPr>
          <p:cNvPr name="TextBox 6" id="6"/>
          <p:cNvSpPr txBox="true"/>
          <p:nvPr/>
        </p:nvSpPr>
        <p:spPr>
          <a:xfrm rot="0">
            <a:off x="384914" y="804819"/>
            <a:ext cx="8943187" cy="1056469"/>
          </a:xfrm>
          <a:prstGeom prst="rect">
            <a:avLst/>
          </a:prstGeom>
        </p:spPr>
        <p:txBody>
          <a:bodyPr anchor="t" rtlCol="false" tIns="0" lIns="0" bIns="0" rIns="0">
            <a:spAutoFit/>
          </a:bodyPr>
          <a:lstStyle/>
          <a:p>
            <a:pPr>
              <a:lnSpc>
                <a:spcPts val="8444"/>
              </a:lnSpc>
            </a:pPr>
            <a:r>
              <a:rPr lang="en-US" sz="6031">
                <a:solidFill>
                  <a:srgbClr val="FFFFFF"/>
                </a:solidFill>
                <a:latin typeface="Arimo"/>
              </a:rPr>
              <a:t>Text Summarization</a:t>
            </a:r>
          </a:p>
        </p:txBody>
      </p:sp>
      <p:sp>
        <p:nvSpPr>
          <p:cNvPr name="TextBox 7" id="7"/>
          <p:cNvSpPr txBox="true"/>
          <p:nvPr/>
        </p:nvSpPr>
        <p:spPr>
          <a:xfrm rot="0">
            <a:off x="17036341" y="9453334"/>
            <a:ext cx="914550" cy="476250"/>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10</a:t>
            </a:r>
          </a:p>
        </p:txBody>
      </p:sp>
      <p:sp>
        <p:nvSpPr>
          <p:cNvPr name="TextBox 8" id="8"/>
          <p:cNvSpPr txBox="true"/>
          <p:nvPr/>
        </p:nvSpPr>
        <p:spPr>
          <a:xfrm rot="0">
            <a:off x="72110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00.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1723856" y="3028096"/>
            <a:ext cx="5378395" cy="1502992"/>
          </a:xfrm>
          <a:custGeom>
            <a:avLst/>
            <a:gdLst/>
            <a:ahLst/>
            <a:cxnLst/>
            <a:rect r="r" b="b" t="t" l="l"/>
            <a:pathLst>
              <a:path h="1502992" w="5378395">
                <a:moveTo>
                  <a:pt x="0" y="0"/>
                </a:moveTo>
                <a:lnTo>
                  <a:pt x="5378394" y="0"/>
                </a:lnTo>
                <a:lnTo>
                  <a:pt x="5378394" y="1502992"/>
                </a:lnTo>
                <a:lnTo>
                  <a:pt x="0" y="1502992"/>
                </a:lnTo>
                <a:lnTo>
                  <a:pt x="0" y="0"/>
                </a:lnTo>
                <a:close/>
              </a:path>
            </a:pathLst>
          </a:custGeom>
          <a:blipFill>
            <a:blip r:embed="rId2"/>
            <a:stretch>
              <a:fillRect l="-80610" t="-59644" r="-77079" b="0"/>
            </a:stretch>
          </a:blipFill>
        </p:spPr>
      </p:sp>
      <p:sp>
        <p:nvSpPr>
          <p:cNvPr name="Freeform 3" id="3"/>
          <p:cNvSpPr/>
          <p:nvPr/>
        </p:nvSpPr>
        <p:spPr>
          <a:xfrm flipH="false" flipV="false" rot="0">
            <a:off x="10850154" y="6707811"/>
            <a:ext cx="6204576" cy="1396030"/>
          </a:xfrm>
          <a:custGeom>
            <a:avLst/>
            <a:gdLst/>
            <a:ahLst/>
            <a:cxnLst/>
            <a:rect r="r" b="b" t="t" l="l"/>
            <a:pathLst>
              <a:path h="1396030" w="6204576">
                <a:moveTo>
                  <a:pt x="0" y="0"/>
                </a:moveTo>
                <a:lnTo>
                  <a:pt x="6204576" y="0"/>
                </a:lnTo>
                <a:lnTo>
                  <a:pt x="6204576" y="1396029"/>
                </a:lnTo>
                <a:lnTo>
                  <a:pt x="0" y="1396029"/>
                </a:lnTo>
                <a:lnTo>
                  <a:pt x="0" y="0"/>
                </a:lnTo>
                <a:close/>
              </a:path>
            </a:pathLst>
          </a:custGeom>
          <a:blipFill>
            <a:blip r:embed="rId3"/>
            <a:stretch>
              <a:fillRect l="0" t="0" r="0" b="0"/>
            </a:stretch>
          </a:blipFill>
        </p:spPr>
      </p:sp>
      <p:sp>
        <p:nvSpPr>
          <p:cNvPr name="Freeform 4" id="4"/>
          <p:cNvSpPr/>
          <p:nvPr/>
        </p:nvSpPr>
        <p:spPr>
          <a:xfrm flipH="false" flipV="false" rot="0">
            <a:off x="10850154" y="3028096"/>
            <a:ext cx="5795435" cy="1502992"/>
          </a:xfrm>
          <a:custGeom>
            <a:avLst/>
            <a:gdLst/>
            <a:ahLst/>
            <a:cxnLst/>
            <a:rect r="r" b="b" t="t" l="l"/>
            <a:pathLst>
              <a:path h="1502992" w="5795435">
                <a:moveTo>
                  <a:pt x="0" y="0"/>
                </a:moveTo>
                <a:lnTo>
                  <a:pt x="5795435" y="0"/>
                </a:lnTo>
                <a:lnTo>
                  <a:pt x="5795435" y="1502992"/>
                </a:lnTo>
                <a:lnTo>
                  <a:pt x="0" y="1502992"/>
                </a:lnTo>
                <a:lnTo>
                  <a:pt x="0" y="0"/>
                </a:lnTo>
                <a:close/>
              </a:path>
            </a:pathLst>
          </a:custGeom>
          <a:blipFill>
            <a:blip r:embed="rId4"/>
            <a:stretch>
              <a:fillRect l="0" t="0" r="0" b="-4917"/>
            </a:stretch>
          </a:blipFill>
        </p:spPr>
      </p:sp>
      <p:sp>
        <p:nvSpPr>
          <p:cNvPr name="Freeform 5" id="5"/>
          <p:cNvSpPr/>
          <p:nvPr/>
        </p:nvSpPr>
        <p:spPr>
          <a:xfrm flipH="false" flipV="false" rot="0">
            <a:off x="1723856" y="6471741"/>
            <a:ext cx="5934566" cy="1868170"/>
          </a:xfrm>
          <a:custGeom>
            <a:avLst/>
            <a:gdLst/>
            <a:ahLst/>
            <a:cxnLst/>
            <a:rect r="r" b="b" t="t" l="l"/>
            <a:pathLst>
              <a:path h="1868170" w="5934566">
                <a:moveTo>
                  <a:pt x="0" y="0"/>
                </a:moveTo>
                <a:lnTo>
                  <a:pt x="5934566" y="0"/>
                </a:lnTo>
                <a:lnTo>
                  <a:pt x="5934566" y="1868169"/>
                </a:lnTo>
                <a:lnTo>
                  <a:pt x="0" y="1868169"/>
                </a:lnTo>
                <a:lnTo>
                  <a:pt x="0" y="0"/>
                </a:lnTo>
                <a:close/>
              </a:path>
            </a:pathLst>
          </a:custGeom>
          <a:blipFill>
            <a:blip r:embed="rId5"/>
            <a:stretch>
              <a:fillRect l="0" t="-3354" r="0" b="-3354"/>
            </a:stretch>
          </a:blipFill>
        </p:spPr>
      </p:sp>
      <p:sp>
        <p:nvSpPr>
          <p:cNvPr name="TextBox 6" id="6"/>
          <p:cNvSpPr txBox="true"/>
          <p:nvPr/>
        </p:nvSpPr>
        <p:spPr>
          <a:xfrm rot="0">
            <a:off x="-2073960" y="622389"/>
            <a:ext cx="11427292" cy="1038126"/>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Tools for vector </a:t>
            </a:r>
          </a:p>
        </p:txBody>
      </p:sp>
      <p:sp>
        <p:nvSpPr>
          <p:cNvPr name="TextBox 7" id="7"/>
          <p:cNvSpPr txBox="true"/>
          <p:nvPr/>
        </p:nvSpPr>
        <p:spPr>
          <a:xfrm rot="0">
            <a:off x="4748021" y="2359663"/>
            <a:ext cx="8307364" cy="668433"/>
          </a:xfrm>
          <a:prstGeom prst="rect">
            <a:avLst/>
          </a:prstGeom>
        </p:spPr>
        <p:txBody>
          <a:bodyPr anchor="t" rtlCol="false" tIns="0" lIns="0" bIns="0" rIns="0">
            <a:spAutoFit/>
          </a:bodyPr>
          <a:lstStyle/>
          <a:p>
            <a:pPr>
              <a:lnSpc>
                <a:spcPts val="5208"/>
              </a:lnSpc>
            </a:pPr>
          </a:p>
        </p:txBody>
      </p:sp>
      <p:sp>
        <p:nvSpPr>
          <p:cNvPr name="TextBox 8" id="8"/>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164</a:t>
            </a:r>
          </a:p>
        </p:txBody>
      </p:sp>
      <p:sp>
        <p:nvSpPr>
          <p:cNvPr name="TextBox 9" id="9"/>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01.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646337" y="895350"/>
            <a:ext cx="9878036" cy="1038126"/>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Workflow of Vector Database</a:t>
            </a:r>
          </a:p>
        </p:txBody>
      </p:sp>
      <p:grpSp>
        <p:nvGrpSpPr>
          <p:cNvPr name="Group 3" id="3"/>
          <p:cNvGrpSpPr/>
          <p:nvPr/>
        </p:nvGrpSpPr>
        <p:grpSpPr>
          <a:xfrm rot="0">
            <a:off x="476102" y="3683789"/>
            <a:ext cx="18624565" cy="3542199"/>
            <a:chOff x="0" y="0"/>
            <a:chExt cx="24832754" cy="4722933"/>
          </a:xfrm>
        </p:grpSpPr>
        <p:grpSp>
          <p:nvGrpSpPr>
            <p:cNvPr name="Group 4" id="4"/>
            <p:cNvGrpSpPr/>
            <p:nvPr/>
          </p:nvGrpSpPr>
          <p:grpSpPr>
            <a:xfrm rot="0">
              <a:off x="0" y="1424111"/>
              <a:ext cx="2996869" cy="1701620"/>
              <a:chOff x="0" y="0"/>
              <a:chExt cx="489856" cy="278140"/>
            </a:xfrm>
          </p:grpSpPr>
          <p:sp>
            <p:nvSpPr>
              <p:cNvPr name="Freeform 5" id="5"/>
              <p:cNvSpPr/>
              <p:nvPr/>
            </p:nvSpPr>
            <p:spPr>
              <a:xfrm flipH="false" flipV="false" rot="0">
                <a:off x="0" y="0"/>
                <a:ext cx="489856" cy="278140"/>
              </a:xfrm>
              <a:custGeom>
                <a:avLst/>
                <a:gdLst/>
                <a:ahLst/>
                <a:cxnLst/>
                <a:rect r="r" b="b" t="t" l="l"/>
                <a:pathLst>
                  <a:path h="278140" w="489856">
                    <a:moveTo>
                      <a:pt x="0" y="0"/>
                    </a:moveTo>
                    <a:lnTo>
                      <a:pt x="489856" y="0"/>
                    </a:lnTo>
                    <a:lnTo>
                      <a:pt x="489856" y="278140"/>
                    </a:lnTo>
                    <a:lnTo>
                      <a:pt x="0" y="278140"/>
                    </a:lnTo>
                    <a:close/>
                  </a:path>
                </a:pathLst>
              </a:custGeom>
              <a:solidFill>
                <a:srgbClr val="000000">
                  <a:alpha val="0"/>
                </a:srgbClr>
              </a:solidFill>
              <a:ln w="28575" cap="sq">
                <a:solidFill>
                  <a:srgbClr val="FFDE59"/>
                </a:solidFill>
                <a:prstDash val="solid"/>
                <a:miter/>
              </a:ln>
            </p:spPr>
          </p:sp>
          <p:sp>
            <p:nvSpPr>
              <p:cNvPr name="TextBox 6" id="6"/>
              <p:cNvSpPr txBox="true"/>
              <p:nvPr/>
            </p:nvSpPr>
            <p:spPr>
              <a:xfrm>
                <a:off x="0" y="-9525"/>
                <a:ext cx="489856" cy="287665"/>
              </a:xfrm>
              <a:prstGeom prst="rect">
                <a:avLst/>
              </a:prstGeom>
            </p:spPr>
            <p:txBody>
              <a:bodyPr anchor="ctr" rtlCol="false" tIns="53632" lIns="53632" bIns="53632" rIns="53632"/>
              <a:lstStyle/>
              <a:p>
                <a:pPr algn="ctr">
                  <a:lnSpc>
                    <a:spcPts val="2880"/>
                  </a:lnSpc>
                </a:pPr>
              </a:p>
            </p:txBody>
          </p:sp>
        </p:grpSp>
        <p:sp>
          <p:nvSpPr>
            <p:cNvPr name="AutoShape 7" id="7"/>
            <p:cNvSpPr/>
            <p:nvPr/>
          </p:nvSpPr>
          <p:spPr>
            <a:xfrm>
              <a:off x="2996869" y="2250192"/>
              <a:ext cx="1684888" cy="24729"/>
            </a:xfrm>
            <a:prstGeom prst="line">
              <a:avLst/>
            </a:prstGeom>
            <a:ln cap="flat" w="72685">
              <a:solidFill>
                <a:srgbClr val="1EFFC1"/>
              </a:solidFill>
              <a:prstDash val="solid"/>
              <a:headEnd type="none" len="sm" w="sm"/>
              <a:tailEnd type="arrow" len="sm" w="med"/>
            </a:ln>
          </p:spPr>
        </p:sp>
        <p:grpSp>
          <p:nvGrpSpPr>
            <p:cNvPr name="Group 8" id="8"/>
            <p:cNvGrpSpPr/>
            <p:nvPr/>
          </p:nvGrpSpPr>
          <p:grpSpPr>
            <a:xfrm rot="0">
              <a:off x="4682301" y="1461202"/>
              <a:ext cx="3687605" cy="1701620"/>
              <a:chOff x="0" y="0"/>
              <a:chExt cx="748168" cy="345237"/>
            </a:xfrm>
          </p:grpSpPr>
          <p:sp>
            <p:nvSpPr>
              <p:cNvPr name="Freeform 9" id="9"/>
              <p:cNvSpPr/>
              <p:nvPr/>
            </p:nvSpPr>
            <p:spPr>
              <a:xfrm flipH="false" flipV="false" rot="0">
                <a:off x="0" y="0"/>
                <a:ext cx="748168" cy="345237"/>
              </a:xfrm>
              <a:custGeom>
                <a:avLst/>
                <a:gdLst/>
                <a:ahLst/>
                <a:cxnLst/>
                <a:rect r="r" b="b" t="t" l="l"/>
                <a:pathLst>
                  <a:path h="345237" w="748168">
                    <a:moveTo>
                      <a:pt x="163412" y="0"/>
                    </a:moveTo>
                    <a:lnTo>
                      <a:pt x="584756" y="0"/>
                    </a:lnTo>
                    <a:cubicBezTo>
                      <a:pt x="675006" y="0"/>
                      <a:pt x="748168" y="73162"/>
                      <a:pt x="748168" y="163412"/>
                    </a:cubicBezTo>
                    <a:lnTo>
                      <a:pt x="748168" y="181825"/>
                    </a:lnTo>
                    <a:cubicBezTo>
                      <a:pt x="748168" y="225164"/>
                      <a:pt x="730951" y="266729"/>
                      <a:pt x="700305" y="297375"/>
                    </a:cubicBezTo>
                    <a:cubicBezTo>
                      <a:pt x="669660" y="328020"/>
                      <a:pt x="628095" y="345237"/>
                      <a:pt x="584756" y="345237"/>
                    </a:cubicBezTo>
                    <a:lnTo>
                      <a:pt x="163412" y="345237"/>
                    </a:lnTo>
                    <a:cubicBezTo>
                      <a:pt x="120073" y="345237"/>
                      <a:pt x="78508" y="328020"/>
                      <a:pt x="47862" y="297375"/>
                    </a:cubicBezTo>
                    <a:cubicBezTo>
                      <a:pt x="17217" y="266729"/>
                      <a:pt x="0" y="225164"/>
                      <a:pt x="0" y="181825"/>
                    </a:cubicBezTo>
                    <a:lnTo>
                      <a:pt x="0" y="163412"/>
                    </a:lnTo>
                    <a:cubicBezTo>
                      <a:pt x="0" y="120073"/>
                      <a:pt x="17217" y="78508"/>
                      <a:pt x="47862" y="47862"/>
                    </a:cubicBezTo>
                    <a:cubicBezTo>
                      <a:pt x="78508" y="17217"/>
                      <a:pt x="120073" y="0"/>
                      <a:pt x="163412" y="0"/>
                    </a:cubicBezTo>
                    <a:close/>
                  </a:path>
                </a:pathLst>
              </a:custGeom>
              <a:solidFill>
                <a:srgbClr val="000000">
                  <a:alpha val="0"/>
                </a:srgbClr>
              </a:solidFill>
              <a:ln w="28575" cap="rnd">
                <a:solidFill>
                  <a:srgbClr val="FFDE59"/>
                </a:solidFill>
                <a:prstDash val="solid"/>
                <a:round/>
              </a:ln>
            </p:spPr>
          </p:sp>
          <p:sp>
            <p:nvSpPr>
              <p:cNvPr name="TextBox 10" id="10"/>
              <p:cNvSpPr txBox="true"/>
              <p:nvPr/>
            </p:nvSpPr>
            <p:spPr>
              <a:xfrm>
                <a:off x="0" y="-9525"/>
                <a:ext cx="748168" cy="354762"/>
              </a:xfrm>
              <a:prstGeom prst="rect">
                <a:avLst/>
              </a:prstGeom>
            </p:spPr>
            <p:txBody>
              <a:bodyPr anchor="ctr" rtlCol="false" tIns="43209" lIns="43209" bIns="43209" rIns="43209"/>
              <a:lstStyle/>
              <a:p>
                <a:pPr algn="ctr">
                  <a:lnSpc>
                    <a:spcPts val="2879"/>
                  </a:lnSpc>
                </a:pPr>
              </a:p>
            </p:txBody>
          </p:sp>
        </p:grpSp>
        <p:sp>
          <p:nvSpPr>
            <p:cNvPr name="TextBox 11" id="11"/>
            <p:cNvSpPr txBox="true"/>
            <p:nvPr/>
          </p:nvSpPr>
          <p:spPr>
            <a:xfrm rot="0">
              <a:off x="4923967" y="1861461"/>
              <a:ext cx="3204274" cy="690382"/>
            </a:xfrm>
            <a:prstGeom prst="rect">
              <a:avLst/>
            </a:prstGeom>
          </p:spPr>
          <p:txBody>
            <a:bodyPr anchor="t" rtlCol="false" tIns="0" lIns="0" bIns="0" rIns="0">
              <a:spAutoFit/>
            </a:bodyPr>
            <a:lstStyle/>
            <a:p>
              <a:pPr algn="ctr">
                <a:lnSpc>
                  <a:spcPts val="4250"/>
                </a:lnSpc>
              </a:pPr>
              <a:r>
                <a:rPr lang="en-US" sz="3036">
                  <a:solidFill>
                    <a:srgbClr val="1EFFC1"/>
                  </a:solidFill>
                  <a:latin typeface="Arimo"/>
                </a:rPr>
                <a:t>Indexing</a:t>
              </a:r>
            </a:p>
          </p:txBody>
        </p:sp>
        <p:sp>
          <p:nvSpPr>
            <p:cNvPr name="AutoShape 12" id="12"/>
            <p:cNvSpPr/>
            <p:nvPr/>
          </p:nvSpPr>
          <p:spPr>
            <a:xfrm>
              <a:off x="8370451" y="2299647"/>
              <a:ext cx="1684888" cy="24729"/>
            </a:xfrm>
            <a:prstGeom prst="line">
              <a:avLst/>
            </a:prstGeom>
            <a:ln cap="flat" w="72685">
              <a:solidFill>
                <a:srgbClr val="1EFFC1"/>
              </a:solidFill>
              <a:prstDash val="solid"/>
              <a:headEnd type="none" len="sm" w="sm"/>
              <a:tailEnd type="arrow" len="sm" w="med"/>
            </a:ln>
          </p:spPr>
        </p:sp>
        <p:grpSp>
          <p:nvGrpSpPr>
            <p:cNvPr name="Group 13" id="13"/>
            <p:cNvGrpSpPr/>
            <p:nvPr/>
          </p:nvGrpSpPr>
          <p:grpSpPr>
            <a:xfrm rot="0">
              <a:off x="10051508" y="0"/>
              <a:ext cx="2519544" cy="4722933"/>
              <a:chOff x="0" y="0"/>
              <a:chExt cx="511183" cy="958222"/>
            </a:xfrm>
          </p:grpSpPr>
          <p:sp>
            <p:nvSpPr>
              <p:cNvPr name="Freeform 14" id="14"/>
              <p:cNvSpPr/>
              <p:nvPr/>
            </p:nvSpPr>
            <p:spPr>
              <a:xfrm flipH="false" flipV="false" rot="0">
                <a:off x="0" y="0"/>
                <a:ext cx="511183" cy="958222"/>
              </a:xfrm>
              <a:custGeom>
                <a:avLst/>
                <a:gdLst/>
                <a:ahLst/>
                <a:cxnLst/>
                <a:rect r="r" b="b" t="t" l="l"/>
                <a:pathLst>
                  <a:path h="958222" w="511183">
                    <a:moveTo>
                      <a:pt x="239170" y="0"/>
                    </a:moveTo>
                    <a:lnTo>
                      <a:pt x="272013" y="0"/>
                    </a:lnTo>
                    <a:cubicBezTo>
                      <a:pt x="404103" y="0"/>
                      <a:pt x="511183" y="107080"/>
                      <a:pt x="511183" y="239170"/>
                    </a:cubicBezTo>
                    <a:lnTo>
                      <a:pt x="511183" y="719052"/>
                    </a:lnTo>
                    <a:cubicBezTo>
                      <a:pt x="511183" y="782484"/>
                      <a:pt x="485985" y="843318"/>
                      <a:pt x="441132" y="888171"/>
                    </a:cubicBezTo>
                    <a:cubicBezTo>
                      <a:pt x="396279" y="933024"/>
                      <a:pt x="335445" y="958222"/>
                      <a:pt x="272013" y="958222"/>
                    </a:cubicBezTo>
                    <a:lnTo>
                      <a:pt x="239170" y="958222"/>
                    </a:lnTo>
                    <a:cubicBezTo>
                      <a:pt x="175738" y="958222"/>
                      <a:pt x="114904" y="933024"/>
                      <a:pt x="70051" y="888171"/>
                    </a:cubicBezTo>
                    <a:cubicBezTo>
                      <a:pt x="25198" y="843318"/>
                      <a:pt x="0" y="782484"/>
                      <a:pt x="0" y="719052"/>
                    </a:cubicBezTo>
                    <a:lnTo>
                      <a:pt x="0" y="239170"/>
                    </a:lnTo>
                    <a:cubicBezTo>
                      <a:pt x="0" y="175738"/>
                      <a:pt x="25198" y="114904"/>
                      <a:pt x="70051" y="70051"/>
                    </a:cubicBezTo>
                    <a:cubicBezTo>
                      <a:pt x="114904" y="25198"/>
                      <a:pt x="175738" y="0"/>
                      <a:pt x="239170" y="0"/>
                    </a:cubicBezTo>
                    <a:close/>
                  </a:path>
                </a:pathLst>
              </a:custGeom>
              <a:solidFill>
                <a:srgbClr val="000000">
                  <a:alpha val="0"/>
                </a:srgbClr>
              </a:solidFill>
              <a:ln w="28575" cap="rnd">
                <a:solidFill>
                  <a:srgbClr val="FFDE59"/>
                </a:solidFill>
                <a:prstDash val="solid"/>
                <a:round/>
              </a:ln>
            </p:spPr>
          </p:sp>
          <p:sp>
            <p:nvSpPr>
              <p:cNvPr name="TextBox 15" id="15"/>
              <p:cNvSpPr txBox="true"/>
              <p:nvPr/>
            </p:nvSpPr>
            <p:spPr>
              <a:xfrm>
                <a:off x="0" y="-9525"/>
                <a:ext cx="511183" cy="967747"/>
              </a:xfrm>
              <a:prstGeom prst="rect">
                <a:avLst/>
              </a:prstGeom>
            </p:spPr>
            <p:txBody>
              <a:bodyPr anchor="ctr" rtlCol="false" tIns="43209" lIns="43209" bIns="43209" rIns="43209"/>
              <a:lstStyle/>
              <a:p>
                <a:pPr algn="ctr">
                  <a:lnSpc>
                    <a:spcPts val="2879"/>
                  </a:lnSpc>
                </a:pPr>
              </a:p>
            </p:txBody>
          </p:sp>
        </p:grpSp>
        <p:sp>
          <p:nvSpPr>
            <p:cNvPr name="TextBox 16" id="16"/>
            <p:cNvSpPr txBox="true"/>
            <p:nvPr/>
          </p:nvSpPr>
          <p:spPr>
            <a:xfrm rot="0">
              <a:off x="337464" y="1854570"/>
              <a:ext cx="2092139" cy="690334"/>
            </a:xfrm>
            <a:prstGeom prst="rect">
              <a:avLst/>
            </a:prstGeom>
          </p:spPr>
          <p:txBody>
            <a:bodyPr anchor="t" rtlCol="false" tIns="0" lIns="0" bIns="0" rIns="0">
              <a:spAutoFit/>
            </a:bodyPr>
            <a:lstStyle/>
            <a:p>
              <a:pPr algn="ctr">
                <a:lnSpc>
                  <a:spcPts val="4252"/>
                </a:lnSpc>
              </a:pPr>
              <a:r>
                <a:rPr lang="en-US" sz="3037">
                  <a:solidFill>
                    <a:srgbClr val="1EFFC1"/>
                  </a:solidFill>
                  <a:latin typeface="Arimo"/>
                </a:rPr>
                <a:t>vectors</a:t>
              </a:r>
            </a:p>
          </p:txBody>
        </p:sp>
        <p:sp>
          <p:nvSpPr>
            <p:cNvPr name="TextBox 17" id="17"/>
            <p:cNvSpPr txBox="true"/>
            <p:nvPr/>
          </p:nvSpPr>
          <p:spPr>
            <a:xfrm rot="0">
              <a:off x="9931648" y="1880511"/>
              <a:ext cx="2759262" cy="1245221"/>
            </a:xfrm>
            <a:prstGeom prst="rect">
              <a:avLst/>
            </a:prstGeom>
          </p:spPr>
          <p:txBody>
            <a:bodyPr anchor="t" rtlCol="false" tIns="0" lIns="0" bIns="0" rIns="0">
              <a:spAutoFit/>
            </a:bodyPr>
            <a:lstStyle/>
            <a:p>
              <a:pPr algn="ctr">
                <a:lnSpc>
                  <a:spcPts val="3808"/>
                </a:lnSpc>
              </a:pPr>
              <a:r>
                <a:rPr lang="en-US" sz="2720">
                  <a:solidFill>
                    <a:srgbClr val="1EFFC1"/>
                  </a:solidFill>
                  <a:latin typeface="Canva Sans"/>
                </a:rPr>
                <a:t>Vector </a:t>
              </a:r>
            </a:p>
            <a:p>
              <a:pPr algn="ctr">
                <a:lnSpc>
                  <a:spcPts val="3808"/>
                </a:lnSpc>
              </a:pPr>
              <a:r>
                <a:rPr lang="en-US" sz="2720">
                  <a:solidFill>
                    <a:srgbClr val="1EFFC1"/>
                  </a:solidFill>
                  <a:latin typeface="Canva Sans"/>
                </a:rPr>
                <a:t>database</a:t>
              </a:r>
            </a:p>
          </p:txBody>
        </p:sp>
        <p:grpSp>
          <p:nvGrpSpPr>
            <p:cNvPr name="Group 18" id="18"/>
            <p:cNvGrpSpPr/>
            <p:nvPr/>
          </p:nvGrpSpPr>
          <p:grpSpPr>
            <a:xfrm rot="0">
              <a:off x="14174676" y="1609566"/>
              <a:ext cx="3687605" cy="1701620"/>
              <a:chOff x="0" y="0"/>
              <a:chExt cx="748168" cy="345237"/>
            </a:xfrm>
          </p:grpSpPr>
          <p:sp>
            <p:nvSpPr>
              <p:cNvPr name="Freeform 19" id="19"/>
              <p:cNvSpPr/>
              <p:nvPr/>
            </p:nvSpPr>
            <p:spPr>
              <a:xfrm flipH="false" flipV="false" rot="0">
                <a:off x="0" y="0"/>
                <a:ext cx="748168" cy="345237"/>
              </a:xfrm>
              <a:custGeom>
                <a:avLst/>
                <a:gdLst/>
                <a:ahLst/>
                <a:cxnLst/>
                <a:rect r="r" b="b" t="t" l="l"/>
                <a:pathLst>
                  <a:path h="345237" w="748168">
                    <a:moveTo>
                      <a:pt x="163412" y="0"/>
                    </a:moveTo>
                    <a:lnTo>
                      <a:pt x="584756" y="0"/>
                    </a:lnTo>
                    <a:cubicBezTo>
                      <a:pt x="675006" y="0"/>
                      <a:pt x="748168" y="73162"/>
                      <a:pt x="748168" y="163412"/>
                    </a:cubicBezTo>
                    <a:lnTo>
                      <a:pt x="748168" y="181825"/>
                    </a:lnTo>
                    <a:cubicBezTo>
                      <a:pt x="748168" y="225164"/>
                      <a:pt x="730951" y="266729"/>
                      <a:pt x="700305" y="297375"/>
                    </a:cubicBezTo>
                    <a:cubicBezTo>
                      <a:pt x="669660" y="328020"/>
                      <a:pt x="628095" y="345237"/>
                      <a:pt x="584756" y="345237"/>
                    </a:cubicBezTo>
                    <a:lnTo>
                      <a:pt x="163412" y="345237"/>
                    </a:lnTo>
                    <a:cubicBezTo>
                      <a:pt x="120073" y="345237"/>
                      <a:pt x="78508" y="328020"/>
                      <a:pt x="47862" y="297375"/>
                    </a:cubicBezTo>
                    <a:cubicBezTo>
                      <a:pt x="17217" y="266729"/>
                      <a:pt x="0" y="225164"/>
                      <a:pt x="0" y="181825"/>
                    </a:cubicBezTo>
                    <a:lnTo>
                      <a:pt x="0" y="163412"/>
                    </a:lnTo>
                    <a:cubicBezTo>
                      <a:pt x="0" y="120073"/>
                      <a:pt x="17217" y="78508"/>
                      <a:pt x="47862" y="47862"/>
                    </a:cubicBezTo>
                    <a:cubicBezTo>
                      <a:pt x="78508" y="17217"/>
                      <a:pt x="120073" y="0"/>
                      <a:pt x="163412" y="0"/>
                    </a:cubicBezTo>
                    <a:close/>
                  </a:path>
                </a:pathLst>
              </a:custGeom>
              <a:solidFill>
                <a:srgbClr val="000000">
                  <a:alpha val="0"/>
                </a:srgbClr>
              </a:solidFill>
              <a:ln w="28575" cap="rnd">
                <a:solidFill>
                  <a:srgbClr val="FFDE59"/>
                </a:solidFill>
                <a:prstDash val="solid"/>
                <a:round/>
              </a:ln>
            </p:spPr>
          </p:sp>
          <p:sp>
            <p:nvSpPr>
              <p:cNvPr name="TextBox 20" id="20"/>
              <p:cNvSpPr txBox="true"/>
              <p:nvPr/>
            </p:nvSpPr>
            <p:spPr>
              <a:xfrm>
                <a:off x="0" y="-9525"/>
                <a:ext cx="748168" cy="354762"/>
              </a:xfrm>
              <a:prstGeom prst="rect">
                <a:avLst/>
              </a:prstGeom>
            </p:spPr>
            <p:txBody>
              <a:bodyPr anchor="ctr" rtlCol="false" tIns="43209" lIns="43209" bIns="43209" rIns="43209"/>
              <a:lstStyle/>
              <a:p>
                <a:pPr algn="ctr">
                  <a:lnSpc>
                    <a:spcPts val="2879"/>
                  </a:lnSpc>
                </a:pPr>
              </a:p>
            </p:txBody>
          </p:sp>
        </p:grpSp>
        <p:sp>
          <p:nvSpPr>
            <p:cNvPr name="AutoShape 21" id="21"/>
            <p:cNvSpPr/>
            <p:nvPr/>
          </p:nvSpPr>
          <p:spPr>
            <a:xfrm>
              <a:off x="12571595" y="2398556"/>
              <a:ext cx="1684888" cy="24729"/>
            </a:xfrm>
            <a:prstGeom prst="line">
              <a:avLst/>
            </a:prstGeom>
            <a:ln cap="flat" w="72685">
              <a:solidFill>
                <a:srgbClr val="1EFFC1"/>
              </a:solidFill>
              <a:prstDash val="solid"/>
              <a:headEnd type="none" len="sm" w="sm"/>
              <a:tailEnd type="arrow" len="sm" w="med"/>
            </a:ln>
          </p:spPr>
        </p:sp>
        <p:sp>
          <p:nvSpPr>
            <p:cNvPr name="TextBox 22" id="22"/>
            <p:cNvSpPr txBox="true"/>
            <p:nvPr/>
          </p:nvSpPr>
          <p:spPr>
            <a:xfrm rot="0">
              <a:off x="14825805" y="2055350"/>
              <a:ext cx="2342343" cy="690334"/>
            </a:xfrm>
            <a:prstGeom prst="rect">
              <a:avLst/>
            </a:prstGeom>
          </p:spPr>
          <p:txBody>
            <a:bodyPr anchor="t" rtlCol="false" tIns="0" lIns="0" bIns="0" rIns="0">
              <a:spAutoFit/>
            </a:bodyPr>
            <a:lstStyle/>
            <a:p>
              <a:pPr algn="ctr">
                <a:lnSpc>
                  <a:spcPts val="4252"/>
                </a:lnSpc>
              </a:pPr>
              <a:r>
                <a:rPr lang="en-US" sz="3037">
                  <a:solidFill>
                    <a:srgbClr val="1EFFC1"/>
                  </a:solidFill>
                  <a:latin typeface="Arimo"/>
                </a:rPr>
                <a:t>Querying</a:t>
              </a:r>
            </a:p>
          </p:txBody>
        </p:sp>
        <p:sp>
          <p:nvSpPr>
            <p:cNvPr name="AutoShape 23" id="23"/>
            <p:cNvSpPr/>
            <p:nvPr/>
          </p:nvSpPr>
          <p:spPr>
            <a:xfrm>
              <a:off x="17862837" y="2448809"/>
              <a:ext cx="1684888" cy="24729"/>
            </a:xfrm>
            <a:prstGeom prst="line">
              <a:avLst/>
            </a:prstGeom>
            <a:ln cap="flat" w="72685">
              <a:solidFill>
                <a:srgbClr val="1EFFC1"/>
              </a:solidFill>
              <a:prstDash val="solid"/>
              <a:headEnd type="none" len="sm" w="sm"/>
              <a:tailEnd type="arrow" len="sm" w="med"/>
            </a:ln>
          </p:spPr>
        </p:sp>
        <p:grpSp>
          <p:nvGrpSpPr>
            <p:cNvPr name="Group 24" id="24"/>
            <p:cNvGrpSpPr/>
            <p:nvPr/>
          </p:nvGrpSpPr>
          <p:grpSpPr>
            <a:xfrm rot="0">
              <a:off x="19548281" y="1609566"/>
              <a:ext cx="3687605" cy="1701620"/>
              <a:chOff x="0" y="0"/>
              <a:chExt cx="748168" cy="345237"/>
            </a:xfrm>
          </p:grpSpPr>
          <p:sp>
            <p:nvSpPr>
              <p:cNvPr name="Freeform 25" id="25"/>
              <p:cNvSpPr/>
              <p:nvPr/>
            </p:nvSpPr>
            <p:spPr>
              <a:xfrm flipH="false" flipV="false" rot="0">
                <a:off x="0" y="0"/>
                <a:ext cx="748168" cy="345237"/>
              </a:xfrm>
              <a:custGeom>
                <a:avLst/>
                <a:gdLst/>
                <a:ahLst/>
                <a:cxnLst/>
                <a:rect r="r" b="b" t="t" l="l"/>
                <a:pathLst>
                  <a:path h="345237" w="748168">
                    <a:moveTo>
                      <a:pt x="163412" y="0"/>
                    </a:moveTo>
                    <a:lnTo>
                      <a:pt x="584756" y="0"/>
                    </a:lnTo>
                    <a:cubicBezTo>
                      <a:pt x="675006" y="0"/>
                      <a:pt x="748168" y="73162"/>
                      <a:pt x="748168" y="163412"/>
                    </a:cubicBezTo>
                    <a:lnTo>
                      <a:pt x="748168" y="181825"/>
                    </a:lnTo>
                    <a:cubicBezTo>
                      <a:pt x="748168" y="225164"/>
                      <a:pt x="730951" y="266729"/>
                      <a:pt x="700305" y="297375"/>
                    </a:cubicBezTo>
                    <a:cubicBezTo>
                      <a:pt x="669660" y="328020"/>
                      <a:pt x="628095" y="345237"/>
                      <a:pt x="584756" y="345237"/>
                    </a:cubicBezTo>
                    <a:lnTo>
                      <a:pt x="163412" y="345237"/>
                    </a:lnTo>
                    <a:cubicBezTo>
                      <a:pt x="120073" y="345237"/>
                      <a:pt x="78508" y="328020"/>
                      <a:pt x="47862" y="297375"/>
                    </a:cubicBezTo>
                    <a:cubicBezTo>
                      <a:pt x="17217" y="266729"/>
                      <a:pt x="0" y="225164"/>
                      <a:pt x="0" y="181825"/>
                    </a:cubicBezTo>
                    <a:lnTo>
                      <a:pt x="0" y="163412"/>
                    </a:lnTo>
                    <a:cubicBezTo>
                      <a:pt x="0" y="120073"/>
                      <a:pt x="17217" y="78508"/>
                      <a:pt x="47862" y="47862"/>
                    </a:cubicBezTo>
                    <a:cubicBezTo>
                      <a:pt x="78508" y="17217"/>
                      <a:pt x="120073" y="0"/>
                      <a:pt x="163412" y="0"/>
                    </a:cubicBezTo>
                    <a:close/>
                  </a:path>
                </a:pathLst>
              </a:custGeom>
              <a:solidFill>
                <a:srgbClr val="000000">
                  <a:alpha val="0"/>
                </a:srgbClr>
              </a:solidFill>
              <a:ln w="28575" cap="rnd">
                <a:solidFill>
                  <a:srgbClr val="FFDE59"/>
                </a:solidFill>
                <a:prstDash val="solid"/>
                <a:round/>
              </a:ln>
            </p:spPr>
          </p:sp>
          <p:sp>
            <p:nvSpPr>
              <p:cNvPr name="TextBox 26" id="26"/>
              <p:cNvSpPr txBox="true"/>
              <p:nvPr/>
            </p:nvSpPr>
            <p:spPr>
              <a:xfrm>
                <a:off x="0" y="-9525"/>
                <a:ext cx="748168" cy="354762"/>
              </a:xfrm>
              <a:prstGeom prst="rect">
                <a:avLst/>
              </a:prstGeom>
            </p:spPr>
            <p:txBody>
              <a:bodyPr anchor="ctr" rtlCol="false" tIns="43209" lIns="43209" bIns="43209" rIns="43209"/>
              <a:lstStyle/>
              <a:p>
                <a:pPr algn="ctr">
                  <a:lnSpc>
                    <a:spcPts val="2879"/>
                  </a:lnSpc>
                </a:pPr>
              </a:p>
            </p:txBody>
          </p:sp>
        </p:grpSp>
        <p:sp>
          <p:nvSpPr>
            <p:cNvPr name="TextBox 27" id="27"/>
            <p:cNvSpPr txBox="true"/>
            <p:nvPr/>
          </p:nvSpPr>
          <p:spPr>
            <a:xfrm rot="0">
              <a:off x="18104788" y="1789186"/>
              <a:ext cx="6727966" cy="1167219"/>
            </a:xfrm>
            <a:prstGeom prst="rect">
              <a:avLst/>
            </a:prstGeom>
          </p:spPr>
          <p:txBody>
            <a:bodyPr anchor="t" rtlCol="false" tIns="0" lIns="0" bIns="0" rIns="0">
              <a:spAutoFit/>
            </a:bodyPr>
            <a:lstStyle/>
            <a:p>
              <a:pPr algn="ctr">
                <a:lnSpc>
                  <a:spcPts val="3421"/>
                </a:lnSpc>
              </a:pPr>
              <a:r>
                <a:rPr lang="en-US" sz="2975">
                  <a:solidFill>
                    <a:srgbClr val="1EFFC1"/>
                  </a:solidFill>
                  <a:latin typeface="Canva Sans"/>
                </a:rPr>
                <a:t>Post </a:t>
              </a:r>
            </a:p>
            <a:p>
              <a:pPr algn="ctr">
                <a:lnSpc>
                  <a:spcPts val="3421"/>
                </a:lnSpc>
              </a:pPr>
              <a:r>
                <a:rPr lang="en-US" sz="2975">
                  <a:solidFill>
                    <a:srgbClr val="1EFFC1"/>
                  </a:solidFill>
                  <a:latin typeface="Canva Sans"/>
                </a:rPr>
                <a:t>processing</a:t>
              </a:r>
            </a:p>
          </p:txBody>
        </p:sp>
      </p:grpSp>
      <p:sp>
        <p:nvSpPr>
          <p:cNvPr name="TextBox 28" id="28"/>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165</a:t>
            </a:r>
          </a:p>
        </p:txBody>
      </p:sp>
      <p:sp>
        <p:nvSpPr>
          <p:cNvPr name="TextBox 29" id="29"/>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02.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286975" y="942975"/>
            <a:ext cx="2538743" cy="615950"/>
          </a:xfrm>
          <a:prstGeom prst="rect">
            <a:avLst/>
          </a:prstGeom>
        </p:spPr>
        <p:txBody>
          <a:bodyPr anchor="t" rtlCol="false" tIns="0" lIns="0" bIns="0" rIns="0">
            <a:spAutoFit/>
          </a:bodyPr>
          <a:lstStyle/>
          <a:p>
            <a:pPr algn="ctr">
              <a:lnSpc>
                <a:spcPts val="4899"/>
              </a:lnSpc>
            </a:pPr>
            <a:r>
              <a:rPr lang="en-US" sz="3499">
                <a:solidFill>
                  <a:srgbClr val="FFFFFF"/>
                </a:solidFill>
                <a:latin typeface="Arimo"/>
              </a:rPr>
              <a:t>Indexing</a:t>
            </a:r>
          </a:p>
        </p:txBody>
      </p:sp>
      <p:sp>
        <p:nvSpPr>
          <p:cNvPr name="TextBox 3" id="3"/>
          <p:cNvSpPr txBox="true"/>
          <p:nvPr/>
        </p:nvSpPr>
        <p:spPr>
          <a:xfrm rot="0">
            <a:off x="1899762" y="2027665"/>
            <a:ext cx="14075420" cy="571426"/>
          </a:xfrm>
          <a:prstGeom prst="rect">
            <a:avLst/>
          </a:prstGeom>
        </p:spPr>
        <p:txBody>
          <a:bodyPr anchor="t" rtlCol="false" tIns="0" lIns="0" bIns="0" rIns="0">
            <a:spAutoFit/>
          </a:bodyPr>
          <a:lstStyle/>
          <a:p>
            <a:pPr algn="ctr">
              <a:lnSpc>
                <a:spcPts val="4319"/>
              </a:lnSpc>
              <a:spcBef>
                <a:spcPct val="0"/>
              </a:spcBef>
            </a:pPr>
            <a:r>
              <a:rPr lang="en-US" sz="3599">
                <a:solidFill>
                  <a:srgbClr val="FFFFFF"/>
                </a:solidFill>
                <a:latin typeface="Arimo"/>
              </a:rPr>
              <a:t> </a:t>
            </a:r>
            <a:r>
              <a:rPr lang="en-US" sz="3599">
                <a:solidFill>
                  <a:srgbClr val="1EFFC1"/>
                </a:solidFill>
                <a:latin typeface="Arimo"/>
              </a:rPr>
              <a:t>maps the vectors to a data structure that will enable faster searching</a:t>
            </a:r>
            <a:r>
              <a:rPr lang="en-US" sz="3599">
                <a:solidFill>
                  <a:srgbClr val="FFFFFF"/>
                </a:solidFill>
                <a:latin typeface="Arimo"/>
              </a:rPr>
              <a:t>.</a:t>
            </a:r>
          </a:p>
        </p:txBody>
      </p:sp>
      <p:sp>
        <p:nvSpPr>
          <p:cNvPr name="TextBox 4" id="4"/>
          <p:cNvSpPr txBox="true"/>
          <p:nvPr/>
        </p:nvSpPr>
        <p:spPr>
          <a:xfrm rot="0">
            <a:off x="442252" y="3218290"/>
            <a:ext cx="2383466" cy="615876"/>
          </a:xfrm>
          <a:prstGeom prst="rect">
            <a:avLst/>
          </a:prstGeom>
        </p:spPr>
        <p:txBody>
          <a:bodyPr anchor="t" rtlCol="false" tIns="0" lIns="0" bIns="0" rIns="0">
            <a:spAutoFit/>
          </a:bodyPr>
          <a:lstStyle/>
          <a:p>
            <a:pPr algn="ctr">
              <a:lnSpc>
                <a:spcPts val="4899"/>
              </a:lnSpc>
            </a:pPr>
            <a:r>
              <a:rPr lang="en-US" sz="3499">
                <a:solidFill>
                  <a:srgbClr val="FFFFFF"/>
                </a:solidFill>
                <a:latin typeface="Arimo"/>
              </a:rPr>
              <a:t>Querying</a:t>
            </a:r>
          </a:p>
        </p:txBody>
      </p:sp>
      <p:sp>
        <p:nvSpPr>
          <p:cNvPr name="TextBox 5" id="5"/>
          <p:cNvSpPr txBox="true"/>
          <p:nvPr/>
        </p:nvSpPr>
        <p:spPr>
          <a:xfrm rot="0">
            <a:off x="2320891" y="4532105"/>
            <a:ext cx="13646217" cy="1114276"/>
          </a:xfrm>
          <a:prstGeom prst="rect">
            <a:avLst/>
          </a:prstGeom>
        </p:spPr>
        <p:txBody>
          <a:bodyPr anchor="t" rtlCol="false" tIns="0" lIns="0" bIns="0" rIns="0">
            <a:spAutoFit/>
          </a:bodyPr>
          <a:lstStyle/>
          <a:p>
            <a:pPr>
              <a:lnSpc>
                <a:spcPts val="4320"/>
              </a:lnSpc>
              <a:spcBef>
                <a:spcPct val="0"/>
              </a:spcBef>
            </a:pPr>
            <a:r>
              <a:rPr lang="en-US" sz="3600">
                <a:solidFill>
                  <a:srgbClr val="1EFFC1"/>
                </a:solidFill>
                <a:latin typeface="Arimo"/>
              </a:rPr>
              <a:t>compares the indexed query vector to the indexed vectors in the</a:t>
            </a:r>
          </a:p>
          <a:p>
            <a:pPr>
              <a:lnSpc>
                <a:spcPts val="4320"/>
              </a:lnSpc>
              <a:spcBef>
                <a:spcPct val="0"/>
              </a:spcBef>
            </a:pPr>
            <a:r>
              <a:rPr lang="en-US" sz="3600">
                <a:solidFill>
                  <a:srgbClr val="1EFFC1"/>
                </a:solidFill>
                <a:latin typeface="Arimo"/>
              </a:rPr>
              <a:t>dataset to find the nearest neighbors.</a:t>
            </a:r>
          </a:p>
        </p:txBody>
      </p:sp>
      <p:sp>
        <p:nvSpPr>
          <p:cNvPr name="TextBox 6" id="6"/>
          <p:cNvSpPr txBox="true"/>
          <p:nvPr/>
        </p:nvSpPr>
        <p:spPr>
          <a:xfrm rot="0">
            <a:off x="-198490" y="6039248"/>
            <a:ext cx="5038763"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Postprocessing</a:t>
            </a:r>
          </a:p>
        </p:txBody>
      </p:sp>
      <p:sp>
        <p:nvSpPr>
          <p:cNvPr name="TextBox 7" id="7"/>
          <p:cNvSpPr txBox="true"/>
          <p:nvPr/>
        </p:nvSpPr>
        <p:spPr>
          <a:xfrm rot="0">
            <a:off x="2106951" y="7314963"/>
            <a:ext cx="15498031" cy="571426"/>
          </a:xfrm>
          <a:prstGeom prst="rect">
            <a:avLst/>
          </a:prstGeom>
        </p:spPr>
        <p:txBody>
          <a:bodyPr anchor="t" rtlCol="false" tIns="0" lIns="0" bIns="0" rIns="0">
            <a:spAutoFit/>
          </a:bodyPr>
          <a:lstStyle/>
          <a:p>
            <a:pPr algn="ctr">
              <a:lnSpc>
                <a:spcPts val="4319"/>
              </a:lnSpc>
              <a:spcBef>
                <a:spcPct val="0"/>
              </a:spcBef>
            </a:pPr>
            <a:r>
              <a:rPr lang="en-US" sz="3599">
                <a:solidFill>
                  <a:srgbClr val="1EFFC1"/>
                </a:solidFill>
                <a:latin typeface="Arimo"/>
              </a:rPr>
              <a:t>include re-ranking the nearest neighbors using a different similarity measure.</a:t>
            </a:r>
          </a:p>
        </p:txBody>
      </p:sp>
      <p:sp>
        <p:nvSpPr>
          <p:cNvPr name="TextBox 8" id="8"/>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166</a:t>
            </a:r>
          </a:p>
        </p:txBody>
      </p:sp>
      <p:sp>
        <p:nvSpPr>
          <p:cNvPr name="TextBox 9" id="9"/>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03.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420715" y="895350"/>
            <a:ext cx="6138014" cy="1038190"/>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Data indexing</a:t>
            </a:r>
          </a:p>
        </p:txBody>
      </p:sp>
      <p:sp>
        <p:nvSpPr>
          <p:cNvPr name="TextBox 3" id="3"/>
          <p:cNvSpPr txBox="true"/>
          <p:nvPr/>
        </p:nvSpPr>
        <p:spPr>
          <a:xfrm rot="0">
            <a:off x="1940695" y="2587908"/>
            <a:ext cx="8120062" cy="615950"/>
          </a:xfrm>
          <a:prstGeom prst="rect">
            <a:avLst/>
          </a:prstGeom>
        </p:spPr>
        <p:txBody>
          <a:bodyPr anchor="t" rtlCol="false" tIns="0" lIns="0" bIns="0" rIns="0">
            <a:spAutoFit/>
          </a:bodyPr>
          <a:lstStyle/>
          <a:p>
            <a:pPr algn="ctr">
              <a:lnSpc>
                <a:spcPts val="4899"/>
              </a:lnSpc>
            </a:pPr>
            <a:r>
              <a:rPr lang="en-US" sz="3499">
                <a:solidFill>
                  <a:srgbClr val="1EFFC1"/>
                </a:solidFill>
                <a:latin typeface="Arimo"/>
              </a:rPr>
              <a:t>Using KD tree as a data structure</a:t>
            </a:r>
          </a:p>
        </p:txBody>
      </p:sp>
      <p:sp>
        <p:nvSpPr>
          <p:cNvPr name="TextBox 4" id="4"/>
          <p:cNvSpPr txBox="true"/>
          <p:nvPr/>
        </p:nvSpPr>
        <p:spPr>
          <a:xfrm rot="0">
            <a:off x="7526980" y="3842033"/>
            <a:ext cx="3408377" cy="664325"/>
          </a:xfrm>
          <a:prstGeom prst="rect">
            <a:avLst/>
          </a:prstGeom>
        </p:spPr>
        <p:txBody>
          <a:bodyPr anchor="t" rtlCol="false" tIns="0" lIns="0" bIns="0" rIns="0">
            <a:spAutoFit/>
          </a:bodyPr>
          <a:lstStyle/>
          <a:p>
            <a:pPr algn="ctr">
              <a:lnSpc>
                <a:spcPts val="5201"/>
              </a:lnSpc>
              <a:spcBef>
                <a:spcPct val="0"/>
              </a:spcBef>
            </a:pPr>
            <a:r>
              <a:rPr lang="en-US" sz="3715">
                <a:solidFill>
                  <a:srgbClr val="FFFFFF"/>
                </a:solidFill>
                <a:latin typeface="Arimo"/>
              </a:rPr>
              <a:t>(0.3, 0.25) (root)</a:t>
            </a:r>
          </a:p>
        </p:txBody>
      </p:sp>
      <p:sp>
        <p:nvSpPr>
          <p:cNvPr name="TextBox 5" id="5"/>
          <p:cNvSpPr txBox="true"/>
          <p:nvPr/>
        </p:nvSpPr>
        <p:spPr>
          <a:xfrm rot="0">
            <a:off x="5213401" y="5809405"/>
            <a:ext cx="2962576" cy="664325"/>
          </a:xfrm>
          <a:prstGeom prst="rect">
            <a:avLst/>
          </a:prstGeom>
        </p:spPr>
        <p:txBody>
          <a:bodyPr anchor="t" rtlCol="false" tIns="0" lIns="0" bIns="0" rIns="0">
            <a:spAutoFit/>
          </a:bodyPr>
          <a:lstStyle/>
          <a:p>
            <a:pPr algn="ctr">
              <a:lnSpc>
                <a:spcPts val="5201"/>
              </a:lnSpc>
              <a:spcBef>
                <a:spcPct val="0"/>
              </a:spcBef>
            </a:pPr>
            <a:r>
              <a:rPr lang="en-US" sz="3715">
                <a:solidFill>
                  <a:srgbClr val="1EFFC1"/>
                </a:solidFill>
                <a:latin typeface="Arimo"/>
              </a:rPr>
              <a:t>(0.1, 0.3) (left)</a:t>
            </a:r>
          </a:p>
        </p:txBody>
      </p:sp>
      <p:sp>
        <p:nvSpPr>
          <p:cNvPr name="TextBox 6" id="6"/>
          <p:cNvSpPr txBox="true"/>
          <p:nvPr/>
        </p:nvSpPr>
        <p:spPr>
          <a:xfrm rot="0">
            <a:off x="10121615" y="6089180"/>
            <a:ext cx="4042998" cy="664325"/>
          </a:xfrm>
          <a:prstGeom prst="rect">
            <a:avLst/>
          </a:prstGeom>
        </p:spPr>
        <p:txBody>
          <a:bodyPr anchor="t" rtlCol="false" tIns="0" lIns="0" bIns="0" rIns="0">
            <a:spAutoFit/>
          </a:bodyPr>
          <a:lstStyle/>
          <a:p>
            <a:pPr algn="ctr">
              <a:lnSpc>
                <a:spcPts val="5201"/>
              </a:lnSpc>
              <a:spcBef>
                <a:spcPct val="0"/>
              </a:spcBef>
            </a:pPr>
            <a:r>
              <a:rPr lang="en-US" sz="3715">
                <a:solidFill>
                  <a:srgbClr val="1EFFC1"/>
                </a:solidFill>
                <a:latin typeface="Arimo"/>
              </a:rPr>
              <a:t>(0.5, 0.3) (right)</a:t>
            </a:r>
          </a:p>
        </p:txBody>
      </p:sp>
      <p:sp>
        <p:nvSpPr>
          <p:cNvPr name="TextBox 7" id="7"/>
          <p:cNvSpPr txBox="true"/>
          <p:nvPr/>
        </p:nvSpPr>
        <p:spPr>
          <a:xfrm rot="0">
            <a:off x="3489722" y="8264909"/>
            <a:ext cx="4037258" cy="664325"/>
          </a:xfrm>
          <a:prstGeom prst="rect">
            <a:avLst/>
          </a:prstGeom>
        </p:spPr>
        <p:txBody>
          <a:bodyPr anchor="t" rtlCol="false" tIns="0" lIns="0" bIns="0" rIns="0">
            <a:spAutoFit/>
          </a:bodyPr>
          <a:lstStyle/>
          <a:p>
            <a:pPr algn="ctr">
              <a:lnSpc>
                <a:spcPts val="5201"/>
              </a:lnSpc>
              <a:spcBef>
                <a:spcPct val="0"/>
              </a:spcBef>
            </a:pPr>
            <a:r>
              <a:rPr lang="en-US" sz="3715">
                <a:solidFill>
                  <a:srgbClr val="1EFFC1"/>
                </a:solidFill>
                <a:latin typeface="Arimo"/>
              </a:rPr>
              <a:t>(0.2, 0.1) (right-left)</a:t>
            </a:r>
          </a:p>
        </p:txBody>
      </p:sp>
      <p:sp>
        <p:nvSpPr>
          <p:cNvPr name="TextBox 8" id="8"/>
          <p:cNvSpPr txBox="true"/>
          <p:nvPr/>
        </p:nvSpPr>
        <p:spPr>
          <a:xfrm rot="0">
            <a:off x="10935358" y="8264909"/>
            <a:ext cx="4325526" cy="664325"/>
          </a:xfrm>
          <a:prstGeom prst="rect">
            <a:avLst/>
          </a:prstGeom>
        </p:spPr>
        <p:txBody>
          <a:bodyPr anchor="t" rtlCol="false" tIns="0" lIns="0" bIns="0" rIns="0">
            <a:spAutoFit/>
          </a:bodyPr>
          <a:lstStyle/>
          <a:p>
            <a:pPr algn="ctr">
              <a:lnSpc>
                <a:spcPts val="5201"/>
              </a:lnSpc>
              <a:spcBef>
                <a:spcPct val="0"/>
              </a:spcBef>
            </a:pPr>
            <a:r>
              <a:rPr lang="en-US" sz="3715">
                <a:solidFill>
                  <a:srgbClr val="1EFFC1"/>
                </a:solidFill>
                <a:latin typeface="Arimo"/>
              </a:rPr>
              <a:t>(0.3, 0.2) (right-right)</a:t>
            </a:r>
          </a:p>
        </p:txBody>
      </p:sp>
      <p:sp>
        <p:nvSpPr>
          <p:cNvPr name="AutoShape 9" id="9"/>
          <p:cNvSpPr/>
          <p:nvPr/>
        </p:nvSpPr>
        <p:spPr>
          <a:xfrm flipH="true">
            <a:off x="8193423" y="4637988"/>
            <a:ext cx="392881" cy="986931"/>
          </a:xfrm>
          <a:prstGeom prst="line">
            <a:avLst/>
          </a:prstGeom>
          <a:ln cap="flat" w="47625">
            <a:solidFill>
              <a:srgbClr val="FFFFFF"/>
            </a:solidFill>
            <a:prstDash val="solid"/>
            <a:headEnd type="none" len="sm" w="sm"/>
            <a:tailEnd type="arrow" len="sm" w="med"/>
          </a:ln>
        </p:spPr>
      </p:sp>
      <p:sp>
        <p:nvSpPr>
          <p:cNvPr name="AutoShape 10" id="10"/>
          <p:cNvSpPr/>
          <p:nvPr/>
        </p:nvSpPr>
        <p:spPr>
          <a:xfrm>
            <a:off x="9966654" y="4638955"/>
            <a:ext cx="498701" cy="995450"/>
          </a:xfrm>
          <a:prstGeom prst="line">
            <a:avLst/>
          </a:prstGeom>
          <a:ln cap="flat" w="47625">
            <a:solidFill>
              <a:srgbClr val="FFFFFF"/>
            </a:solidFill>
            <a:prstDash val="solid"/>
            <a:headEnd type="none" len="sm" w="sm"/>
            <a:tailEnd type="arrow" len="sm" w="med"/>
          </a:ln>
        </p:spPr>
      </p:sp>
      <p:sp>
        <p:nvSpPr>
          <p:cNvPr name="AutoShape 11" id="11"/>
          <p:cNvSpPr/>
          <p:nvPr/>
        </p:nvSpPr>
        <p:spPr>
          <a:xfrm>
            <a:off x="11621483" y="7082971"/>
            <a:ext cx="498701" cy="995450"/>
          </a:xfrm>
          <a:prstGeom prst="line">
            <a:avLst/>
          </a:prstGeom>
          <a:ln cap="flat" w="47625">
            <a:solidFill>
              <a:srgbClr val="FFFFFF"/>
            </a:solidFill>
            <a:prstDash val="solid"/>
            <a:headEnd type="none" len="sm" w="sm"/>
            <a:tailEnd type="arrow" len="sm" w="med"/>
          </a:ln>
        </p:spPr>
      </p:sp>
      <p:sp>
        <p:nvSpPr>
          <p:cNvPr name="AutoShape 12" id="12"/>
          <p:cNvSpPr/>
          <p:nvPr/>
        </p:nvSpPr>
        <p:spPr>
          <a:xfrm flipH="true">
            <a:off x="6718517" y="7080969"/>
            <a:ext cx="392881" cy="986931"/>
          </a:xfrm>
          <a:prstGeom prst="line">
            <a:avLst/>
          </a:prstGeom>
          <a:ln cap="flat" w="47625">
            <a:solidFill>
              <a:srgbClr val="FFFFFF"/>
            </a:solidFill>
            <a:prstDash val="solid"/>
            <a:headEnd type="none" len="sm" w="sm"/>
            <a:tailEnd type="arrow" len="sm" w="med"/>
          </a:ln>
        </p:spPr>
      </p:sp>
      <p:sp>
        <p:nvSpPr>
          <p:cNvPr name="TextBox 13" id="13"/>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168</a:t>
            </a:r>
          </a:p>
        </p:txBody>
      </p:sp>
      <p:sp>
        <p:nvSpPr>
          <p:cNvPr name="TextBox 14" id="14"/>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04.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1467218" y="2567097"/>
            <a:ext cx="8557548" cy="5357025"/>
          </a:xfrm>
          <a:custGeom>
            <a:avLst/>
            <a:gdLst/>
            <a:ahLst/>
            <a:cxnLst/>
            <a:rect r="r" b="b" t="t" l="l"/>
            <a:pathLst>
              <a:path h="5357025" w="8557548">
                <a:moveTo>
                  <a:pt x="0" y="0"/>
                </a:moveTo>
                <a:lnTo>
                  <a:pt x="8557548" y="0"/>
                </a:lnTo>
                <a:lnTo>
                  <a:pt x="8557548" y="5357025"/>
                </a:lnTo>
                <a:lnTo>
                  <a:pt x="0" y="5357025"/>
                </a:lnTo>
                <a:lnTo>
                  <a:pt x="0" y="0"/>
                </a:lnTo>
                <a:close/>
              </a:path>
            </a:pathLst>
          </a:custGeom>
          <a:blipFill>
            <a:blip r:embed="rId2"/>
            <a:stretch>
              <a:fillRect l="0" t="0" r="0" b="0"/>
            </a:stretch>
          </a:blipFill>
        </p:spPr>
      </p:sp>
      <p:sp>
        <p:nvSpPr>
          <p:cNvPr name="TextBox 3" id="3"/>
          <p:cNvSpPr txBox="true"/>
          <p:nvPr/>
        </p:nvSpPr>
        <p:spPr>
          <a:xfrm rot="0">
            <a:off x="10465564" y="4557731"/>
            <a:ext cx="7002974" cy="1038188"/>
          </a:xfrm>
          <a:prstGeom prst="rect">
            <a:avLst/>
          </a:prstGeom>
        </p:spPr>
        <p:txBody>
          <a:bodyPr anchor="t" rtlCol="false" tIns="0" lIns="0" bIns="0" rIns="0">
            <a:spAutoFit/>
          </a:bodyPr>
          <a:lstStyle/>
          <a:p>
            <a:pPr algn="ctr">
              <a:lnSpc>
                <a:spcPts val="8399"/>
              </a:lnSpc>
            </a:pPr>
            <a:r>
              <a:rPr lang="en-US" sz="5999">
                <a:solidFill>
                  <a:srgbClr val="FFFFFF"/>
                </a:solidFill>
                <a:latin typeface="Arimo Bold"/>
              </a:rPr>
              <a:t>Factuality</a:t>
            </a:r>
          </a:p>
        </p:txBody>
      </p:sp>
      <p:sp>
        <p:nvSpPr>
          <p:cNvPr name="TextBox 4" id="4"/>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180</a:t>
            </a:r>
          </a:p>
        </p:txBody>
      </p:sp>
      <p:sp>
        <p:nvSpPr>
          <p:cNvPr name="TextBox 5" id="5"/>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05.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791682" y="1794507"/>
            <a:ext cx="12560532" cy="7894720"/>
          </a:xfrm>
          <a:custGeom>
            <a:avLst/>
            <a:gdLst/>
            <a:ahLst/>
            <a:cxnLst/>
            <a:rect r="r" b="b" t="t" l="l"/>
            <a:pathLst>
              <a:path h="7894720" w="12560532">
                <a:moveTo>
                  <a:pt x="0" y="0"/>
                </a:moveTo>
                <a:lnTo>
                  <a:pt x="12560532" y="0"/>
                </a:lnTo>
                <a:lnTo>
                  <a:pt x="12560532" y="7894720"/>
                </a:lnTo>
                <a:lnTo>
                  <a:pt x="0" y="7894720"/>
                </a:lnTo>
                <a:lnTo>
                  <a:pt x="0" y="0"/>
                </a:lnTo>
                <a:close/>
              </a:path>
            </a:pathLst>
          </a:custGeom>
          <a:blipFill>
            <a:blip r:embed="rId3"/>
            <a:stretch>
              <a:fillRect l="-304" t="-4278" r="0" b="-4636"/>
            </a:stretch>
          </a:blipFill>
        </p:spPr>
      </p:sp>
      <p:sp>
        <p:nvSpPr>
          <p:cNvPr name="Freeform 3" id="3"/>
          <p:cNvSpPr/>
          <p:nvPr/>
        </p:nvSpPr>
        <p:spPr>
          <a:xfrm flipH="false" flipV="false" rot="0">
            <a:off x="14164938" y="3179305"/>
            <a:ext cx="6188725" cy="4365151"/>
          </a:xfrm>
          <a:custGeom>
            <a:avLst/>
            <a:gdLst/>
            <a:ahLst/>
            <a:cxnLst/>
            <a:rect r="r" b="b" t="t" l="l"/>
            <a:pathLst>
              <a:path h="4365151" w="6188725">
                <a:moveTo>
                  <a:pt x="0" y="0"/>
                </a:moveTo>
                <a:lnTo>
                  <a:pt x="6188724" y="0"/>
                </a:lnTo>
                <a:lnTo>
                  <a:pt x="6188724" y="4365150"/>
                </a:lnTo>
                <a:lnTo>
                  <a:pt x="0" y="4365150"/>
                </a:lnTo>
                <a:lnTo>
                  <a:pt x="0" y="0"/>
                </a:lnTo>
                <a:close/>
              </a:path>
            </a:pathLst>
          </a:custGeom>
          <a:blipFill>
            <a:blip r:embed="rId4"/>
            <a:stretch>
              <a:fillRect l="-21576" t="-7351" r="0" b="-7351"/>
            </a:stretch>
          </a:blipFill>
        </p:spPr>
      </p:sp>
      <p:sp>
        <p:nvSpPr>
          <p:cNvPr name="TextBox 4" id="4"/>
          <p:cNvSpPr txBox="true"/>
          <p:nvPr/>
        </p:nvSpPr>
        <p:spPr>
          <a:xfrm rot="0">
            <a:off x="266749" y="-232315"/>
            <a:ext cx="13085465" cy="1261015"/>
          </a:xfrm>
          <a:prstGeom prst="rect">
            <a:avLst/>
          </a:prstGeom>
        </p:spPr>
        <p:txBody>
          <a:bodyPr anchor="t" rtlCol="false" tIns="0" lIns="0" bIns="0" rIns="0">
            <a:spAutoFit/>
          </a:bodyPr>
          <a:lstStyle/>
          <a:p>
            <a:pPr algn="ctr">
              <a:lnSpc>
                <a:spcPts val="10619"/>
              </a:lnSpc>
              <a:spcBef>
                <a:spcPct val="0"/>
              </a:spcBef>
            </a:pPr>
            <a:r>
              <a:rPr lang="en-US" sz="5999">
                <a:solidFill>
                  <a:srgbClr val="FFFFFF"/>
                </a:solidFill>
                <a:latin typeface="Arimo"/>
              </a:rPr>
              <a:t>How do you improve factuality in LLM?</a:t>
            </a:r>
          </a:p>
        </p:txBody>
      </p:sp>
      <p:sp>
        <p:nvSpPr>
          <p:cNvPr name="TextBox 5" id="5"/>
          <p:cNvSpPr txBox="true"/>
          <p:nvPr/>
        </p:nvSpPr>
        <p:spPr>
          <a:xfrm rot="0">
            <a:off x="555622" y="1044254"/>
            <a:ext cx="3112658" cy="737202"/>
          </a:xfrm>
          <a:prstGeom prst="rect">
            <a:avLst/>
          </a:prstGeom>
        </p:spPr>
        <p:txBody>
          <a:bodyPr anchor="t" rtlCol="false" tIns="0" lIns="0" bIns="0" rIns="0">
            <a:spAutoFit/>
          </a:bodyPr>
          <a:lstStyle/>
          <a:p>
            <a:pPr algn="ctr">
              <a:lnSpc>
                <a:spcPts val="6195"/>
              </a:lnSpc>
              <a:spcBef>
                <a:spcPct val="0"/>
              </a:spcBef>
            </a:pPr>
            <a:r>
              <a:rPr lang="en-US" sz="3500">
                <a:solidFill>
                  <a:srgbClr val="1EFFC1"/>
                </a:solidFill>
                <a:latin typeface="Arimo"/>
              </a:rPr>
              <a:t>Improve prompt</a:t>
            </a:r>
          </a:p>
        </p:txBody>
      </p:sp>
      <p:sp>
        <p:nvSpPr>
          <p:cNvPr name="TextBox 6" id="6"/>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181</a:t>
            </a:r>
          </a:p>
        </p:txBody>
      </p:sp>
      <p:sp>
        <p:nvSpPr>
          <p:cNvPr name="TextBox 7" id="7"/>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06.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632394" y="2545644"/>
            <a:ext cx="16412338" cy="3515958"/>
          </a:xfrm>
          <a:custGeom>
            <a:avLst/>
            <a:gdLst/>
            <a:ahLst/>
            <a:cxnLst/>
            <a:rect r="r" b="b" t="t" l="l"/>
            <a:pathLst>
              <a:path h="3515958" w="16412338">
                <a:moveTo>
                  <a:pt x="0" y="0"/>
                </a:moveTo>
                <a:lnTo>
                  <a:pt x="16412337" y="0"/>
                </a:lnTo>
                <a:lnTo>
                  <a:pt x="16412337" y="3515957"/>
                </a:lnTo>
                <a:lnTo>
                  <a:pt x="0" y="3515957"/>
                </a:lnTo>
                <a:lnTo>
                  <a:pt x="0" y="0"/>
                </a:lnTo>
                <a:close/>
              </a:path>
            </a:pathLst>
          </a:custGeom>
          <a:blipFill>
            <a:blip r:embed="rId3"/>
            <a:stretch>
              <a:fillRect l="0" t="0" r="-5155" b="-106251"/>
            </a:stretch>
          </a:blipFill>
        </p:spPr>
      </p:sp>
      <p:sp>
        <p:nvSpPr>
          <p:cNvPr name="Freeform 3" id="3"/>
          <p:cNvSpPr/>
          <p:nvPr/>
        </p:nvSpPr>
        <p:spPr>
          <a:xfrm flipH="false" flipV="false" rot="0">
            <a:off x="632394" y="6061601"/>
            <a:ext cx="16412338" cy="3162169"/>
          </a:xfrm>
          <a:custGeom>
            <a:avLst/>
            <a:gdLst/>
            <a:ahLst/>
            <a:cxnLst/>
            <a:rect r="r" b="b" t="t" l="l"/>
            <a:pathLst>
              <a:path h="3162169" w="16412338">
                <a:moveTo>
                  <a:pt x="0" y="0"/>
                </a:moveTo>
                <a:lnTo>
                  <a:pt x="16412337" y="0"/>
                </a:lnTo>
                <a:lnTo>
                  <a:pt x="16412337" y="3162169"/>
                </a:lnTo>
                <a:lnTo>
                  <a:pt x="0" y="3162169"/>
                </a:lnTo>
                <a:lnTo>
                  <a:pt x="0" y="0"/>
                </a:lnTo>
                <a:close/>
              </a:path>
            </a:pathLst>
          </a:custGeom>
          <a:blipFill>
            <a:blip r:embed="rId4"/>
            <a:stretch>
              <a:fillRect l="-1926" t="0" r="-10492" b="-100000"/>
            </a:stretch>
          </a:blipFill>
        </p:spPr>
      </p:sp>
      <p:sp>
        <p:nvSpPr>
          <p:cNvPr name="TextBox 4" id="4"/>
          <p:cNvSpPr txBox="true"/>
          <p:nvPr/>
        </p:nvSpPr>
        <p:spPr>
          <a:xfrm rot="0">
            <a:off x="166968" y="677862"/>
            <a:ext cx="4887729" cy="615950"/>
          </a:xfrm>
          <a:prstGeom prst="rect">
            <a:avLst/>
          </a:prstGeom>
        </p:spPr>
        <p:txBody>
          <a:bodyPr anchor="t" rtlCol="false" tIns="0" lIns="0" bIns="0" rIns="0">
            <a:spAutoFit/>
          </a:bodyPr>
          <a:lstStyle/>
          <a:p>
            <a:pPr algn="ctr">
              <a:lnSpc>
                <a:spcPts val="4899"/>
              </a:lnSpc>
            </a:pPr>
            <a:r>
              <a:rPr lang="en-US" sz="3499">
                <a:solidFill>
                  <a:srgbClr val="1EFFC1"/>
                </a:solidFill>
                <a:latin typeface="Arimo"/>
              </a:rPr>
              <a:t>Reduce the likelihood</a:t>
            </a:r>
          </a:p>
        </p:txBody>
      </p:sp>
      <p:sp>
        <p:nvSpPr>
          <p:cNvPr name="TextBox 5" id="5"/>
          <p:cNvSpPr txBox="true"/>
          <p:nvPr/>
        </p:nvSpPr>
        <p:spPr>
          <a:xfrm rot="0">
            <a:off x="1317174" y="1564730"/>
            <a:ext cx="10549124" cy="737160"/>
          </a:xfrm>
          <a:prstGeom prst="rect">
            <a:avLst/>
          </a:prstGeom>
        </p:spPr>
        <p:txBody>
          <a:bodyPr anchor="t" rtlCol="false" tIns="0" lIns="0" bIns="0" rIns="0">
            <a:spAutoFit/>
          </a:bodyPr>
          <a:lstStyle/>
          <a:p>
            <a:pPr algn="ctr">
              <a:lnSpc>
                <a:spcPts val="6195"/>
              </a:lnSpc>
              <a:spcBef>
                <a:spcPct val="0"/>
              </a:spcBef>
            </a:pPr>
            <a:r>
              <a:rPr lang="en-US" sz="3500">
                <a:solidFill>
                  <a:srgbClr val="1EFFC1"/>
                </a:solidFill>
                <a:latin typeface="Arimo"/>
              </a:rPr>
              <a:t>top-k sampling, along with the temperature parameter</a:t>
            </a:r>
          </a:p>
        </p:txBody>
      </p:sp>
      <p:sp>
        <p:nvSpPr>
          <p:cNvPr name="TextBox 6" id="6"/>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182</a:t>
            </a:r>
          </a:p>
        </p:txBody>
      </p:sp>
      <p:sp>
        <p:nvSpPr>
          <p:cNvPr name="TextBox 7" id="7"/>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07.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6835139" y="5108774"/>
            <a:ext cx="10864676" cy="3374440"/>
          </a:xfrm>
          <a:custGeom>
            <a:avLst/>
            <a:gdLst/>
            <a:ahLst/>
            <a:cxnLst/>
            <a:rect r="r" b="b" t="t" l="l"/>
            <a:pathLst>
              <a:path h="3374440" w="10864676">
                <a:moveTo>
                  <a:pt x="0" y="0"/>
                </a:moveTo>
                <a:lnTo>
                  <a:pt x="10864676" y="0"/>
                </a:lnTo>
                <a:lnTo>
                  <a:pt x="10864676" y="3374440"/>
                </a:lnTo>
                <a:lnTo>
                  <a:pt x="0" y="3374440"/>
                </a:lnTo>
                <a:lnTo>
                  <a:pt x="0" y="0"/>
                </a:lnTo>
                <a:close/>
              </a:path>
            </a:pathLst>
          </a:custGeom>
          <a:blipFill>
            <a:blip r:embed="rId3"/>
            <a:stretch>
              <a:fillRect l="0" t="0" r="0" b="0"/>
            </a:stretch>
          </a:blipFill>
        </p:spPr>
      </p:sp>
      <p:sp>
        <p:nvSpPr>
          <p:cNvPr name="TextBox 3" id="3"/>
          <p:cNvSpPr txBox="true"/>
          <p:nvPr/>
        </p:nvSpPr>
        <p:spPr>
          <a:xfrm rot="0">
            <a:off x="189698" y="666750"/>
            <a:ext cx="5846181" cy="1038190"/>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Ground Truth</a:t>
            </a:r>
          </a:p>
        </p:txBody>
      </p:sp>
      <p:sp>
        <p:nvSpPr>
          <p:cNvPr name="TextBox 4" id="4"/>
          <p:cNvSpPr txBox="true"/>
          <p:nvPr/>
        </p:nvSpPr>
        <p:spPr>
          <a:xfrm rot="0">
            <a:off x="1393491" y="1982181"/>
            <a:ext cx="16894509" cy="1488442"/>
          </a:xfrm>
          <a:prstGeom prst="rect">
            <a:avLst/>
          </a:prstGeom>
        </p:spPr>
        <p:txBody>
          <a:bodyPr anchor="t" rtlCol="false" tIns="0" lIns="0" bIns="0" rIns="0">
            <a:spAutoFit/>
          </a:bodyPr>
          <a:lstStyle/>
          <a:p>
            <a:pPr marL="755644" indent="-377822" lvl="1">
              <a:lnSpc>
                <a:spcPts val="6054"/>
              </a:lnSpc>
              <a:buFont typeface="Arial"/>
              <a:buChar char="•"/>
            </a:pPr>
            <a:r>
              <a:rPr lang="en-US" sz="3499">
                <a:solidFill>
                  <a:srgbClr val="1EFFC1"/>
                </a:solidFill>
                <a:latin typeface="Arimo"/>
              </a:rPr>
              <a:t>improves factuality on accurate and verified information, reducing factual inaccuracies in generated responses.</a:t>
            </a:r>
          </a:p>
        </p:txBody>
      </p:sp>
      <p:sp>
        <p:nvSpPr>
          <p:cNvPr name="TextBox 5" id="5"/>
          <p:cNvSpPr txBox="true"/>
          <p:nvPr/>
        </p:nvSpPr>
        <p:spPr>
          <a:xfrm rot="0">
            <a:off x="451198" y="3832573"/>
            <a:ext cx="10629034" cy="799951"/>
          </a:xfrm>
          <a:prstGeom prst="rect">
            <a:avLst/>
          </a:prstGeom>
        </p:spPr>
        <p:txBody>
          <a:bodyPr anchor="t" rtlCol="false" tIns="0" lIns="0" bIns="0" rIns="0">
            <a:spAutoFit/>
          </a:bodyPr>
          <a:lstStyle/>
          <a:p>
            <a:pPr algn="ctr">
              <a:lnSpc>
                <a:spcPts val="6300"/>
              </a:lnSpc>
            </a:pPr>
            <a:r>
              <a:rPr lang="en-US" sz="4500">
                <a:solidFill>
                  <a:srgbClr val="FFFFFF"/>
                </a:solidFill>
                <a:latin typeface="Arimo"/>
              </a:rPr>
              <a:t>Methods to obtain ground truth for LLM</a:t>
            </a:r>
          </a:p>
        </p:txBody>
      </p:sp>
      <p:sp>
        <p:nvSpPr>
          <p:cNvPr name="TextBox 6" id="6"/>
          <p:cNvSpPr txBox="true"/>
          <p:nvPr/>
        </p:nvSpPr>
        <p:spPr>
          <a:xfrm rot="0">
            <a:off x="698593" y="5124450"/>
            <a:ext cx="3868973" cy="542925"/>
          </a:xfrm>
          <a:prstGeom prst="rect">
            <a:avLst/>
          </a:prstGeom>
        </p:spPr>
        <p:txBody>
          <a:bodyPr anchor="t" rtlCol="false" tIns="0" lIns="0" bIns="0" rIns="0">
            <a:spAutoFit/>
          </a:bodyPr>
          <a:lstStyle/>
          <a:p>
            <a:pPr algn="ctr" marL="755644" indent="-377822" lvl="1">
              <a:lnSpc>
                <a:spcPts val="4199"/>
              </a:lnSpc>
              <a:buFont typeface="Arial"/>
              <a:buChar char="•"/>
            </a:pPr>
            <a:r>
              <a:rPr lang="en-US" sz="3499">
                <a:solidFill>
                  <a:srgbClr val="1EFFC1"/>
                </a:solidFill>
                <a:latin typeface="Arimo"/>
              </a:rPr>
              <a:t>Manual labeling</a:t>
            </a:r>
          </a:p>
        </p:txBody>
      </p:sp>
      <p:sp>
        <p:nvSpPr>
          <p:cNvPr name="TextBox 7" id="7"/>
          <p:cNvSpPr txBox="true"/>
          <p:nvPr/>
        </p:nvSpPr>
        <p:spPr>
          <a:xfrm rot="0">
            <a:off x="722033" y="5789468"/>
            <a:ext cx="3719959" cy="542925"/>
          </a:xfrm>
          <a:prstGeom prst="rect">
            <a:avLst/>
          </a:prstGeom>
        </p:spPr>
        <p:txBody>
          <a:bodyPr anchor="t" rtlCol="false" tIns="0" lIns="0" bIns="0" rIns="0">
            <a:spAutoFit/>
          </a:bodyPr>
          <a:lstStyle/>
          <a:p>
            <a:pPr algn="ctr" marL="755644" indent="-377822" lvl="1">
              <a:lnSpc>
                <a:spcPts val="4199"/>
              </a:lnSpc>
              <a:buFont typeface="Arial"/>
              <a:buChar char="•"/>
            </a:pPr>
            <a:r>
              <a:rPr lang="en-US" sz="3499">
                <a:solidFill>
                  <a:srgbClr val="1EFFC1"/>
                </a:solidFill>
                <a:latin typeface="Arimo"/>
              </a:rPr>
              <a:t>Crowdsourcing</a:t>
            </a:r>
          </a:p>
        </p:txBody>
      </p:sp>
      <p:sp>
        <p:nvSpPr>
          <p:cNvPr name="TextBox 8" id="8"/>
          <p:cNvSpPr txBox="true"/>
          <p:nvPr/>
        </p:nvSpPr>
        <p:spPr>
          <a:xfrm rot="0">
            <a:off x="762217" y="6456107"/>
            <a:ext cx="3793443" cy="542925"/>
          </a:xfrm>
          <a:prstGeom prst="rect">
            <a:avLst/>
          </a:prstGeom>
        </p:spPr>
        <p:txBody>
          <a:bodyPr anchor="t" rtlCol="false" tIns="0" lIns="0" bIns="0" rIns="0">
            <a:spAutoFit/>
          </a:bodyPr>
          <a:lstStyle/>
          <a:p>
            <a:pPr algn="ctr" marL="755644" indent="-377822" lvl="1">
              <a:lnSpc>
                <a:spcPts val="4199"/>
              </a:lnSpc>
              <a:buFont typeface="Arial"/>
              <a:buChar char="•"/>
            </a:pPr>
            <a:r>
              <a:rPr lang="en-US" sz="3499">
                <a:solidFill>
                  <a:srgbClr val="1EFFC1"/>
                </a:solidFill>
                <a:latin typeface="Arimo"/>
              </a:rPr>
              <a:t>Expert systems</a:t>
            </a:r>
          </a:p>
        </p:txBody>
      </p:sp>
      <p:sp>
        <p:nvSpPr>
          <p:cNvPr name="TextBox 9" id="9"/>
          <p:cNvSpPr txBox="true"/>
          <p:nvPr/>
        </p:nvSpPr>
        <p:spPr>
          <a:xfrm rot="0">
            <a:off x="722033" y="7122857"/>
            <a:ext cx="3003910" cy="542925"/>
          </a:xfrm>
          <a:prstGeom prst="rect">
            <a:avLst/>
          </a:prstGeom>
        </p:spPr>
        <p:txBody>
          <a:bodyPr anchor="t" rtlCol="false" tIns="0" lIns="0" bIns="0" rIns="0">
            <a:spAutoFit/>
          </a:bodyPr>
          <a:lstStyle/>
          <a:p>
            <a:pPr algn="ctr" marL="755644" indent="-377822" lvl="1">
              <a:lnSpc>
                <a:spcPts val="4199"/>
              </a:lnSpc>
              <a:buFont typeface="Arial"/>
              <a:buChar char="•"/>
            </a:pPr>
            <a:r>
              <a:rPr lang="en-US" sz="3499">
                <a:solidFill>
                  <a:srgbClr val="1EFFC1"/>
                </a:solidFill>
                <a:latin typeface="Arimo"/>
              </a:rPr>
              <a:t>Data fusion</a:t>
            </a:r>
          </a:p>
        </p:txBody>
      </p:sp>
      <p:sp>
        <p:nvSpPr>
          <p:cNvPr name="TextBox 10" id="10"/>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183</a:t>
            </a:r>
          </a:p>
        </p:txBody>
      </p:sp>
      <p:sp>
        <p:nvSpPr>
          <p:cNvPr name="TextBox 11" id="11"/>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08.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475624" y="6719903"/>
            <a:ext cx="15598937" cy="2315840"/>
          </a:xfrm>
          <a:custGeom>
            <a:avLst/>
            <a:gdLst/>
            <a:ahLst/>
            <a:cxnLst/>
            <a:rect r="r" b="b" t="t" l="l"/>
            <a:pathLst>
              <a:path h="2315840" w="15598937">
                <a:moveTo>
                  <a:pt x="0" y="0"/>
                </a:moveTo>
                <a:lnTo>
                  <a:pt x="15598936" y="0"/>
                </a:lnTo>
                <a:lnTo>
                  <a:pt x="15598936" y="2315840"/>
                </a:lnTo>
                <a:lnTo>
                  <a:pt x="0" y="2315840"/>
                </a:lnTo>
                <a:lnTo>
                  <a:pt x="0" y="0"/>
                </a:lnTo>
                <a:close/>
              </a:path>
            </a:pathLst>
          </a:custGeom>
          <a:blipFill>
            <a:blip r:embed="rId3"/>
            <a:stretch>
              <a:fillRect l="0" t="-10189" r="0" b="-19799"/>
            </a:stretch>
          </a:blipFill>
        </p:spPr>
      </p:sp>
      <p:sp>
        <p:nvSpPr>
          <p:cNvPr name="Freeform 3" id="3"/>
          <p:cNvSpPr/>
          <p:nvPr/>
        </p:nvSpPr>
        <p:spPr>
          <a:xfrm flipH="false" flipV="false" rot="0">
            <a:off x="475624" y="1970946"/>
            <a:ext cx="15598937" cy="4755455"/>
          </a:xfrm>
          <a:custGeom>
            <a:avLst/>
            <a:gdLst/>
            <a:ahLst/>
            <a:cxnLst/>
            <a:rect r="r" b="b" t="t" l="l"/>
            <a:pathLst>
              <a:path h="4755455" w="15598937">
                <a:moveTo>
                  <a:pt x="0" y="0"/>
                </a:moveTo>
                <a:lnTo>
                  <a:pt x="15598936" y="0"/>
                </a:lnTo>
                <a:lnTo>
                  <a:pt x="15598936" y="4755455"/>
                </a:lnTo>
                <a:lnTo>
                  <a:pt x="0" y="4755455"/>
                </a:lnTo>
                <a:lnTo>
                  <a:pt x="0" y="0"/>
                </a:lnTo>
                <a:close/>
              </a:path>
            </a:pathLst>
          </a:custGeom>
          <a:blipFill>
            <a:blip r:embed="rId4"/>
            <a:stretch>
              <a:fillRect l="0" t="0" r="0" b="0"/>
            </a:stretch>
          </a:blipFill>
        </p:spPr>
      </p:sp>
      <p:sp>
        <p:nvSpPr>
          <p:cNvPr name="TextBox 4" id="4"/>
          <p:cNvSpPr txBox="true"/>
          <p:nvPr/>
        </p:nvSpPr>
        <p:spPr>
          <a:xfrm rot="0">
            <a:off x="1019218" y="1227996"/>
            <a:ext cx="6522021" cy="457200"/>
          </a:xfrm>
          <a:prstGeom prst="rect">
            <a:avLst/>
          </a:prstGeom>
        </p:spPr>
        <p:txBody>
          <a:bodyPr anchor="t" rtlCol="false" tIns="0" lIns="0" bIns="0" rIns="0">
            <a:spAutoFit/>
          </a:bodyPr>
          <a:lstStyle/>
          <a:p>
            <a:pPr algn="ctr">
              <a:lnSpc>
                <a:spcPts val="3599"/>
              </a:lnSpc>
              <a:spcBef>
                <a:spcPct val="0"/>
              </a:spcBef>
            </a:pPr>
            <a:r>
              <a:rPr lang="en-US" sz="2999">
                <a:solidFill>
                  <a:srgbClr val="1EFFC1"/>
                </a:solidFill>
                <a:latin typeface="Arimo"/>
              </a:rPr>
              <a:t>1.</a:t>
            </a:r>
            <a:r>
              <a:rPr lang="en-US" sz="2999">
                <a:solidFill>
                  <a:srgbClr val="1EFFC1"/>
                </a:solidFill>
                <a:latin typeface="Arimo"/>
              </a:rPr>
              <a:t>Fact-Based Ground Truth Technique</a:t>
            </a:r>
          </a:p>
        </p:txBody>
      </p:sp>
      <p:sp>
        <p:nvSpPr>
          <p:cNvPr name="TextBox 5" id="5"/>
          <p:cNvSpPr txBox="true"/>
          <p:nvPr/>
        </p:nvSpPr>
        <p:spPr>
          <a:xfrm rot="0">
            <a:off x="0" y="456470"/>
            <a:ext cx="5974583" cy="781051"/>
          </a:xfrm>
          <a:prstGeom prst="rect">
            <a:avLst/>
          </a:prstGeom>
        </p:spPr>
        <p:txBody>
          <a:bodyPr anchor="t" rtlCol="false" tIns="0" lIns="0" bIns="0" rIns="0">
            <a:spAutoFit/>
          </a:bodyPr>
          <a:lstStyle/>
          <a:p>
            <a:pPr algn="ctr">
              <a:lnSpc>
                <a:spcPts val="6299"/>
              </a:lnSpc>
            </a:pPr>
            <a:r>
              <a:rPr lang="en-US" sz="4499">
                <a:solidFill>
                  <a:srgbClr val="1EFFC1"/>
                </a:solidFill>
                <a:latin typeface="Arimo"/>
              </a:rPr>
              <a:t>Provide ground truth</a:t>
            </a:r>
          </a:p>
        </p:txBody>
      </p:sp>
      <p:sp>
        <p:nvSpPr>
          <p:cNvPr name="TextBox 6" id="6"/>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184</a:t>
            </a:r>
          </a:p>
        </p:txBody>
      </p:sp>
      <p:sp>
        <p:nvSpPr>
          <p:cNvPr name="TextBox 7" id="7"/>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09.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681586" y="2066907"/>
            <a:ext cx="16990364" cy="3528334"/>
          </a:xfrm>
          <a:custGeom>
            <a:avLst/>
            <a:gdLst/>
            <a:ahLst/>
            <a:cxnLst/>
            <a:rect r="r" b="b" t="t" l="l"/>
            <a:pathLst>
              <a:path h="3528334" w="16990364">
                <a:moveTo>
                  <a:pt x="0" y="0"/>
                </a:moveTo>
                <a:lnTo>
                  <a:pt x="16990363" y="0"/>
                </a:lnTo>
                <a:lnTo>
                  <a:pt x="16990363" y="3528334"/>
                </a:lnTo>
                <a:lnTo>
                  <a:pt x="0" y="3528334"/>
                </a:lnTo>
                <a:lnTo>
                  <a:pt x="0" y="0"/>
                </a:lnTo>
                <a:close/>
              </a:path>
            </a:pathLst>
          </a:custGeom>
          <a:blipFill>
            <a:blip r:embed="rId3"/>
            <a:stretch>
              <a:fillRect l="-19311" t="-2902" r="0" b="-7808"/>
            </a:stretch>
          </a:blipFill>
        </p:spPr>
      </p:sp>
      <p:sp>
        <p:nvSpPr>
          <p:cNvPr name="Freeform 3" id="3"/>
          <p:cNvSpPr/>
          <p:nvPr/>
        </p:nvSpPr>
        <p:spPr>
          <a:xfrm flipH="false" flipV="false" rot="0">
            <a:off x="681586" y="5595241"/>
            <a:ext cx="16990364" cy="2291898"/>
          </a:xfrm>
          <a:custGeom>
            <a:avLst/>
            <a:gdLst/>
            <a:ahLst/>
            <a:cxnLst/>
            <a:rect r="r" b="b" t="t" l="l"/>
            <a:pathLst>
              <a:path h="2291898" w="16990364">
                <a:moveTo>
                  <a:pt x="0" y="0"/>
                </a:moveTo>
                <a:lnTo>
                  <a:pt x="16990363" y="0"/>
                </a:lnTo>
                <a:lnTo>
                  <a:pt x="16990363" y="2291898"/>
                </a:lnTo>
                <a:lnTo>
                  <a:pt x="0" y="2291898"/>
                </a:lnTo>
                <a:lnTo>
                  <a:pt x="0" y="0"/>
                </a:lnTo>
                <a:close/>
              </a:path>
            </a:pathLst>
          </a:custGeom>
          <a:blipFill>
            <a:blip r:embed="rId4"/>
            <a:stretch>
              <a:fillRect l="-24673" t="0" r="-14851" b="0"/>
            </a:stretch>
          </a:blipFill>
        </p:spPr>
      </p:sp>
      <p:sp>
        <p:nvSpPr>
          <p:cNvPr name="TextBox 4" id="4"/>
          <p:cNvSpPr txBox="true"/>
          <p:nvPr/>
        </p:nvSpPr>
        <p:spPr>
          <a:xfrm rot="0">
            <a:off x="0" y="344531"/>
            <a:ext cx="5974583" cy="781051"/>
          </a:xfrm>
          <a:prstGeom prst="rect">
            <a:avLst/>
          </a:prstGeom>
        </p:spPr>
        <p:txBody>
          <a:bodyPr anchor="t" rtlCol="false" tIns="0" lIns="0" bIns="0" rIns="0">
            <a:spAutoFit/>
          </a:bodyPr>
          <a:lstStyle/>
          <a:p>
            <a:pPr algn="ctr">
              <a:lnSpc>
                <a:spcPts val="6299"/>
              </a:lnSpc>
            </a:pPr>
            <a:r>
              <a:rPr lang="en-US" sz="4499">
                <a:solidFill>
                  <a:srgbClr val="1EFFC1"/>
                </a:solidFill>
                <a:latin typeface="Arimo"/>
              </a:rPr>
              <a:t>Provide ground truth</a:t>
            </a:r>
          </a:p>
        </p:txBody>
      </p:sp>
      <p:sp>
        <p:nvSpPr>
          <p:cNvPr name="TextBox 5" id="5"/>
          <p:cNvSpPr txBox="true"/>
          <p:nvPr/>
        </p:nvSpPr>
        <p:spPr>
          <a:xfrm rot="0">
            <a:off x="1331127" y="1363706"/>
            <a:ext cx="7792269" cy="457200"/>
          </a:xfrm>
          <a:prstGeom prst="rect">
            <a:avLst/>
          </a:prstGeom>
        </p:spPr>
        <p:txBody>
          <a:bodyPr anchor="t" rtlCol="false" tIns="0" lIns="0" bIns="0" rIns="0">
            <a:spAutoFit/>
          </a:bodyPr>
          <a:lstStyle/>
          <a:p>
            <a:pPr algn="ctr">
              <a:lnSpc>
                <a:spcPts val="3599"/>
              </a:lnSpc>
              <a:spcBef>
                <a:spcPct val="0"/>
              </a:spcBef>
            </a:pPr>
            <a:r>
              <a:rPr lang="en-US" sz="2999">
                <a:solidFill>
                  <a:srgbClr val="1EFFC1"/>
                </a:solidFill>
                <a:latin typeface="Arimo"/>
              </a:rPr>
              <a:t>2.</a:t>
            </a:r>
            <a:r>
              <a:rPr lang="en-US" sz="2999">
                <a:solidFill>
                  <a:srgbClr val="1EFFC1"/>
                </a:solidFill>
                <a:latin typeface="Arimo"/>
              </a:rPr>
              <a:t>Correct and Incorrect Information Technique</a:t>
            </a:r>
          </a:p>
        </p:txBody>
      </p:sp>
      <p:sp>
        <p:nvSpPr>
          <p:cNvPr name="TextBox 6" id="6"/>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185</a:t>
            </a:r>
          </a:p>
        </p:txBody>
      </p:sp>
      <p:sp>
        <p:nvSpPr>
          <p:cNvPr name="TextBox 7" id="7"/>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AutoShape 2" id="2"/>
          <p:cNvSpPr/>
          <p:nvPr/>
        </p:nvSpPr>
        <p:spPr>
          <a:xfrm>
            <a:off x="5892317" y="5143500"/>
            <a:ext cx="6693870" cy="0"/>
          </a:xfrm>
          <a:prstGeom prst="line">
            <a:avLst/>
          </a:prstGeom>
          <a:ln cap="flat" w="57150">
            <a:solidFill>
              <a:srgbClr val="1EFFC1"/>
            </a:solidFill>
            <a:prstDash val="solid"/>
            <a:headEnd type="none" len="sm" w="sm"/>
            <a:tailEnd type="arrow" len="sm" w="med"/>
          </a:ln>
        </p:spPr>
      </p:sp>
      <p:sp>
        <p:nvSpPr>
          <p:cNvPr name="TextBox 3" id="3"/>
          <p:cNvSpPr txBox="true"/>
          <p:nvPr/>
        </p:nvSpPr>
        <p:spPr>
          <a:xfrm rot="0">
            <a:off x="384914" y="804819"/>
            <a:ext cx="8943187" cy="1056469"/>
          </a:xfrm>
          <a:prstGeom prst="rect">
            <a:avLst/>
          </a:prstGeom>
        </p:spPr>
        <p:txBody>
          <a:bodyPr anchor="t" rtlCol="false" tIns="0" lIns="0" bIns="0" rIns="0">
            <a:spAutoFit/>
          </a:bodyPr>
          <a:lstStyle/>
          <a:p>
            <a:pPr>
              <a:lnSpc>
                <a:spcPts val="8444"/>
              </a:lnSpc>
            </a:pPr>
            <a:r>
              <a:rPr lang="en-US" sz="6031">
                <a:solidFill>
                  <a:srgbClr val="FFFFFF"/>
                </a:solidFill>
                <a:latin typeface="Arimo"/>
              </a:rPr>
              <a:t>Question Generation</a:t>
            </a:r>
          </a:p>
        </p:txBody>
      </p:sp>
      <p:grpSp>
        <p:nvGrpSpPr>
          <p:cNvPr name="Group 4" id="4"/>
          <p:cNvGrpSpPr/>
          <p:nvPr/>
        </p:nvGrpSpPr>
        <p:grpSpPr>
          <a:xfrm rot="0">
            <a:off x="13033862" y="3098503"/>
            <a:ext cx="4736108" cy="4015861"/>
            <a:chOff x="0" y="0"/>
            <a:chExt cx="1221910" cy="1036087"/>
          </a:xfrm>
        </p:grpSpPr>
        <p:sp>
          <p:nvSpPr>
            <p:cNvPr name="Freeform 5" id="5"/>
            <p:cNvSpPr/>
            <p:nvPr/>
          </p:nvSpPr>
          <p:spPr>
            <a:xfrm flipH="false" flipV="false" rot="0">
              <a:off x="0" y="0"/>
              <a:ext cx="1221910" cy="1036087"/>
            </a:xfrm>
            <a:custGeom>
              <a:avLst/>
              <a:gdLst/>
              <a:ahLst/>
              <a:cxnLst/>
              <a:rect r="r" b="b" t="t" l="l"/>
              <a:pathLst>
                <a:path h="1036087" w="1221910">
                  <a:moveTo>
                    <a:pt x="55578" y="0"/>
                  </a:moveTo>
                  <a:lnTo>
                    <a:pt x="1166332" y="0"/>
                  </a:lnTo>
                  <a:cubicBezTo>
                    <a:pt x="1181072" y="0"/>
                    <a:pt x="1195208" y="5856"/>
                    <a:pt x="1205631" y="16279"/>
                  </a:cubicBezTo>
                  <a:cubicBezTo>
                    <a:pt x="1216054" y="26702"/>
                    <a:pt x="1221910" y="40838"/>
                    <a:pt x="1221910" y="55578"/>
                  </a:cubicBezTo>
                  <a:lnTo>
                    <a:pt x="1221910" y="980509"/>
                  </a:lnTo>
                  <a:cubicBezTo>
                    <a:pt x="1221910" y="995249"/>
                    <a:pt x="1216054" y="1009386"/>
                    <a:pt x="1205631" y="1019808"/>
                  </a:cubicBezTo>
                  <a:cubicBezTo>
                    <a:pt x="1195208" y="1030231"/>
                    <a:pt x="1181072" y="1036087"/>
                    <a:pt x="1166332" y="1036087"/>
                  </a:cubicBezTo>
                  <a:lnTo>
                    <a:pt x="55578" y="1036087"/>
                  </a:lnTo>
                  <a:cubicBezTo>
                    <a:pt x="40838" y="1036087"/>
                    <a:pt x="26702" y="1030231"/>
                    <a:pt x="16279" y="1019808"/>
                  </a:cubicBezTo>
                  <a:cubicBezTo>
                    <a:pt x="5856" y="1009386"/>
                    <a:pt x="0" y="995249"/>
                    <a:pt x="0" y="980509"/>
                  </a:cubicBezTo>
                  <a:lnTo>
                    <a:pt x="0" y="55578"/>
                  </a:lnTo>
                  <a:cubicBezTo>
                    <a:pt x="0" y="40838"/>
                    <a:pt x="5856" y="26702"/>
                    <a:pt x="16279" y="16279"/>
                  </a:cubicBezTo>
                  <a:cubicBezTo>
                    <a:pt x="26702" y="5856"/>
                    <a:pt x="40838" y="0"/>
                    <a:pt x="55578" y="0"/>
                  </a:cubicBezTo>
                  <a:close/>
                </a:path>
              </a:pathLst>
            </a:custGeom>
            <a:solidFill>
              <a:srgbClr val="000000">
                <a:alpha val="0"/>
              </a:srgbClr>
            </a:solidFill>
            <a:ln w="38100" cap="rnd">
              <a:solidFill>
                <a:srgbClr val="FFDE59"/>
              </a:solidFill>
              <a:prstDash val="solid"/>
              <a:round/>
            </a:ln>
          </p:spPr>
        </p:sp>
        <p:sp>
          <p:nvSpPr>
            <p:cNvPr name="TextBox 6" id="6"/>
            <p:cNvSpPr txBox="true"/>
            <p:nvPr/>
          </p:nvSpPr>
          <p:spPr>
            <a:xfrm>
              <a:off x="0" y="-9525"/>
              <a:ext cx="1221910" cy="1045612"/>
            </a:xfrm>
            <a:prstGeom prst="rect">
              <a:avLst/>
            </a:prstGeom>
          </p:spPr>
          <p:txBody>
            <a:bodyPr anchor="ctr" rtlCol="false" tIns="50800" lIns="50800" bIns="50800" rIns="50800"/>
            <a:lstStyle/>
            <a:p>
              <a:pPr algn="ctr">
                <a:lnSpc>
                  <a:spcPts val="2879"/>
                </a:lnSpc>
              </a:pPr>
            </a:p>
          </p:txBody>
        </p:sp>
      </p:grpSp>
      <p:grpSp>
        <p:nvGrpSpPr>
          <p:cNvPr name="Group 7" id="7"/>
          <p:cNvGrpSpPr/>
          <p:nvPr/>
        </p:nvGrpSpPr>
        <p:grpSpPr>
          <a:xfrm rot="0">
            <a:off x="708533" y="3620686"/>
            <a:ext cx="4736108" cy="3150403"/>
            <a:chOff x="0" y="0"/>
            <a:chExt cx="1221910" cy="812800"/>
          </a:xfrm>
        </p:grpSpPr>
        <p:sp>
          <p:nvSpPr>
            <p:cNvPr name="Freeform 8" id="8"/>
            <p:cNvSpPr/>
            <p:nvPr/>
          </p:nvSpPr>
          <p:spPr>
            <a:xfrm flipH="false" flipV="false" rot="0">
              <a:off x="0" y="0"/>
              <a:ext cx="1221910" cy="812800"/>
            </a:xfrm>
            <a:custGeom>
              <a:avLst/>
              <a:gdLst/>
              <a:ahLst/>
              <a:cxnLst/>
              <a:rect r="r" b="b" t="t" l="l"/>
              <a:pathLst>
                <a:path h="812800" w="1221910">
                  <a:moveTo>
                    <a:pt x="55578" y="0"/>
                  </a:moveTo>
                  <a:lnTo>
                    <a:pt x="1166332" y="0"/>
                  </a:lnTo>
                  <a:cubicBezTo>
                    <a:pt x="1181072" y="0"/>
                    <a:pt x="1195208" y="5856"/>
                    <a:pt x="1205631" y="16279"/>
                  </a:cubicBezTo>
                  <a:cubicBezTo>
                    <a:pt x="1216054" y="26702"/>
                    <a:pt x="1221910" y="40838"/>
                    <a:pt x="1221910" y="55578"/>
                  </a:cubicBezTo>
                  <a:lnTo>
                    <a:pt x="1221910" y="757222"/>
                  </a:lnTo>
                  <a:cubicBezTo>
                    <a:pt x="1221910" y="771962"/>
                    <a:pt x="1216054" y="786098"/>
                    <a:pt x="1205631" y="796521"/>
                  </a:cubicBezTo>
                  <a:cubicBezTo>
                    <a:pt x="1195208" y="806944"/>
                    <a:pt x="1181072" y="812800"/>
                    <a:pt x="1166332" y="812800"/>
                  </a:cubicBezTo>
                  <a:lnTo>
                    <a:pt x="55578" y="812800"/>
                  </a:lnTo>
                  <a:cubicBezTo>
                    <a:pt x="40838" y="812800"/>
                    <a:pt x="26702" y="806944"/>
                    <a:pt x="16279" y="796521"/>
                  </a:cubicBezTo>
                  <a:cubicBezTo>
                    <a:pt x="5856" y="786098"/>
                    <a:pt x="0" y="771962"/>
                    <a:pt x="0" y="757222"/>
                  </a:cubicBezTo>
                  <a:lnTo>
                    <a:pt x="0" y="55578"/>
                  </a:lnTo>
                  <a:cubicBezTo>
                    <a:pt x="0" y="40838"/>
                    <a:pt x="5856" y="26702"/>
                    <a:pt x="16279" y="16279"/>
                  </a:cubicBezTo>
                  <a:cubicBezTo>
                    <a:pt x="26702" y="5856"/>
                    <a:pt x="40838" y="0"/>
                    <a:pt x="55578" y="0"/>
                  </a:cubicBezTo>
                  <a:close/>
                </a:path>
              </a:pathLst>
            </a:custGeom>
            <a:solidFill>
              <a:srgbClr val="000000">
                <a:alpha val="0"/>
              </a:srgbClr>
            </a:solidFill>
            <a:ln w="38100" cap="rnd">
              <a:solidFill>
                <a:srgbClr val="FFDE59"/>
              </a:solidFill>
              <a:prstDash val="solid"/>
              <a:round/>
            </a:ln>
          </p:spPr>
        </p:sp>
        <p:sp>
          <p:nvSpPr>
            <p:cNvPr name="TextBox 9" id="9"/>
            <p:cNvSpPr txBox="true"/>
            <p:nvPr/>
          </p:nvSpPr>
          <p:spPr>
            <a:xfrm>
              <a:off x="0" y="-9525"/>
              <a:ext cx="1221910" cy="822325"/>
            </a:xfrm>
            <a:prstGeom prst="rect">
              <a:avLst/>
            </a:prstGeom>
          </p:spPr>
          <p:txBody>
            <a:bodyPr anchor="ctr" rtlCol="false" tIns="50800" lIns="50800" bIns="50800" rIns="50800"/>
            <a:lstStyle/>
            <a:p>
              <a:pPr algn="ctr">
                <a:lnSpc>
                  <a:spcPts val="2879"/>
                </a:lnSpc>
              </a:pPr>
            </a:p>
          </p:txBody>
        </p:sp>
      </p:grpSp>
      <p:sp>
        <p:nvSpPr>
          <p:cNvPr name="TextBox 10" id="10"/>
          <p:cNvSpPr txBox="true"/>
          <p:nvPr/>
        </p:nvSpPr>
        <p:spPr>
          <a:xfrm rot="0">
            <a:off x="1043319" y="4022843"/>
            <a:ext cx="4180837" cy="2260364"/>
          </a:xfrm>
          <a:prstGeom prst="rect">
            <a:avLst/>
          </a:prstGeom>
        </p:spPr>
        <p:txBody>
          <a:bodyPr anchor="t" rtlCol="false" tIns="0" lIns="0" bIns="0" rIns="0">
            <a:spAutoFit/>
          </a:bodyPr>
          <a:lstStyle/>
          <a:p>
            <a:pPr>
              <a:lnSpc>
                <a:spcPts val="4475"/>
              </a:lnSpc>
            </a:pPr>
            <a:r>
              <a:rPr lang="en-US" sz="3197">
                <a:solidFill>
                  <a:srgbClr val="1EFFC1"/>
                </a:solidFill>
                <a:latin typeface="Arimo"/>
              </a:rPr>
              <a:t>Generative AI creates new and original content using neural networks.</a:t>
            </a:r>
          </a:p>
        </p:txBody>
      </p:sp>
      <p:sp>
        <p:nvSpPr>
          <p:cNvPr name="TextBox 11" id="11"/>
          <p:cNvSpPr txBox="true"/>
          <p:nvPr/>
        </p:nvSpPr>
        <p:spPr>
          <a:xfrm rot="0">
            <a:off x="13219124" y="3354927"/>
            <a:ext cx="4365583" cy="3938344"/>
          </a:xfrm>
          <a:prstGeom prst="rect">
            <a:avLst/>
          </a:prstGeom>
        </p:spPr>
        <p:txBody>
          <a:bodyPr anchor="t" rtlCol="false" tIns="0" lIns="0" bIns="0" rIns="0">
            <a:spAutoFit/>
          </a:bodyPr>
          <a:lstStyle/>
          <a:p>
            <a:pPr>
              <a:lnSpc>
                <a:spcPts val="4475"/>
              </a:lnSpc>
            </a:pPr>
            <a:r>
              <a:rPr lang="en-US" sz="3197">
                <a:solidFill>
                  <a:srgbClr val="1EFFC1"/>
                </a:solidFill>
                <a:latin typeface="Arimo"/>
              </a:rPr>
              <a:t>What is Generative AI?</a:t>
            </a:r>
          </a:p>
          <a:p>
            <a:pPr>
              <a:lnSpc>
                <a:spcPts val="4475"/>
              </a:lnSpc>
            </a:pPr>
            <a:r>
              <a:rPr lang="en-US" sz="3197">
                <a:solidFill>
                  <a:srgbClr val="1EFFC1"/>
                </a:solidFill>
                <a:latin typeface="Arimo"/>
              </a:rPr>
              <a:t>What is the primary role of Generative AI </a:t>
            </a:r>
            <a:r>
              <a:rPr lang="en-US" sz="3197">
                <a:solidFill>
                  <a:srgbClr val="1EFFC1"/>
                </a:solidFill>
                <a:latin typeface="Arimo Italics"/>
              </a:rPr>
              <a:t>in</a:t>
            </a:r>
            <a:r>
              <a:rPr lang="en-US" sz="3197">
                <a:solidFill>
                  <a:srgbClr val="1EFFC1"/>
                </a:solidFill>
                <a:latin typeface="Arimo"/>
              </a:rPr>
              <a:t> neural networks ?</a:t>
            </a:r>
          </a:p>
          <a:p>
            <a:pPr>
              <a:lnSpc>
                <a:spcPts val="4475"/>
              </a:lnSpc>
            </a:pPr>
            <a:r>
              <a:rPr lang="en-US" sz="3197">
                <a:solidFill>
                  <a:srgbClr val="1EFFC1"/>
                </a:solidFill>
                <a:latin typeface="Arimo"/>
              </a:rPr>
              <a:t>Describe the purpose of Generative AI?</a:t>
            </a:r>
          </a:p>
          <a:p>
            <a:pPr>
              <a:lnSpc>
                <a:spcPts val="4475"/>
              </a:lnSpc>
            </a:pPr>
          </a:p>
        </p:txBody>
      </p:sp>
      <p:sp>
        <p:nvSpPr>
          <p:cNvPr name="TextBox 12" id="12"/>
          <p:cNvSpPr txBox="true"/>
          <p:nvPr/>
        </p:nvSpPr>
        <p:spPr>
          <a:xfrm rot="0">
            <a:off x="7820187" y="4179189"/>
            <a:ext cx="2161748" cy="635698"/>
          </a:xfrm>
          <a:prstGeom prst="rect">
            <a:avLst/>
          </a:prstGeom>
        </p:spPr>
        <p:txBody>
          <a:bodyPr anchor="t" rtlCol="false" tIns="0" lIns="0" bIns="0" rIns="0">
            <a:spAutoFit/>
          </a:bodyPr>
          <a:lstStyle/>
          <a:p>
            <a:pPr>
              <a:lnSpc>
                <a:spcPts val="5047"/>
              </a:lnSpc>
            </a:pPr>
            <a:r>
              <a:rPr lang="en-US" sz="3605">
                <a:solidFill>
                  <a:srgbClr val="1EFFC1"/>
                </a:solidFill>
                <a:latin typeface="Arimo"/>
              </a:rPr>
              <a:t>Chat GPT</a:t>
            </a:r>
          </a:p>
        </p:txBody>
      </p:sp>
      <p:sp>
        <p:nvSpPr>
          <p:cNvPr name="TextBox 13" id="13"/>
          <p:cNvSpPr txBox="true"/>
          <p:nvPr/>
        </p:nvSpPr>
        <p:spPr>
          <a:xfrm rot="0">
            <a:off x="17036341" y="9453334"/>
            <a:ext cx="914550" cy="476250"/>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11</a:t>
            </a:r>
          </a:p>
        </p:txBody>
      </p:sp>
      <p:sp>
        <p:nvSpPr>
          <p:cNvPr name="TextBox 14" id="14"/>
          <p:cNvSpPr txBox="true"/>
          <p:nvPr/>
        </p:nvSpPr>
        <p:spPr>
          <a:xfrm rot="0">
            <a:off x="72110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10.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10556174" y="2323417"/>
            <a:ext cx="7316468" cy="5918500"/>
          </a:xfrm>
          <a:custGeom>
            <a:avLst/>
            <a:gdLst/>
            <a:ahLst/>
            <a:cxnLst/>
            <a:rect r="r" b="b" t="t" l="l"/>
            <a:pathLst>
              <a:path h="5918500" w="7316468">
                <a:moveTo>
                  <a:pt x="0" y="0"/>
                </a:moveTo>
                <a:lnTo>
                  <a:pt x="7316468" y="0"/>
                </a:lnTo>
                <a:lnTo>
                  <a:pt x="7316468" y="5918500"/>
                </a:lnTo>
                <a:lnTo>
                  <a:pt x="0" y="5918500"/>
                </a:lnTo>
                <a:lnTo>
                  <a:pt x="0" y="0"/>
                </a:lnTo>
                <a:close/>
              </a:path>
            </a:pathLst>
          </a:custGeom>
          <a:blipFill>
            <a:blip r:embed="rId2"/>
            <a:stretch>
              <a:fillRect l="0" t="0" r="0" b="0"/>
            </a:stretch>
          </a:blipFill>
        </p:spPr>
      </p:sp>
      <p:sp>
        <p:nvSpPr>
          <p:cNvPr name="TextBox 3" id="3"/>
          <p:cNvSpPr txBox="true"/>
          <p:nvPr/>
        </p:nvSpPr>
        <p:spPr>
          <a:xfrm rot="0">
            <a:off x="0" y="2427349"/>
            <a:ext cx="10244785" cy="5272486"/>
          </a:xfrm>
          <a:prstGeom prst="rect">
            <a:avLst/>
          </a:prstGeom>
        </p:spPr>
        <p:txBody>
          <a:bodyPr anchor="t" rtlCol="false" tIns="0" lIns="0" bIns="0" rIns="0">
            <a:spAutoFit/>
          </a:bodyPr>
          <a:lstStyle/>
          <a:p>
            <a:pPr marL="755644" indent="-377822" lvl="1">
              <a:lnSpc>
                <a:spcPts val="8504"/>
              </a:lnSpc>
              <a:buFont typeface="Arial"/>
              <a:buChar char="•"/>
            </a:pPr>
            <a:r>
              <a:rPr lang="en-US" sz="3499">
                <a:solidFill>
                  <a:srgbClr val="1EFFC1"/>
                </a:solidFill>
                <a:latin typeface="Arimo"/>
              </a:rPr>
              <a:t>It can be difficult and expensive to obtain.</a:t>
            </a:r>
          </a:p>
          <a:p>
            <a:pPr marL="755644" indent="-377822" lvl="1">
              <a:lnSpc>
                <a:spcPts val="8504"/>
              </a:lnSpc>
              <a:buFont typeface="Arial"/>
              <a:buChar char="•"/>
            </a:pPr>
            <a:r>
              <a:rPr lang="en-US" sz="3499">
                <a:solidFill>
                  <a:srgbClr val="1EFFC1"/>
                </a:solidFill>
                <a:latin typeface="Arimo"/>
              </a:rPr>
              <a:t>It can be subjective, and there may be multiple correct answers to a question.</a:t>
            </a:r>
          </a:p>
          <a:p>
            <a:pPr marL="755644" indent="-377822" lvl="1">
              <a:lnSpc>
                <a:spcPts val="8504"/>
              </a:lnSpc>
              <a:buFont typeface="Arial"/>
              <a:buChar char="•"/>
            </a:pPr>
            <a:r>
              <a:rPr lang="en-US" sz="3499">
                <a:solidFill>
                  <a:srgbClr val="1EFFC1"/>
                </a:solidFill>
                <a:latin typeface="Arimo"/>
              </a:rPr>
              <a:t>It can be outdated, and the correct answer to a question may change over time.</a:t>
            </a:r>
          </a:p>
        </p:txBody>
      </p:sp>
      <p:sp>
        <p:nvSpPr>
          <p:cNvPr name="TextBox 4" id="4"/>
          <p:cNvSpPr txBox="true"/>
          <p:nvPr/>
        </p:nvSpPr>
        <p:spPr>
          <a:xfrm rot="0">
            <a:off x="-499688" y="746979"/>
            <a:ext cx="13746307" cy="1038188"/>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Challenges of obtaining ground truth</a:t>
            </a:r>
          </a:p>
        </p:txBody>
      </p:sp>
      <p:sp>
        <p:nvSpPr>
          <p:cNvPr name="TextBox 5" id="5"/>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186</a:t>
            </a:r>
          </a:p>
        </p:txBody>
      </p:sp>
      <p:sp>
        <p:nvSpPr>
          <p:cNvPr name="TextBox 6" id="6"/>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11.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446278" y="3346250"/>
            <a:ext cx="16813022" cy="5601121"/>
          </a:xfrm>
          <a:custGeom>
            <a:avLst/>
            <a:gdLst/>
            <a:ahLst/>
            <a:cxnLst/>
            <a:rect r="r" b="b" t="t" l="l"/>
            <a:pathLst>
              <a:path h="5601121" w="16813022">
                <a:moveTo>
                  <a:pt x="0" y="0"/>
                </a:moveTo>
                <a:lnTo>
                  <a:pt x="16813022" y="0"/>
                </a:lnTo>
                <a:lnTo>
                  <a:pt x="16813022" y="5601121"/>
                </a:lnTo>
                <a:lnTo>
                  <a:pt x="0" y="5601121"/>
                </a:lnTo>
                <a:lnTo>
                  <a:pt x="0" y="0"/>
                </a:lnTo>
                <a:close/>
              </a:path>
            </a:pathLst>
          </a:custGeom>
          <a:blipFill>
            <a:blip r:embed="rId3"/>
            <a:stretch>
              <a:fillRect l="0" t="-507" r="0" b="-507"/>
            </a:stretch>
          </a:blipFill>
        </p:spPr>
      </p:sp>
      <p:sp>
        <p:nvSpPr>
          <p:cNvPr name="Freeform 3" id="3"/>
          <p:cNvSpPr/>
          <p:nvPr/>
        </p:nvSpPr>
        <p:spPr>
          <a:xfrm flipH="false" flipV="false" rot="0">
            <a:off x="446278" y="2119453"/>
            <a:ext cx="16813022" cy="1408126"/>
          </a:xfrm>
          <a:custGeom>
            <a:avLst/>
            <a:gdLst/>
            <a:ahLst/>
            <a:cxnLst/>
            <a:rect r="r" b="b" t="t" l="l"/>
            <a:pathLst>
              <a:path h="1408126" w="16813022">
                <a:moveTo>
                  <a:pt x="0" y="0"/>
                </a:moveTo>
                <a:lnTo>
                  <a:pt x="16813022" y="0"/>
                </a:lnTo>
                <a:lnTo>
                  <a:pt x="16813022" y="1408125"/>
                </a:lnTo>
                <a:lnTo>
                  <a:pt x="0" y="1408125"/>
                </a:lnTo>
                <a:lnTo>
                  <a:pt x="0" y="0"/>
                </a:lnTo>
                <a:close/>
              </a:path>
            </a:pathLst>
          </a:custGeom>
          <a:blipFill>
            <a:blip r:embed="rId4"/>
            <a:stretch>
              <a:fillRect l="0" t="0" r="0" b="0"/>
            </a:stretch>
          </a:blipFill>
        </p:spPr>
      </p:sp>
      <p:sp>
        <p:nvSpPr>
          <p:cNvPr name="TextBox 4" id="4"/>
          <p:cNvSpPr txBox="true"/>
          <p:nvPr/>
        </p:nvSpPr>
        <p:spPr>
          <a:xfrm rot="0">
            <a:off x="456859" y="942975"/>
            <a:ext cx="6682302" cy="615950"/>
          </a:xfrm>
          <a:prstGeom prst="rect">
            <a:avLst/>
          </a:prstGeom>
        </p:spPr>
        <p:txBody>
          <a:bodyPr anchor="t" rtlCol="false" tIns="0" lIns="0" bIns="0" rIns="0">
            <a:spAutoFit/>
          </a:bodyPr>
          <a:lstStyle/>
          <a:p>
            <a:pPr algn="ctr">
              <a:lnSpc>
                <a:spcPts val="4899"/>
              </a:lnSpc>
            </a:pPr>
            <a:r>
              <a:rPr lang="en-US" sz="3499">
                <a:solidFill>
                  <a:srgbClr val="1EFFC1"/>
                </a:solidFill>
                <a:latin typeface="Arimo"/>
              </a:rPr>
              <a:t>Produce less diverse response</a:t>
            </a:r>
          </a:p>
        </p:txBody>
      </p:sp>
      <p:sp>
        <p:nvSpPr>
          <p:cNvPr name="TextBox 5" id="5"/>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187</a:t>
            </a:r>
          </a:p>
        </p:txBody>
      </p:sp>
      <p:sp>
        <p:nvSpPr>
          <p:cNvPr name="TextBox 6" id="6"/>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12.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657772" y="1703583"/>
            <a:ext cx="9509967" cy="6339978"/>
          </a:xfrm>
          <a:custGeom>
            <a:avLst/>
            <a:gdLst/>
            <a:ahLst/>
            <a:cxnLst/>
            <a:rect r="r" b="b" t="t" l="l"/>
            <a:pathLst>
              <a:path h="6339978" w="9509967">
                <a:moveTo>
                  <a:pt x="0" y="0"/>
                </a:moveTo>
                <a:lnTo>
                  <a:pt x="9509967" y="0"/>
                </a:lnTo>
                <a:lnTo>
                  <a:pt x="9509967" y="6339978"/>
                </a:lnTo>
                <a:lnTo>
                  <a:pt x="0" y="6339978"/>
                </a:lnTo>
                <a:lnTo>
                  <a:pt x="0" y="0"/>
                </a:lnTo>
                <a:close/>
              </a:path>
            </a:pathLst>
          </a:custGeom>
          <a:blipFill>
            <a:blip r:embed="rId2"/>
            <a:stretch>
              <a:fillRect l="0" t="0" r="0" b="0"/>
            </a:stretch>
          </a:blipFill>
        </p:spPr>
      </p:sp>
      <p:sp>
        <p:nvSpPr>
          <p:cNvPr name="TextBox 3" id="3"/>
          <p:cNvSpPr txBox="true"/>
          <p:nvPr/>
        </p:nvSpPr>
        <p:spPr>
          <a:xfrm rot="0">
            <a:off x="10538667" y="4557731"/>
            <a:ext cx="6929870" cy="1733551"/>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Chaining</a:t>
            </a:r>
          </a:p>
          <a:p>
            <a:pPr algn="ctr">
              <a:lnSpc>
                <a:spcPts val="8399"/>
              </a:lnSpc>
            </a:pPr>
          </a:p>
        </p:txBody>
      </p:sp>
    </p:spTree>
  </p:cSld>
  <p:clrMapOvr>
    <a:masterClrMapping/>
  </p:clrMapOvr>
</p:sld>
</file>

<file path=ppt/slides/slide113.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2957856" y="2140268"/>
            <a:ext cx="12372287" cy="6006463"/>
          </a:xfrm>
          <a:custGeom>
            <a:avLst/>
            <a:gdLst/>
            <a:ahLst/>
            <a:cxnLst/>
            <a:rect r="r" b="b" t="t" l="l"/>
            <a:pathLst>
              <a:path h="6006463" w="12372287">
                <a:moveTo>
                  <a:pt x="0" y="0"/>
                </a:moveTo>
                <a:lnTo>
                  <a:pt x="12372288" y="0"/>
                </a:lnTo>
                <a:lnTo>
                  <a:pt x="12372288" y="6006464"/>
                </a:lnTo>
                <a:lnTo>
                  <a:pt x="0" y="6006464"/>
                </a:lnTo>
                <a:lnTo>
                  <a:pt x="0" y="0"/>
                </a:lnTo>
                <a:close/>
              </a:path>
            </a:pathLst>
          </a:custGeom>
          <a:blipFill>
            <a:blip r:embed="rId2"/>
            <a:stretch>
              <a:fillRect l="0" t="0" r="0" b="0"/>
            </a:stretch>
          </a:blipFill>
        </p:spPr>
      </p:sp>
      <p:sp>
        <p:nvSpPr>
          <p:cNvPr name="TextBox 3" id="3"/>
          <p:cNvSpPr txBox="true"/>
          <p:nvPr/>
        </p:nvSpPr>
        <p:spPr>
          <a:xfrm rot="0">
            <a:off x="390732" y="496620"/>
            <a:ext cx="8344382" cy="1038226"/>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LangChain work flow</a:t>
            </a:r>
          </a:p>
        </p:txBody>
      </p:sp>
    </p:spTree>
  </p:cSld>
  <p:clrMapOvr>
    <a:masterClrMapping/>
  </p:clrMapOvr>
</p:sld>
</file>

<file path=ppt/slides/slide114.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657772" y="1703583"/>
            <a:ext cx="9509967" cy="6339978"/>
          </a:xfrm>
          <a:custGeom>
            <a:avLst/>
            <a:gdLst/>
            <a:ahLst/>
            <a:cxnLst/>
            <a:rect r="r" b="b" t="t" l="l"/>
            <a:pathLst>
              <a:path h="6339978" w="9509967">
                <a:moveTo>
                  <a:pt x="0" y="0"/>
                </a:moveTo>
                <a:lnTo>
                  <a:pt x="9509967" y="0"/>
                </a:lnTo>
                <a:lnTo>
                  <a:pt x="9509967" y="6339978"/>
                </a:lnTo>
                <a:lnTo>
                  <a:pt x="0" y="6339978"/>
                </a:lnTo>
                <a:lnTo>
                  <a:pt x="0" y="0"/>
                </a:lnTo>
                <a:close/>
              </a:path>
            </a:pathLst>
          </a:custGeom>
          <a:blipFill>
            <a:blip r:embed="rId2"/>
            <a:stretch>
              <a:fillRect l="0" t="0" r="0" b="0"/>
            </a:stretch>
          </a:blipFill>
        </p:spPr>
      </p:sp>
      <p:sp>
        <p:nvSpPr>
          <p:cNvPr name="TextBox 3" id="3"/>
          <p:cNvSpPr txBox="true"/>
          <p:nvPr/>
        </p:nvSpPr>
        <p:spPr>
          <a:xfrm rot="0">
            <a:off x="10538667" y="4557731"/>
            <a:ext cx="6929870" cy="1038188"/>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Safety Techniques</a:t>
            </a:r>
          </a:p>
        </p:txBody>
      </p:sp>
      <p:sp>
        <p:nvSpPr>
          <p:cNvPr name="TextBox 4" id="4"/>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188</a:t>
            </a:r>
          </a:p>
        </p:txBody>
      </p:sp>
      <p:sp>
        <p:nvSpPr>
          <p:cNvPr name="TextBox 5" id="5"/>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15.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237786" y="4147184"/>
            <a:ext cx="3747857" cy="1542807"/>
          </a:xfrm>
          <a:custGeom>
            <a:avLst/>
            <a:gdLst/>
            <a:ahLst/>
            <a:cxnLst/>
            <a:rect r="r" b="b" t="t" l="l"/>
            <a:pathLst>
              <a:path h="1542807" w="3747857">
                <a:moveTo>
                  <a:pt x="0" y="0"/>
                </a:moveTo>
                <a:lnTo>
                  <a:pt x="3747856" y="0"/>
                </a:lnTo>
                <a:lnTo>
                  <a:pt x="3747856" y="1542807"/>
                </a:lnTo>
                <a:lnTo>
                  <a:pt x="0" y="1542807"/>
                </a:lnTo>
                <a:lnTo>
                  <a:pt x="0" y="0"/>
                </a:lnTo>
                <a:close/>
              </a:path>
            </a:pathLst>
          </a:custGeom>
          <a:blipFill>
            <a:blip r:embed="rId2"/>
            <a:stretch>
              <a:fillRect l="0" t="0" r="0" b="0"/>
            </a:stretch>
          </a:blipFill>
        </p:spPr>
      </p:sp>
      <p:sp>
        <p:nvSpPr>
          <p:cNvPr name="AutoShape 3" id="3"/>
          <p:cNvSpPr/>
          <p:nvPr/>
        </p:nvSpPr>
        <p:spPr>
          <a:xfrm>
            <a:off x="3985642" y="4898839"/>
            <a:ext cx="1309897" cy="0"/>
          </a:xfrm>
          <a:prstGeom prst="line">
            <a:avLst/>
          </a:prstGeom>
          <a:ln cap="flat" w="38100">
            <a:solidFill>
              <a:srgbClr val="1EFFC1"/>
            </a:solidFill>
            <a:prstDash val="solid"/>
            <a:headEnd type="none" len="sm" w="sm"/>
            <a:tailEnd type="arrow" len="sm" w="med"/>
          </a:ln>
        </p:spPr>
      </p:sp>
      <p:grpSp>
        <p:nvGrpSpPr>
          <p:cNvPr name="Group 4" id="4"/>
          <p:cNvGrpSpPr/>
          <p:nvPr/>
        </p:nvGrpSpPr>
        <p:grpSpPr>
          <a:xfrm rot="0">
            <a:off x="5295539" y="4137308"/>
            <a:ext cx="3235918" cy="1483565"/>
            <a:chOff x="0" y="0"/>
            <a:chExt cx="966549" cy="443132"/>
          </a:xfrm>
        </p:grpSpPr>
        <p:sp>
          <p:nvSpPr>
            <p:cNvPr name="Freeform 5" id="5"/>
            <p:cNvSpPr/>
            <p:nvPr/>
          </p:nvSpPr>
          <p:spPr>
            <a:xfrm flipH="false" flipV="false" rot="0">
              <a:off x="0" y="0"/>
              <a:ext cx="966549" cy="443132"/>
            </a:xfrm>
            <a:custGeom>
              <a:avLst/>
              <a:gdLst/>
              <a:ahLst/>
              <a:cxnLst/>
              <a:rect r="r" b="b" t="t" l="l"/>
              <a:pathLst>
                <a:path h="443132" w="966549">
                  <a:moveTo>
                    <a:pt x="122017" y="0"/>
                  </a:moveTo>
                  <a:lnTo>
                    <a:pt x="844532" y="0"/>
                  </a:lnTo>
                  <a:cubicBezTo>
                    <a:pt x="876893" y="0"/>
                    <a:pt x="907928" y="12855"/>
                    <a:pt x="930811" y="35738"/>
                  </a:cubicBezTo>
                  <a:cubicBezTo>
                    <a:pt x="953694" y="58621"/>
                    <a:pt x="966549" y="89656"/>
                    <a:pt x="966549" y="122017"/>
                  </a:cubicBezTo>
                  <a:lnTo>
                    <a:pt x="966549" y="321115"/>
                  </a:lnTo>
                  <a:cubicBezTo>
                    <a:pt x="966549" y="388503"/>
                    <a:pt x="911920" y="443132"/>
                    <a:pt x="844532" y="443132"/>
                  </a:cubicBezTo>
                  <a:lnTo>
                    <a:pt x="122017" y="443132"/>
                  </a:lnTo>
                  <a:cubicBezTo>
                    <a:pt x="54629" y="443132"/>
                    <a:pt x="0" y="388503"/>
                    <a:pt x="0" y="321115"/>
                  </a:cubicBezTo>
                  <a:lnTo>
                    <a:pt x="0" y="122017"/>
                  </a:lnTo>
                  <a:cubicBezTo>
                    <a:pt x="0" y="54629"/>
                    <a:pt x="54629" y="0"/>
                    <a:pt x="122017" y="0"/>
                  </a:cubicBezTo>
                  <a:close/>
                </a:path>
              </a:pathLst>
            </a:custGeom>
            <a:solidFill>
              <a:srgbClr val="000000">
                <a:alpha val="0"/>
              </a:srgbClr>
            </a:solidFill>
            <a:ln w="28575" cap="rnd">
              <a:solidFill>
                <a:srgbClr val="FFDE59"/>
              </a:solidFill>
              <a:prstDash val="solid"/>
              <a:round/>
            </a:ln>
          </p:spPr>
        </p:sp>
        <p:sp>
          <p:nvSpPr>
            <p:cNvPr name="TextBox 6" id="6"/>
            <p:cNvSpPr txBox="true"/>
            <p:nvPr/>
          </p:nvSpPr>
          <p:spPr>
            <a:xfrm>
              <a:off x="0" y="-9525"/>
              <a:ext cx="966549" cy="452657"/>
            </a:xfrm>
            <a:prstGeom prst="rect">
              <a:avLst/>
            </a:prstGeom>
          </p:spPr>
          <p:txBody>
            <a:bodyPr anchor="ctr" rtlCol="false" tIns="44793" lIns="44793" bIns="44793" rIns="44793"/>
            <a:lstStyle/>
            <a:p>
              <a:pPr algn="ctr">
                <a:lnSpc>
                  <a:spcPts val="3480"/>
                </a:lnSpc>
              </a:pPr>
              <a:r>
                <a:rPr lang="en-US" sz="2900">
                  <a:solidFill>
                    <a:srgbClr val="1EFFC1"/>
                  </a:solidFill>
                  <a:latin typeface="Arimo"/>
                </a:rPr>
                <a:t>vector conversion</a:t>
              </a:r>
            </a:p>
          </p:txBody>
        </p:sp>
      </p:grpSp>
      <p:grpSp>
        <p:nvGrpSpPr>
          <p:cNvPr name="Group 7" id="7"/>
          <p:cNvGrpSpPr/>
          <p:nvPr/>
        </p:nvGrpSpPr>
        <p:grpSpPr>
          <a:xfrm rot="0">
            <a:off x="9638564" y="4137308"/>
            <a:ext cx="3235918" cy="1483565"/>
            <a:chOff x="0" y="0"/>
            <a:chExt cx="966549" cy="443132"/>
          </a:xfrm>
        </p:grpSpPr>
        <p:sp>
          <p:nvSpPr>
            <p:cNvPr name="Freeform 8" id="8"/>
            <p:cNvSpPr/>
            <p:nvPr/>
          </p:nvSpPr>
          <p:spPr>
            <a:xfrm flipH="false" flipV="false" rot="0">
              <a:off x="0" y="0"/>
              <a:ext cx="966549" cy="443132"/>
            </a:xfrm>
            <a:custGeom>
              <a:avLst/>
              <a:gdLst/>
              <a:ahLst/>
              <a:cxnLst/>
              <a:rect r="r" b="b" t="t" l="l"/>
              <a:pathLst>
                <a:path h="443132" w="966549">
                  <a:moveTo>
                    <a:pt x="122017" y="0"/>
                  </a:moveTo>
                  <a:lnTo>
                    <a:pt x="844532" y="0"/>
                  </a:lnTo>
                  <a:cubicBezTo>
                    <a:pt x="876893" y="0"/>
                    <a:pt x="907928" y="12855"/>
                    <a:pt x="930811" y="35738"/>
                  </a:cubicBezTo>
                  <a:cubicBezTo>
                    <a:pt x="953694" y="58621"/>
                    <a:pt x="966549" y="89656"/>
                    <a:pt x="966549" y="122017"/>
                  </a:cubicBezTo>
                  <a:lnTo>
                    <a:pt x="966549" y="321115"/>
                  </a:lnTo>
                  <a:cubicBezTo>
                    <a:pt x="966549" y="388503"/>
                    <a:pt x="911920" y="443132"/>
                    <a:pt x="844532" y="443132"/>
                  </a:cubicBezTo>
                  <a:lnTo>
                    <a:pt x="122017" y="443132"/>
                  </a:lnTo>
                  <a:cubicBezTo>
                    <a:pt x="54629" y="443132"/>
                    <a:pt x="0" y="388503"/>
                    <a:pt x="0" y="321115"/>
                  </a:cubicBezTo>
                  <a:lnTo>
                    <a:pt x="0" y="122017"/>
                  </a:lnTo>
                  <a:cubicBezTo>
                    <a:pt x="0" y="54629"/>
                    <a:pt x="54629" y="0"/>
                    <a:pt x="122017" y="0"/>
                  </a:cubicBezTo>
                  <a:close/>
                </a:path>
              </a:pathLst>
            </a:custGeom>
            <a:solidFill>
              <a:srgbClr val="000000">
                <a:alpha val="0"/>
              </a:srgbClr>
            </a:solidFill>
            <a:ln w="28575" cap="rnd">
              <a:solidFill>
                <a:srgbClr val="FFDE59"/>
              </a:solidFill>
              <a:prstDash val="solid"/>
              <a:round/>
            </a:ln>
          </p:spPr>
        </p:sp>
        <p:sp>
          <p:nvSpPr>
            <p:cNvPr name="TextBox 9" id="9"/>
            <p:cNvSpPr txBox="true"/>
            <p:nvPr/>
          </p:nvSpPr>
          <p:spPr>
            <a:xfrm>
              <a:off x="0" y="-9525"/>
              <a:ext cx="966549" cy="452657"/>
            </a:xfrm>
            <a:prstGeom prst="rect">
              <a:avLst/>
            </a:prstGeom>
          </p:spPr>
          <p:txBody>
            <a:bodyPr anchor="ctr" rtlCol="false" tIns="44793" lIns="44793" bIns="44793" rIns="44793"/>
            <a:lstStyle/>
            <a:p>
              <a:pPr algn="ctr">
                <a:lnSpc>
                  <a:spcPts val="3480"/>
                </a:lnSpc>
              </a:pPr>
              <a:r>
                <a:rPr lang="en-US" sz="2900">
                  <a:solidFill>
                    <a:srgbClr val="1EFFC1"/>
                  </a:solidFill>
                  <a:latin typeface="Arimo"/>
                </a:rPr>
                <a:t>ML model</a:t>
              </a:r>
            </a:p>
          </p:txBody>
        </p:sp>
      </p:grpSp>
      <p:sp>
        <p:nvSpPr>
          <p:cNvPr name="AutoShape 10" id="10"/>
          <p:cNvSpPr/>
          <p:nvPr/>
        </p:nvSpPr>
        <p:spPr>
          <a:xfrm>
            <a:off x="8531458" y="4859342"/>
            <a:ext cx="1107107" cy="19748"/>
          </a:xfrm>
          <a:prstGeom prst="line">
            <a:avLst/>
          </a:prstGeom>
          <a:ln cap="flat" w="38100">
            <a:solidFill>
              <a:srgbClr val="1EFFC1"/>
            </a:solidFill>
            <a:prstDash val="solid"/>
            <a:headEnd type="none" len="sm" w="sm"/>
            <a:tailEnd type="arrow" len="sm" w="med"/>
          </a:ln>
        </p:spPr>
      </p:sp>
      <p:sp>
        <p:nvSpPr>
          <p:cNvPr name="AutoShape 11" id="11"/>
          <p:cNvSpPr/>
          <p:nvPr/>
        </p:nvSpPr>
        <p:spPr>
          <a:xfrm>
            <a:off x="12874747" y="4809977"/>
            <a:ext cx="1939248" cy="29620"/>
          </a:xfrm>
          <a:prstGeom prst="line">
            <a:avLst/>
          </a:prstGeom>
          <a:ln cap="flat" w="38100">
            <a:solidFill>
              <a:srgbClr val="1EFFC1"/>
            </a:solidFill>
            <a:prstDash val="solid"/>
            <a:headEnd type="none" len="sm" w="sm"/>
            <a:tailEnd type="arrow" len="sm" w="med"/>
          </a:ln>
        </p:spPr>
      </p:sp>
      <p:sp>
        <p:nvSpPr>
          <p:cNvPr name="TextBox 12" id="12"/>
          <p:cNvSpPr txBox="true"/>
          <p:nvPr/>
        </p:nvSpPr>
        <p:spPr>
          <a:xfrm rot="0">
            <a:off x="12636270" y="4061108"/>
            <a:ext cx="2178026" cy="532893"/>
          </a:xfrm>
          <a:prstGeom prst="rect">
            <a:avLst/>
          </a:prstGeom>
        </p:spPr>
        <p:txBody>
          <a:bodyPr anchor="t" rtlCol="false" tIns="0" lIns="0" bIns="0" rIns="0">
            <a:spAutoFit/>
          </a:bodyPr>
          <a:lstStyle/>
          <a:p>
            <a:pPr algn="ctr">
              <a:lnSpc>
                <a:spcPts val="4208"/>
              </a:lnSpc>
            </a:pPr>
            <a:r>
              <a:rPr lang="en-US" sz="3006">
                <a:solidFill>
                  <a:srgbClr val="48FFD5"/>
                </a:solidFill>
                <a:latin typeface="Arimo"/>
              </a:rPr>
              <a:t>detect</a:t>
            </a:r>
          </a:p>
        </p:txBody>
      </p:sp>
      <p:grpSp>
        <p:nvGrpSpPr>
          <p:cNvPr name="Group 13" id="13"/>
          <p:cNvGrpSpPr/>
          <p:nvPr/>
        </p:nvGrpSpPr>
        <p:grpSpPr>
          <a:xfrm rot="0">
            <a:off x="14814296" y="4097814"/>
            <a:ext cx="3235918" cy="1483565"/>
            <a:chOff x="0" y="0"/>
            <a:chExt cx="966549" cy="443132"/>
          </a:xfrm>
        </p:grpSpPr>
        <p:sp>
          <p:nvSpPr>
            <p:cNvPr name="Freeform 14" id="14"/>
            <p:cNvSpPr/>
            <p:nvPr/>
          </p:nvSpPr>
          <p:spPr>
            <a:xfrm flipH="false" flipV="false" rot="0">
              <a:off x="0" y="0"/>
              <a:ext cx="966549" cy="443132"/>
            </a:xfrm>
            <a:custGeom>
              <a:avLst/>
              <a:gdLst/>
              <a:ahLst/>
              <a:cxnLst/>
              <a:rect r="r" b="b" t="t" l="l"/>
              <a:pathLst>
                <a:path h="443132" w="966549">
                  <a:moveTo>
                    <a:pt x="122017" y="0"/>
                  </a:moveTo>
                  <a:lnTo>
                    <a:pt x="844532" y="0"/>
                  </a:lnTo>
                  <a:cubicBezTo>
                    <a:pt x="876893" y="0"/>
                    <a:pt x="907928" y="12855"/>
                    <a:pt x="930811" y="35738"/>
                  </a:cubicBezTo>
                  <a:cubicBezTo>
                    <a:pt x="953694" y="58621"/>
                    <a:pt x="966549" y="89656"/>
                    <a:pt x="966549" y="122017"/>
                  </a:cubicBezTo>
                  <a:lnTo>
                    <a:pt x="966549" y="321115"/>
                  </a:lnTo>
                  <a:cubicBezTo>
                    <a:pt x="966549" y="388503"/>
                    <a:pt x="911920" y="443132"/>
                    <a:pt x="844532" y="443132"/>
                  </a:cubicBezTo>
                  <a:lnTo>
                    <a:pt x="122017" y="443132"/>
                  </a:lnTo>
                  <a:cubicBezTo>
                    <a:pt x="54629" y="443132"/>
                    <a:pt x="0" y="388503"/>
                    <a:pt x="0" y="321115"/>
                  </a:cubicBezTo>
                  <a:lnTo>
                    <a:pt x="0" y="122017"/>
                  </a:lnTo>
                  <a:cubicBezTo>
                    <a:pt x="0" y="54629"/>
                    <a:pt x="54629" y="0"/>
                    <a:pt x="122017" y="0"/>
                  </a:cubicBezTo>
                  <a:close/>
                </a:path>
              </a:pathLst>
            </a:custGeom>
            <a:solidFill>
              <a:srgbClr val="000000">
                <a:alpha val="0"/>
              </a:srgbClr>
            </a:solidFill>
            <a:ln w="28575" cap="rnd">
              <a:solidFill>
                <a:srgbClr val="FFDE59"/>
              </a:solidFill>
              <a:prstDash val="solid"/>
              <a:round/>
            </a:ln>
          </p:spPr>
        </p:sp>
        <p:sp>
          <p:nvSpPr>
            <p:cNvPr name="TextBox 15" id="15"/>
            <p:cNvSpPr txBox="true"/>
            <p:nvPr/>
          </p:nvSpPr>
          <p:spPr>
            <a:xfrm>
              <a:off x="0" y="-9525"/>
              <a:ext cx="966549" cy="452657"/>
            </a:xfrm>
            <a:prstGeom prst="rect">
              <a:avLst/>
            </a:prstGeom>
          </p:spPr>
          <p:txBody>
            <a:bodyPr anchor="ctr" rtlCol="false" tIns="44793" lIns="44793" bIns="44793" rIns="44793"/>
            <a:lstStyle/>
            <a:p>
              <a:pPr algn="ctr">
                <a:lnSpc>
                  <a:spcPts val="3480"/>
                </a:lnSpc>
              </a:pPr>
              <a:r>
                <a:rPr lang="en-US" sz="2900">
                  <a:solidFill>
                    <a:srgbClr val="1EFFC1"/>
                  </a:solidFill>
                  <a:latin typeface="Arimo"/>
                </a:rPr>
                <a:t>Toxic/Non toxic content</a:t>
              </a:r>
            </a:p>
          </p:txBody>
        </p:sp>
      </p:grpSp>
      <p:sp>
        <p:nvSpPr>
          <p:cNvPr name="TextBox 16" id="16"/>
          <p:cNvSpPr txBox="true"/>
          <p:nvPr/>
        </p:nvSpPr>
        <p:spPr>
          <a:xfrm rot="0">
            <a:off x="-170236" y="895350"/>
            <a:ext cx="4605892" cy="1038188"/>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work flow</a:t>
            </a:r>
          </a:p>
        </p:txBody>
      </p:sp>
      <p:sp>
        <p:nvSpPr>
          <p:cNvPr name="TextBox 17" id="17"/>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189</a:t>
            </a:r>
          </a:p>
        </p:txBody>
      </p:sp>
      <p:sp>
        <p:nvSpPr>
          <p:cNvPr name="TextBox 18" id="18"/>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16.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688193" y="3712591"/>
            <a:ext cx="9823242" cy="5764584"/>
          </a:xfrm>
          <a:custGeom>
            <a:avLst/>
            <a:gdLst/>
            <a:ahLst/>
            <a:cxnLst/>
            <a:rect r="r" b="b" t="t" l="l"/>
            <a:pathLst>
              <a:path h="5764584" w="9823242">
                <a:moveTo>
                  <a:pt x="0" y="0"/>
                </a:moveTo>
                <a:lnTo>
                  <a:pt x="9823242" y="0"/>
                </a:lnTo>
                <a:lnTo>
                  <a:pt x="9823242" y="5764584"/>
                </a:lnTo>
                <a:lnTo>
                  <a:pt x="0" y="5764584"/>
                </a:lnTo>
                <a:lnTo>
                  <a:pt x="0" y="0"/>
                </a:lnTo>
                <a:close/>
              </a:path>
            </a:pathLst>
          </a:custGeom>
          <a:blipFill>
            <a:blip r:embed="rId3"/>
            <a:stretch>
              <a:fillRect l="0" t="-813" r="0" b="-563"/>
            </a:stretch>
          </a:blipFill>
        </p:spPr>
      </p:sp>
      <p:grpSp>
        <p:nvGrpSpPr>
          <p:cNvPr name="Group 3" id="3"/>
          <p:cNvGrpSpPr>
            <a:grpSpLocks noChangeAspect="true"/>
          </p:cNvGrpSpPr>
          <p:nvPr/>
        </p:nvGrpSpPr>
        <p:grpSpPr>
          <a:xfrm rot="0">
            <a:off x="13163293" y="3159307"/>
            <a:ext cx="6099017" cy="6098993"/>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48" t="0" r="-24948" b="0"/>
              </a:stretch>
            </a:blipFill>
          </p:spPr>
        </p:sp>
      </p:grpSp>
      <p:sp>
        <p:nvSpPr>
          <p:cNvPr name="TextBox 5" id="5"/>
          <p:cNvSpPr txBox="true"/>
          <p:nvPr/>
        </p:nvSpPr>
        <p:spPr>
          <a:xfrm rot="0">
            <a:off x="-346199" y="442931"/>
            <a:ext cx="10857634" cy="1038188"/>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Internal Safety Techniques</a:t>
            </a:r>
          </a:p>
        </p:txBody>
      </p:sp>
      <p:sp>
        <p:nvSpPr>
          <p:cNvPr name="TextBox 6" id="6"/>
          <p:cNvSpPr txBox="true"/>
          <p:nvPr/>
        </p:nvSpPr>
        <p:spPr>
          <a:xfrm rot="0">
            <a:off x="-346199" y="1677793"/>
            <a:ext cx="5662180" cy="615950"/>
          </a:xfrm>
          <a:prstGeom prst="rect">
            <a:avLst/>
          </a:prstGeom>
        </p:spPr>
        <p:txBody>
          <a:bodyPr anchor="t" rtlCol="false" tIns="0" lIns="0" bIns="0" rIns="0">
            <a:spAutoFit/>
          </a:bodyPr>
          <a:lstStyle/>
          <a:p>
            <a:pPr algn="ctr">
              <a:lnSpc>
                <a:spcPts val="4899"/>
              </a:lnSpc>
            </a:pPr>
            <a:r>
              <a:rPr lang="en-US" sz="3499">
                <a:solidFill>
                  <a:srgbClr val="1EFFC1"/>
                </a:solidFill>
                <a:latin typeface="Arimo"/>
              </a:rPr>
              <a:t>Ethical Guidelines</a:t>
            </a:r>
          </a:p>
        </p:txBody>
      </p:sp>
      <p:sp>
        <p:nvSpPr>
          <p:cNvPr name="TextBox 7" id="7"/>
          <p:cNvSpPr txBox="true"/>
          <p:nvPr/>
        </p:nvSpPr>
        <p:spPr>
          <a:xfrm rot="0">
            <a:off x="1028700" y="2339692"/>
            <a:ext cx="17259300" cy="1244600"/>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1EFFC1"/>
                </a:solidFill>
                <a:latin typeface="Arimo"/>
              </a:rPr>
              <a:t>To establish ethical boundaries, the model is trained to avoid harmful topics or outputs.</a:t>
            </a:r>
          </a:p>
        </p:txBody>
      </p:sp>
      <p:sp>
        <p:nvSpPr>
          <p:cNvPr name="TextBox 8" id="8"/>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190</a:t>
            </a:r>
          </a:p>
        </p:txBody>
      </p:sp>
      <p:sp>
        <p:nvSpPr>
          <p:cNvPr name="TextBox 9" id="9"/>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17.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333322" y="3169791"/>
            <a:ext cx="12940659" cy="6307384"/>
          </a:xfrm>
          <a:custGeom>
            <a:avLst/>
            <a:gdLst/>
            <a:ahLst/>
            <a:cxnLst/>
            <a:rect r="r" b="b" t="t" l="l"/>
            <a:pathLst>
              <a:path h="6307384" w="12940659">
                <a:moveTo>
                  <a:pt x="0" y="0"/>
                </a:moveTo>
                <a:lnTo>
                  <a:pt x="12940659" y="0"/>
                </a:lnTo>
                <a:lnTo>
                  <a:pt x="12940659" y="6307384"/>
                </a:lnTo>
                <a:lnTo>
                  <a:pt x="0" y="6307384"/>
                </a:lnTo>
                <a:lnTo>
                  <a:pt x="0" y="0"/>
                </a:lnTo>
                <a:close/>
              </a:path>
            </a:pathLst>
          </a:custGeom>
          <a:blipFill>
            <a:blip r:embed="rId3"/>
            <a:stretch>
              <a:fillRect l="0" t="-1799" r="0" b="-1799"/>
            </a:stretch>
          </a:blipFill>
        </p:spPr>
      </p:sp>
      <p:sp>
        <p:nvSpPr>
          <p:cNvPr name="TextBox 3" id="3"/>
          <p:cNvSpPr txBox="true"/>
          <p:nvPr/>
        </p:nvSpPr>
        <p:spPr>
          <a:xfrm rot="0">
            <a:off x="754999" y="1722114"/>
            <a:ext cx="4291445" cy="580278"/>
          </a:xfrm>
          <a:prstGeom prst="rect">
            <a:avLst/>
          </a:prstGeom>
        </p:spPr>
        <p:txBody>
          <a:bodyPr anchor="t" rtlCol="false" tIns="0" lIns="0" bIns="0" rIns="0">
            <a:spAutoFit/>
          </a:bodyPr>
          <a:lstStyle/>
          <a:p>
            <a:pPr algn="ctr">
              <a:lnSpc>
                <a:spcPts val="4759"/>
              </a:lnSpc>
            </a:pPr>
            <a:r>
              <a:rPr lang="en-US" sz="3399">
                <a:solidFill>
                  <a:srgbClr val="1EFFC1"/>
                </a:solidFill>
                <a:latin typeface="Canva Sans"/>
              </a:rPr>
              <a:t>Adveserial Training</a:t>
            </a:r>
          </a:p>
        </p:txBody>
      </p:sp>
      <p:sp>
        <p:nvSpPr>
          <p:cNvPr name="TextBox 4" id="4"/>
          <p:cNvSpPr txBox="true"/>
          <p:nvPr/>
        </p:nvSpPr>
        <p:spPr>
          <a:xfrm rot="0">
            <a:off x="-382373" y="442931"/>
            <a:ext cx="10857634" cy="1038188"/>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Internal Safety Techniques</a:t>
            </a:r>
          </a:p>
        </p:txBody>
      </p:sp>
      <p:sp>
        <p:nvSpPr>
          <p:cNvPr name="TextBox 5" id="5"/>
          <p:cNvSpPr txBox="true"/>
          <p:nvPr/>
        </p:nvSpPr>
        <p:spPr>
          <a:xfrm rot="0">
            <a:off x="1384588" y="1693539"/>
            <a:ext cx="14885603" cy="1244600"/>
          </a:xfrm>
          <a:prstGeom prst="rect">
            <a:avLst/>
          </a:prstGeom>
        </p:spPr>
        <p:txBody>
          <a:bodyPr anchor="t" rtlCol="false" tIns="0" lIns="0" bIns="0" rIns="0">
            <a:spAutoFit/>
          </a:bodyPr>
          <a:lstStyle/>
          <a:p>
            <a:pPr>
              <a:lnSpc>
                <a:spcPts val="4900"/>
              </a:lnSpc>
            </a:pPr>
          </a:p>
          <a:p>
            <a:pPr marL="755651" indent="-377825" lvl="1">
              <a:lnSpc>
                <a:spcPts val="4900"/>
              </a:lnSpc>
              <a:buFont typeface="Arial"/>
              <a:buChar char="•"/>
            </a:pPr>
            <a:r>
              <a:rPr lang="en-US" sz="3500">
                <a:solidFill>
                  <a:srgbClr val="1EFFC1"/>
                </a:solidFill>
                <a:latin typeface="Arimo"/>
              </a:rPr>
              <a:t>Training with harmful content to improve resilience raises ethical issues.</a:t>
            </a:r>
          </a:p>
        </p:txBody>
      </p:sp>
      <p:sp>
        <p:nvSpPr>
          <p:cNvPr name="TextBox 6" id="6"/>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191</a:t>
            </a:r>
          </a:p>
        </p:txBody>
      </p:sp>
      <p:sp>
        <p:nvSpPr>
          <p:cNvPr name="TextBox 7" id="7"/>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grpSp>
        <p:nvGrpSpPr>
          <p:cNvPr name="Group 8" id="8"/>
          <p:cNvGrpSpPr>
            <a:grpSpLocks noChangeAspect="true"/>
          </p:cNvGrpSpPr>
          <p:nvPr/>
        </p:nvGrpSpPr>
        <p:grpSpPr>
          <a:xfrm rot="0">
            <a:off x="13717027" y="3169791"/>
            <a:ext cx="5864095" cy="5864072"/>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48" t="0" r="-24948" b="0"/>
              </a:stretch>
            </a:blipFill>
          </p:spPr>
        </p:sp>
      </p:grpSp>
    </p:spTree>
  </p:cSld>
  <p:clrMapOvr>
    <a:masterClrMapping/>
  </p:clrMapOvr>
</p:sld>
</file>

<file path=ppt/slides/slide118.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538148" y="3136900"/>
            <a:ext cx="11438150" cy="6121400"/>
          </a:xfrm>
          <a:custGeom>
            <a:avLst/>
            <a:gdLst/>
            <a:ahLst/>
            <a:cxnLst/>
            <a:rect r="r" b="b" t="t" l="l"/>
            <a:pathLst>
              <a:path h="6121400" w="11438150">
                <a:moveTo>
                  <a:pt x="0" y="0"/>
                </a:moveTo>
                <a:lnTo>
                  <a:pt x="11438150" y="0"/>
                </a:lnTo>
                <a:lnTo>
                  <a:pt x="11438150" y="6121400"/>
                </a:lnTo>
                <a:lnTo>
                  <a:pt x="0" y="6121400"/>
                </a:lnTo>
                <a:lnTo>
                  <a:pt x="0" y="0"/>
                </a:lnTo>
                <a:close/>
              </a:path>
            </a:pathLst>
          </a:custGeom>
          <a:blipFill>
            <a:blip r:embed="rId3"/>
            <a:stretch>
              <a:fillRect l="0" t="-2453" r="0" b="-35753"/>
            </a:stretch>
          </a:blipFill>
        </p:spPr>
      </p:sp>
      <p:sp>
        <p:nvSpPr>
          <p:cNvPr name="TextBox 3" id="3"/>
          <p:cNvSpPr txBox="true"/>
          <p:nvPr/>
        </p:nvSpPr>
        <p:spPr>
          <a:xfrm rot="0">
            <a:off x="1012109" y="1555750"/>
            <a:ext cx="4175001" cy="542925"/>
          </a:xfrm>
          <a:prstGeom prst="rect">
            <a:avLst/>
          </a:prstGeom>
        </p:spPr>
        <p:txBody>
          <a:bodyPr anchor="t" rtlCol="false" tIns="0" lIns="0" bIns="0" rIns="0">
            <a:spAutoFit/>
          </a:bodyPr>
          <a:lstStyle/>
          <a:p>
            <a:pPr algn="ctr">
              <a:lnSpc>
                <a:spcPts val="4199"/>
              </a:lnSpc>
              <a:spcBef>
                <a:spcPct val="0"/>
              </a:spcBef>
            </a:pPr>
            <a:r>
              <a:rPr lang="en-US" sz="3499">
                <a:solidFill>
                  <a:srgbClr val="1EFFC1"/>
                </a:solidFill>
                <a:latin typeface="Arimo"/>
              </a:rPr>
              <a:t>Robust Data Filtering</a:t>
            </a:r>
          </a:p>
        </p:txBody>
      </p:sp>
      <p:sp>
        <p:nvSpPr>
          <p:cNvPr name="TextBox 4" id="4"/>
          <p:cNvSpPr txBox="true"/>
          <p:nvPr/>
        </p:nvSpPr>
        <p:spPr>
          <a:xfrm rot="0">
            <a:off x="2218423" y="2336800"/>
            <a:ext cx="12379821" cy="542925"/>
          </a:xfrm>
          <a:prstGeom prst="rect">
            <a:avLst/>
          </a:prstGeom>
        </p:spPr>
        <p:txBody>
          <a:bodyPr anchor="t" rtlCol="false" tIns="0" lIns="0" bIns="0" rIns="0">
            <a:spAutoFit/>
          </a:bodyPr>
          <a:lstStyle/>
          <a:p>
            <a:pPr algn="ctr" marL="755644" indent="-377822" lvl="1">
              <a:lnSpc>
                <a:spcPts val="4199"/>
              </a:lnSpc>
              <a:buFont typeface="Arial"/>
              <a:buChar char="•"/>
            </a:pPr>
            <a:r>
              <a:rPr lang="en-US" sz="3499">
                <a:solidFill>
                  <a:srgbClr val="1EFFC1"/>
                </a:solidFill>
                <a:latin typeface="Arimo"/>
              </a:rPr>
              <a:t>Exclude explicit or biased content from the training data.</a:t>
            </a:r>
          </a:p>
        </p:txBody>
      </p:sp>
      <p:sp>
        <p:nvSpPr>
          <p:cNvPr name="TextBox 5" id="5"/>
          <p:cNvSpPr txBox="true"/>
          <p:nvPr/>
        </p:nvSpPr>
        <p:spPr>
          <a:xfrm rot="0">
            <a:off x="-241707" y="282736"/>
            <a:ext cx="10857634" cy="1038188"/>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Internal Safety Techniques</a:t>
            </a:r>
          </a:p>
        </p:txBody>
      </p:sp>
      <p:sp>
        <p:nvSpPr>
          <p:cNvPr name="TextBox 6" id="6"/>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192</a:t>
            </a:r>
          </a:p>
        </p:txBody>
      </p:sp>
      <p:sp>
        <p:nvSpPr>
          <p:cNvPr name="TextBox 7" id="7"/>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grpSp>
        <p:nvGrpSpPr>
          <p:cNvPr name="Group 8" id="8"/>
          <p:cNvGrpSpPr>
            <a:grpSpLocks noChangeAspect="true"/>
          </p:cNvGrpSpPr>
          <p:nvPr/>
        </p:nvGrpSpPr>
        <p:grpSpPr>
          <a:xfrm rot="0">
            <a:off x="13262181" y="2879725"/>
            <a:ext cx="6230786" cy="6230761"/>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48" t="0" r="-24948" b="0"/>
              </a:stretch>
            </a:blipFill>
          </p:spPr>
        </p:sp>
      </p:grpSp>
    </p:spTree>
  </p:cSld>
  <p:clrMapOvr>
    <a:masterClrMapping/>
  </p:clrMapOvr>
</p:sld>
</file>

<file path=ppt/slides/slide119.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484672" y="4059242"/>
            <a:ext cx="9553504" cy="5199058"/>
          </a:xfrm>
          <a:custGeom>
            <a:avLst/>
            <a:gdLst/>
            <a:ahLst/>
            <a:cxnLst/>
            <a:rect r="r" b="b" t="t" l="l"/>
            <a:pathLst>
              <a:path h="5199058" w="9553504">
                <a:moveTo>
                  <a:pt x="0" y="0"/>
                </a:moveTo>
                <a:lnTo>
                  <a:pt x="9553504" y="0"/>
                </a:lnTo>
                <a:lnTo>
                  <a:pt x="9553504" y="5199058"/>
                </a:lnTo>
                <a:lnTo>
                  <a:pt x="0" y="5199058"/>
                </a:lnTo>
                <a:lnTo>
                  <a:pt x="0" y="0"/>
                </a:lnTo>
                <a:close/>
              </a:path>
            </a:pathLst>
          </a:custGeom>
          <a:blipFill>
            <a:blip r:embed="rId3"/>
            <a:stretch>
              <a:fillRect l="0" t="0" r="0" b="0"/>
            </a:stretch>
          </a:blipFill>
        </p:spPr>
      </p:sp>
      <p:grpSp>
        <p:nvGrpSpPr>
          <p:cNvPr name="Group 3" id="3"/>
          <p:cNvGrpSpPr>
            <a:grpSpLocks noChangeAspect="true"/>
          </p:cNvGrpSpPr>
          <p:nvPr/>
        </p:nvGrpSpPr>
        <p:grpSpPr>
          <a:xfrm rot="0">
            <a:off x="12498118" y="3830860"/>
            <a:ext cx="6070444" cy="6070419"/>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136" t="0" r="-25136" b="0"/>
              </a:stretch>
            </a:blipFill>
          </p:spPr>
        </p:sp>
      </p:grpSp>
      <p:sp>
        <p:nvSpPr>
          <p:cNvPr name="TextBox 5" id="5"/>
          <p:cNvSpPr txBox="true"/>
          <p:nvPr/>
        </p:nvSpPr>
        <p:spPr>
          <a:xfrm rot="0">
            <a:off x="-1179613" y="442931"/>
            <a:ext cx="12437052" cy="1038188"/>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External safety techniques</a:t>
            </a:r>
          </a:p>
        </p:txBody>
      </p:sp>
      <p:sp>
        <p:nvSpPr>
          <p:cNvPr name="TextBox 6" id="6"/>
          <p:cNvSpPr txBox="true"/>
          <p:nvPr/>
        </p:nvSpPr>
        <p:spPr>
          <a:xfrm rot="0">
            <a:off x="484672" y="1643544"/>
            <a:ext cx="3829348" cy="542925"/>
          </a:xfrm>
          <a:prstGeom prst="rect">
            <a:avLst/>
          </a:prstGeom>
        </p:spPr>
        <p:txBody>
          <a:bodyPr anchor="t" rtlCol="false" tIns="0" lIns="0" bIns="0" rIns="0">
            <a:spAutoFit/>
          </a:bodyPr>
          <a:lstStyle/>
          <a:p>
            <a:pPr algn="ctr">
              <a:lnSpc>
                <a:spcPts val="4199"/>
              </a:lnSpc>
              <a:spcBef>
                <a:spcPct val="0"/>
              </a:spcBef>
            </a:pPr>
            <a:r>
              <a:rPr lang="en-US" sz="3499">
                <a:solidFill>
                  <a:srgbClr val="1EFFC1"/>
                </a:solidFill>
                <a:latin typeface="Arimo"/>
              </a:rPr>
              <a:t>Human-in-the-Loop</a:t>
            </a:r>
          </a:p>
        </p:txBody>
      </p:sp>
      <p:sp>
        <p:nvSpPr>
          <p:cNvPr name="TextBox 7" id="7"/>
          <p:cNvSpPr txBox="true"/>
          <p:nvPr/>
        </p:nvSpPr>
        <p:spPr>
          <a:xfrm rot="0">
            <a:off x="1028700" y="2354831"/>
            <a:ext cx="10809759" cy="542925"/>
          </a:xfrm>
          <a:prstGeom prst="rect">
            <a:avLst/>
          </a:prstGeom>
        </p:spPr>
        <p:txBody>
          <a:bodyPr anchor="t" rtlCol="false" tIns="0" lIns="0" bIns="0" rIns="0">
            <a:spAutoFit/>
          </a:bodyPr>
          <a:lstStyle/>
          <a:p>
            <a:pPr algn="ctr" marL="755644" indent="-377822" lvl="1">
              <a:lnSpc>
                <a:spcPts val="4199"/>
              </a:lnSpc>
              <a:buFont typeface="Arial"/>
              <a:buChar char="•"/>
            </a:pPr>
            <a:r>
              <a:rPr lang="en-US" sz="3499">
                <a:solidFill>
                  <a:srgbClr val="1EFFC1"/>
                </a:solidFill>
                <a:latin typeface="Arimo"/>
              </a:rPr>
              <a:t>Have human reviewers assess and improve safety.</a:t>
            </a:r>
          </a:p>
        </p:txBody>
      </p:sp>
      <p:sp>
        <p:nvSpPr>
          <p:cNvPr name="TextBox 8" id="8"/>
          <p:cNvSpPr txBox="true"/>
          <p:nvPr/>
        </p:nvSpPr>
        <p:spPr>
          <a:xfrm rot="0">
            <a:off x="1028700" y="2993006"/>
            <a:ext cx="17086027" cy="625475"/>
          </a:xfrm>
          <a:prstGeom prst="rect">
            <a:avLst/>
          </a:prstGeom>
        </p:spPr>
        <p:txBody>
          <a:bodyPr anchor="t" rtlCol="false" tIns="0" lIns="0" bIns="0" rIns="0">
            <a:spAutoFit/>
          </a:bodyPr>
          <a:lstStyle/>
          <a:p>
            <a:pPr marL="755651" indent="-377825" lvl="1">
              <a:lnSpc>
                <a:spcPts val="4900"/>
              </a:lnSpc>
              <a:buFont typeface="Arial"/>
              <a:buChar char="•"/>
            </a:pPr>
            <a:r>
              <a:rPr lang="en-US" sz="3500">
                <a:solidFill>
                  <a:srgbClr val="1EFFC1"/>
                </a:solidFill>
                <a:latin typeface="Arimo"/>
              </a:rPr>
              <a:t>Enables immediate intervention and correction for harmful or inappropriate content.</a:t>
            </a:r>
          </a:p>
        </p:txBody>
      </p:sp>
      <p:sp>
        <p:nvSpPr>
          <p:cNvPr name="TextBox 9" id="9"/>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193</a:t>
            </a:r>
          </a:p>
        </p:txBody>
      </p:sp>
      <p:sp>
        <p:nvSpPr>
          <p:cNvPr name="TextBox 10" id="10"/>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AutoShape 2" id="2"/>
          <p:cNvSpPr/>
          <p:nvPr/>
        </p:nvSpPr>
        <p:spPr>
          <a:xfrm>
            <a:off x="5444642" y="5195888"/>
            <a:ext cx="2844567" cy="0"/>
          </a:xfrm>
          <a:prstGeom prst="line">
            <a:avLst/>
          </a:prstGeom>
          <a:ln cap="flat" w="104775">
            <a:solidFill>
              <a:srgbClr val="1EFFC1"/>
            </a:solidFill>
            <a:prstDash val="solid"/>
            <a:headEnd type="none" len="sm" w="sm"/>
            <a:tailEnd type="arrow" len="sm" w="med"/>
          </a:ln>
        </p:spPr>
      </p:sp>
      <p:sp>
        <p:nvSpPr>
          <p:cNvPr name="TextBox 3" id="3"/>
          <p:cNvSpPr txBox="true"/>
          <p:nvPr/>
        </p:nvSpPr>
        <p:spPr>
          <a:xfrm rot="0">
            <a:off x="5769782" y="4299719"/>
            <a:ext cx="2778635" cy="624667"/>
          </a:xfrm>
          <a:prstGeom prst="rect">
            <a:avLst/>
          </a:prstGeom>
        </p:spPr>
        <p:txBody>
          <a:bodyPr anchor="t" rtlCol="false" tIns="0" lIns="0" bIns="0" rIns="0">
            <a:spAutoFit/>
          </a:bodyPr>
          <a:lstStyle/>
          <a:p>
            <a:pPr>
              <a:lnSpc>
                <a:spcPts val="4944"/>
              </a:lnSpc>
            </a:pPr>
            <a:r>
              <a:rPr lang="en-US" sz="3531">
                <a:solidFill>
                  <a:srgbClr val="1EFFC1"/>
                </a:solidFill>
                <a:latin typeface="Arimo"/>
              </a:rPr>
              <a:t>Chat gpt</a:t>
            </a:r>
          </a:p>
        </p:txBody>
      </p:sp>
      <p:sp>
        <p:nvSpPr>
          <p:cNvPr name="TextBox 4" id="4"/>
          <p:cNvSpPr txBox="true"/>
          <p:nvPr/>
        </p:nvSpPr>
        <p:spPr>
          <a:xfrm rot="0">
            <a:off x="384914" y="804819"/>
            <a:ext cx="8943187" cy="1056469"/>
          </a:xfrm>
          <a:prstGeom prst="rect">
            <a:avLst/>
          </a:prstGeom>
        </p:spPr>
        <p:txBody>
          <a:bodyPr anchor="t" rtlCol="false" tIns="0" lIns="0" bIns="0" rIns="0">
            <a:spAutoFit/>
          </a:bodyPr>
          <a:lstStyle/>
          <a:p>
            <a:pPr>
              <a:lnSpc>
                <a:spcPts val="8444"/>
              </a:lnSpc>
            </a:pPr>
            <a:r>
              <a:rPr lang="en-US" sz="6031">
                <a:solidFill>
                  <a:srgbClr val="FFFFFF"/>
                </a:solidFill>
                <a:latin typeface="Arimo"/>
              </a:rPr>
              <a:t>Email Composition</a:t>
            </a:r>
          </a:p>
        </p:txBody>
      </p:sp>
      <p:grpSp>
        <p:nvGrpSpPr>
          <p:cNvPr name="Group 5" id="5"/>
          <p:cNvGrpSpPr/>
          <p:nvPr/>
        </p:nvGrpSpPr>
        <p:grpSpPr>
          <a:xfrm rot="0">
            <a:off x="8872267" y="237598"/>
            <a:ext cx="8747132" cy="9373576"/>
            <a:chOff x="0" y="0"/>
            <a:chExt cx="2256749" cy="2418371"/>
          </a:xfrm>
        </p:grpSpPr>
        <p:sp>
          <p:nvSpPr>
            <p:cNvPr name="Freeform 6" id="6"/>
            <p:cNvSpPr/>
            <p:nvPr/>
          </p:nvSpPr>
          <p:spPr>
            <a:xfrm flipH="false" flipV="false" rot="0">
              <a:off x="0" y="0"/>
              <a:ext cx="2256749" cy="2418371"/>
            </a:xfrm>
            <a:custGeom>
              <a:avLst/>
              <a:gdLst/>
              <a:ahLst/>
              <a:cxnLst/>
              <a:rect r="r" b="b" t="t" l="l"/>
              <a:pathLst>
                <a:path h="2418371" w="2256749">
                  <a:moveTo>
                    <a:pt x="30093" y="0"/>
                  </a:moveTo>
                  <a:lnTo>
                    <a:pt x="2226656" y="0"/>
                  </a:lnTo>
                  <a:cubicBezTo>
                    <a:pt x="2243276" y="0"/>
                    <a:pt x="2256749" y="13473"/>
                    <a:pt x="2256749" y="30093"/>
                  </a:cubicBezTo>
                  <a:lnTo>
                    <a:pt x="2256749" y="2388278"/>
                  </a:lnTo>
                  <a:cubicBezTo>
                    <a:pt x="2256749" y="2396259"/>
                    <a:pt x="2253579" y="2403913"/>
                    <a:pt x="2247935" y="2409557"/>
                  </a:cubicBezTo>
                  <a:cubicBezTo>
                    <a:pt x="2242292" y="2415200"/>
                    <a:pt x="2234637" y="2418371"/>
                    <a:pt x="2226656" y="2418371"/>
                  </a:cubicBezTo>
                  <a:lnTo>
                    <a:pt x="30093" y="2418371"/>
                  </a:lnTo>
                  <a:cubicBezTo>
                    <a:pt x="22112" y="2418371"/>
                    <a:pt x="14457" y="2415200"/>
                    <a:pt x="8814" y="2409557"/>
                  </a:cubicBezTo>
                  <a:cubicBezTo>
                    <a:pt x="3170" y="2403913"/>
                    <a:pt x="0" y="2396259"/>
                    <a:pt x="0" y="2388278"/>
                  </a:cubicBezTo>
                  <a:lnTo>
                    <a:pt x="0" y="30093"/>
                  </a:lnTo>
                  <a:cubicBezTo>
                    <a:pt x="0" y="22112"/>
                    <a:pt x="3170" y="14457"/>
                    <a:pt x="8814" y="8814"/>
                  </a:cubicBezTo>
                  <a:cubicBezTo>
                    <a:pt x="14457" y="3170"/>
                    <a:pt x="22112" y="0"/>
                    <a:pt x="30093" y="0"/>
                  </a:cubicBezTo>
                  <a:close/>
                </a:path>
              </a:pathLst>
            </a:custGeom>
            <a:solidFill>
              <a:srgbClr val="000000">
                <a:alpha val="0"/>
              </a:srgbClr>
            </a:solidFill>
            <a:ln w="38100" cap="rnd">
              <a:solidFill>
                <a:srgbClr val="FFDE59"/>
              </a:solidFill>
              <a:prstDash val="solid"/>
              <a:round/>
            </a:ln>
          </p:spPr>
        </p:sp>
        <p:sp>
          <p:nvSpPr>
            <p:cNvPr name="TextBox 7" id="7"/>
            <p:cNvSpPr txBox="true"/>
            <p:nvPr/>
          </p:nvSpPr>
          <p:spPr>
            <a:xfrm>
              <a:off x="0" y="-19050"/>
              <a:ext cx="2256749" cy="2437421"/>
            </a:xfrm>
            <a:prstGeom prst="rect">
              <a:avLst/>
            </a:prstGeom>
          </p:spPr>
          <p:txBody>
            <a:bodyPr anchor="ctr" rtlCol="false" tIns="50800" lIns="50800" bIns="50800" rIns="50800"/>
            <a:lstStyle/>
            <a:p>
              <a:pPr>
                <a:lnSpc>
                  <a:spcPts val="2640"/>
                </a:lnSpc>
              </a:pPr>
            </a:p>
            <a:p>
              <a:pPr>
                <a:lnSpc>
                  <a:spcPts val="2640"/>
                </a:lnSpc>
              </a:pPr>
              <a:r>
                <a:rPr lang="en-US" sz="2200">
                  <a:solidFill>
                    <a:srgbClr val="1EFFC1"/>
                  </a:solidFill>
                  <a:latin typeface="Arimo"/>
                </a:rPr>
                <a:t>Subject: Job Offer: Data Scientist Position at Techcovery Solutions</a:t>
              </a:r>
            </a:p>
            <a:p>
              <a:pPr>
                <a:lnSpc>
                  <a:spcPts val="2640"/>
                </a:lnSpc>
              </a:pPr>
            </a:p>
            <a:p>
              <a:pPr>
                <a:lnSpc>
                  <a:spcPts val="2640"/>
                </a:lnSpc>
              </a:pPr>
              <a:r>
                <a:rPr lang="en-US" sz="2200">
                  <a:solidFill>
                    <a:srgbClr val="1EFFC1"/>
                  </a:solidFill>
                  <a:latin typeface="Arimo"/>
                </a:rPr>
                <a:t>Dear [Candidate's Name],</a:t>
              </a:r>
            </a:p>
            <a:p>
              <a:pPr>
                <a:lnSpc>
                  <a:spcPts val="2640"/>
                </a:lnSpc>
              </a:pPr>
            </a:p>
            <a:p>
              <a:pPr>
                <a:lnSpc>
                  <a:spcPts val="2640"/>
                </a:lnSpc>
              </a:pPr>
              <a:r>
                <a:rPr lang="en-US" sz="2200">
                  <a:solidFill>
                    <a:srgbClr val="1EFFC1"/>
                  </a:solidFill>
                  <a:latin typeface="Arimo"/>
                </a:rPr>
                <a:t>Congratulations! We are pleased to offer you the position of Data Scientist at Techcovery Solutions. Your skills, qualifications, and interview performance have impressed us, and we believe you will be a valuable asset to our team.</a:t>
              </a:r>
            </a:p>
            <a:p>
              <a:pPr>
                <a:lnSpc>
                  <a:spcPts val="2640"/>
                </a:lnSpc>
              </a:pPr>
            </a:p>
            <a:p>
              <a:pPr>
                <a:lnSpc>
                  <a:spcPts val="2640"/>
                </a:lnSpc>
              </a:pPr>
              <a:r>
                <a:rPr lang="en-US" sz="2200">
                  <a:solidFill>
                    <a:srgbClr val="1EFFC1"/>
                  </a:solidFill>
                  <a:latin typeface="Arimo"/>
                </a:rPr>
                <a:t>Position Details:</a:t>
              </a:r>
            </a:p>
            <a:p>
              <a:pPr>
                <a:lnSpc>
                  <a:spcPts val="2640"/>
                </a:lnSpc>
              </a:pPr>
            </a:p>
            <a:p>
              <a:pPr>
                <a:lnSpc>
                  <a:spcPts val="2640"/>
                </a:lnSpc>
              </a:pPr>
              <a:r>
                <a:rPr lang="en-US" sz="2200">
                  <a:solidFill>
                    <a:srgbClr val="1EFFC1"/>
                  </a:solidFill>
                  <a:latin typeface="Arimo"/>
                </a:rPr>
                <a:t>Position Title: Data Scientist</a:t>
              </a:r>
            </a:p>
            <a:p>
              <a:pPr>
                <a:lnSpc>
                  <a:spcPts val="2640"/>
                </a:lnSpc>
              </a:pPr>
              <a:r>
                <a:rPr lang="en-US" sz="2200">
                  <a:solidFill>
                    <a:srgbClr val="1EFFC1"/>
                  </a:solidFill>
                  <a:latin typeface="Arimo"/>
                </a:rPr>
                <a:t>Department: Analytics</a:t>
              </a:r>
            </a:p>
            <a:p>
              <a:pPr>
                <a:lnSpc>
                  <a:spcPts val="2640"/>
                </a:lnSpc>
              </a:pPr>
              <a:r>
                <a:rPr lang="en-US" sz="2200">
                  <a:solidFill>
                    <a:srgbClr val="1EFFC1"/>
                  </a:solidFill>
                  <a:latin typeface="Arimo"/>
                </a:rPr>
                <a:t>Start Date: [Date]</a:t>
              </a:r>
            </a:p>
            <a:p>
              <a:pPr>
                <a:lnSpc>
                  <a:spcPts val="2640"/>
                </a:lnSpc>
              </a:pPr>
              <a:r>
                <a:rPr lang="en-US" sz="2200">
                  <a:solidFill>
                    <a:srgbClr val="1EFFC1"/>
                  </a:solidFill>
                  <a:latin typeface="Arimo"/>
                </a:rPr>
                <a:t>Compensation: [Salary/Package]</a:t>
              </a:r>
            </a:p>
            <a:p>
              <a:pPr>
                <a:lnSpc>
                  <a:spcPts val="2640"/>
                </a:lnSpc>
              </a:pPr>
              <a:r>
                <a:rPr lang="en-US" sz="2200">
                  <a:solidFill>
                    <a:srgbClr val="1EFFC1"/>
                  </a:solidFill>
                  <a:latin typeface="Arimo"/>
                </a:rPr>
                <a:t>We are excited to have you join our team. Please review the attached offer letter and let us know your decision by [deadline]. Feel free to reach out if you have any questions or need further clarification.</a:t>
              </a:r>
            </a:p>
            <a:p>
              <a:pPr>
                <a:lnSpc>
                  <a:spcPts val="2640"/>
                </a:lnSpc>
              </a:pPr>
              <a:r>
                <a:rPr lang="en-US" sz="2200">
                  <a:solidFill>
                    <a:srgbClr val="1EFFC1"/>
                  </a:solidFill>
                  <a:latin typeface="Arimo"/>
                </a:rPr>
                <a:t>We look forward to your positive response and welcoming you to Techcovery Solutions!</a:t>
              </a:r>
            </a:p>
            <a:p>
              <a:pPr>
                <a:lnSpc>
                  <a:spcPts val="2640"/>
                </a:lnSpc>
              </a:pPr>
            </a:p>
            <a:p>
              <a:pPr>
                <a:lnSpc>
                  <a:spcPts val="2640"/>
                </a:lnSpc>
              </a:pPr>
              <a:r>
                <a:rPr lang="en-US" sz="2200">
                  <a:solidFill>
                    <a:srgbClr val="1EFFC1"/>
                  </a:solidFill>
                  <a:latin typeface="Arimo"/>
                </a:rPr>
                <a:t>Best regards,</a:t>
              </a:r>
            </a:p>
            <a:p>
              <a:pPr>
                <a:lnSpc>
                  <a:spcPts val="2640"/>
                </a:lnSpc>
              </a:pPr>
              <a:r>
                <a:rPr lang="en-US" sz="2200">
                  <a:solidFill>
                    <a:srgbClr val="1EFFC1"/>
                  </a:solidFill>
                  <a:latin typeface="Arimo"/>
                </a:rPr>
                <a:t>[Your Name]</a:t>
              </a:r>
            </a:p>
            <a:p>
              <a:pPr>
                <a:lnSpc>
                  <a:spcPts val="2640"/>
                </a:lnSpc>
              </a:pPr>
              <a:r>
                <a:rPr lang="en-US" sz="2200">
                  <a:solidFill>
                    <a:srgbClr val="1EFFC1"/>
                  </a:solidFill>
                  <a:latin typeface="Arimo"/>
                </a:rPr>
                <a:t>[Your Title/Position]</a:t>
              </a:r>
            </a:p>
            <a:p>
              <a:pPr>
                <a:lnSpc>
                  <a:spcPts val="2640"/>
                </a:lnSpc>
              </a:pPr>
              <a:r>
                <a:rPr lang="en-US" sz="2200">
                  <a:solidFill>
                    <a:srgbClr val="1EFFC1"/>
                  </a:solidFill>
                  <a:latin typeface="Arimo"/>
                </a:rPr>
                <a:t>[Techcovery Solutions]</a:t>
              </a:r>
            </a:p>
            <a:p>
              <a:pPr>
                <a:lnSpc>
                  <a:spcPts val="2640"/>
                </a:lnSpc>
              </a:pPr>
              <a:r>
                <a:rPr lang="en-US" sz="2200">
                  <a:solidFill>
                    <a:srgbClr val="1EFFC1"/>
                  </a:solidFill>
                  <a:latin typeface="Arimo"/>
                </a:rPr>
                <a:t>[Contact Information]</a:t>
              </a:r>
            </a:p>
          </p:txBody>
        </p:sp>
      </p:grpSp>
      <p:grpSp>
        <p:nvGrpSpPr>
          <p:cNvPr name="Group 8" id="8"/>
          <p:cNvGrpSpPr/>
          <p:nvPr/>
        </p:nvGrpSpPr>
        <p:grpSpPr>
          <a:xfrm rot="0">
            <a:off x="384914" y="3620686"/>
            <a:ext cx="5059728" cy="3150403"/>
            <a:chOff x="0" y="0"/>
            <a:chExt cx="1305403" cy="812800"/>
          </a:xfrm>
        </p:grpSpPr>
        <p:sp>
          <p:nvSpPr>
            <p:cNvPr name="Freeform 9" id="9"/>
            <p:cNvSpPr/>
            <p:nvPr/>
          </p:nvSpPr>
          <p:spPr>
            <a:xfrm flipH="false" flipV="false" rot="0">
              <a:off x="0" y="0"/>
              <a:ext cx="1305403" cy="812800"/>
            </a:xfrm>
            <a:custGeom>
              <a:avLst/>
              <a:gdLst/>
              <a:ahLst/>
              <a:cxnLst/>
              <a:rect r="r" b="b" t="t" l="l"/>
              <a:pathLst>
                <a:path h="812800" w="1305403">
                  <a:moveTo>
                    <a:pt x="52024" y="0"/>
                  </a:moveTo>
                  <a:lnTo>
                    <a:pt x="1253380" y="0"/>
                  </a:lnTo>
                  <a:cubicBezTo>
                    <a:pt x="1282112" y="0"/>
                    <a:pt x="1305403" y="23292"/>
                    <a:pt x="1305403" y="52024"/>
                  </a:cubicBezTo>
                  <a:lnTo>
                    <a:pt x="1305403" y="760776"/>
                  </a:lnTo>
                  <a:cubicBezTo>
                    <a:pt x="1305403" y="774574"/>
                    <a:pt x="1299922" y="787806"/>
                    <a:pt x="1290166" y="797563"/>
                  </a:cubicBezTo>
                  <a:cubicBezTo>
                    <a:pt x="1280410" y="807319"/>
                    <a:pt x="1267177" y="812800"/>
                    <a:pt x="1253380" y="812800"/>
                  </a:cubicBezTo>
                  <a:lnTo>
                    <a:pt x="52024" y="812800"/>
                  </a:lnTo>
                  <a:cubicBezTo>
                    <a:pt x="38226" y="812800"/>
                    <a:pt x="24994" y="807319"/>
                    <a:pt x="15237" y="797563"/>
                  </a:cubicBezTo>
                  <a:cubicBezTo>
                    <a:pt x="5481" y="787806"/>
                    <a:pt x="0" y="774574"/>
                    <a:pt x="0" y="760776"/>
                  </a:cubicBezTo>
                  <a:lnTo>
                    <a:pt x="0" y="52024"/>
                  </a:lnTo>
                  <a:cubicBezTo>
                    <a:pt x="0" y="38226"/>
                    <a:pt x="5481" y="24994"/>
                    <a:pt x="15237" y="15237"/>
                  </a:cubicBezTo>
                  <a:cubicBezTo>
                    <a:pt x="24994" y="5481"/>
                    <a:pt x="38226" y="0"/>
                    <a:pt x="52024" y="0"/>
                  </a:cubicBezTo>
                  <a:close/>
                </a:path>
              </a:pathLst>
            </a:custGeom>
            <a:solidFill>
              <a:srgbClr val="000000">
                <a:alpha val="0"/>
              </a:srgbClr>
            </a:solidFill>
            <a:ln w="38100" cap="rnd">
              <a:solidFill>
                <a:srgbClr val="FFDE59"/>
              </a:solidFill>
              <a:prstDash val="solid"/>
              <a:round/>
            </a:ln>
          </p:spPr>
        </p:sp>
        <p:sp>
          <p:nvSpPr>
            <p:cNvPr name="TextBox 10" id="10"/>
            <p:cNvSpPr txBox="true"/>
            <p:nvPr/>
          </p:nvSpPr>
          <p:spPr>
            <a:xfrm>
              <a:off x="0" y="-9525"/>
              <a:ext cx="1305403" cy="822325"/>
            </a:xfrm>
            <a:prstGeom prst="rect">
              <a:avLst/>
            </a:prstGeom>
          </p:spPr>
          <p:txBody>
            <a:bodyPr anchor="ctr" rtlCol="false" tIns="50800" lIns="50800" bIns="50800" rIns="50800"/>
            <a:lstStyle/>
            <a:p>
              <a:pPr algn="ctr">
                <a:lnSpc>
                  <a:spcPts val="2879"/>
                </a:lnSpc>
              </a:pPr>
            </a:p>
          </p:txBody>
        </p:sp>
      </p:grpSp>
      <p:sp>
        <p:nvSpPr>
          <p:cNvPr name="TextBox 11" id="11"/>
          <p:cNvSpPr txBox="true"/>
          <p:nvPr/>
        </p:nvSpPr>
        <p:spPr>
          <a:xfrm rot="0">
            <a:off x="663320" y="4095750"/>
            <a:ext cx="4502915" cy="2590800"/>
          </a:xfrm>
          <a:prstGeom prst="rect">
            <a:avLst/>
          </a:prstGeom>
        </p:spPr>
        <p:txBody>
          <a:bodyPr anchor="t" rtlCol="false" tIns="0" lIns="0" bIns="0" rIns="0">
            <a:spAutoFit/>
          </a:bodyPr>
          <a:lstStyle/>
          <a:p>
            <a:pPr>
              <a:lnSpc>
                <a:spcPts val="4079"/>
              </a:lnSpc>
              <a:spcBef>
                <a:spcPct val="0"/>
              </a:spcBef>
            </a:pPr>
            <a:r>
              <a:rPr lang="en-US" sz="3399">
                <a:solidFill>
                  <a:srgbClr val="1EFFC1"/>
                </a:solidFill>
                <a:latin typeface="Arimo"/>
              </a:rPr>
              <a:t>Generate an email for the offer of employment as a data scientist in techcovery solutions</a:t>
            </a:r>
          </a:p>
        </p:txBody>
      </p:sp>
      <p:sp>
        <p:nvSpPr>
          <p:cNvPr name="TextBox 12" id="12"/>
          <p:cNvSpPr txBox="true"/>
          <p:nvPr/>
        </p:nvSpPr>
        <p:spPr>
          <a:xfrm rot="0">
            <a:off x="17162124" y="9554024"/>
            <a:ext cx="914550" cy="476250"/>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12</a:t>
            </a:r>
          </a:p>
        </p:txBody>
      </p:sp>
      <p:sp>
        <p:nvSpPr>
          <p:cNvPr name="TextBox 13" id="13"/>
          <p:cNvSpPr txBox="true"/>
          <p:nvPr/>
        </p:nvSpPr>
        <p:spPr>
          <a:xfrm rot="0">
            <a:off x="72110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20.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685564" y="3587990"/>
            <a:ext cx="9676051" cy="5801813"/>
          </a:xfrm>
          <a:custGeom>
            <a:avLst/>
            <a:gdLst/>
            <a:ahLst/>
            <a:cxnLst/>
            <a:rect r="r" b="b" t="t" l="l"/>
            <a:pathLst>
              <a:path h="5801813" w="9676051">
                <a:moveTo>
                  <a:pt x="0" y="0"/>
                </a:moveTo>
                <a:lnTo>
                  <a:pt x="9676050" y="0"/>
                </a:lnTo>
                <a:lnTo>
                  <a:pt x="9676050" y="5801814"/>
                </a:lnTo>
                <a:lnTo>
                  <a:pt x="0" y="5801814"/>
                </a:lnTo>
                <a:lnTo>
                  <a:pt x="0" y="0"/>
                </a:lnTo>
                <a:close/>
              </a:path>
            </a:pathLst>
          </a:custGeom>
          <a:blipFill>
            <a:blip r:embed="rId3"/>
            <a:stretch>
              <a:fillRect l="0" t="0" r="0" b="0"/>
            </a:stretch>
          </a:blipFill>
        </p:spPr>
      </p:sp>
      <p:sp>
        <p:nvSpPr>
          <p:cNvPr name="TextBox 3" id="3"/>
          <p:cNvSpPr txBox="true"/>
          <p:nvPr/>
        </p:nvSpPr>
        <p:spPr>
          <a:xfrm rot="0">
            <a:off x="685564" y="1502015"/>
            <a:ext cx="3977432" cy="542925"/>
          </a:xfrm>
          <a:prstGeom prst="rect">
            <a:avLst/>
          </a:prstGeom>
        </p:spPr>
        <p:txBody>
          <a:bodyPr anchor="t" rtlCol="false" tIns="0" lIns="0" bIns="0" rIns="0">
            <a:spAutoFit/>
          </a:bodyPr>
          <a:lstStyle/>
          <a:p>
            <a:pPr algn="ctr">
              <a:lnSpc>
                <a:spcPts val="4199"/>
              </a:lnSpc>
              <a:spcBef>
                <a:spcPct val="0"/>
              </a:spcBef>
            </a:pPr>
            <a:r>
              <a:rPr lang="en-US" sz="3499">
                <a:solidFill>
                  <a:srgbClr val="1EFFC1"/>
                </a:solidFill>
                <a:latin typeface="Arimo"/>
              </a:rPr>
              <a:t>Rule-based Filtering</a:t>
            </a:r>
          </a:p>
        </p:txBody>
      </p:sp>
      <p:sp>
        <p:nvSpPr>
          <p:cNvPr name="TextBox 4" id="4"/>
          <p:cNvSpPr txBox="true"/>
          <p:nvPr/>
        </p:nvSpPr>
        <p:spPr>
          <a:xfrm rot="0">
            <a:off x="1392382" y="2273540"/>
            <a:ext cx="9650202" cy="1066800"/>
          </a:xfrm>
          <a:prstGeom prst="rect">
            <a:avLst/>
          </a:prstGeom>
        </p:spPr>
        <p:txBody>
          <a:bodyPr anchor="t" rtlCol="false" tIns="0" lIns="0" bIns="0" rIns="0">
            <a:spAutoFit/>
          </a:bodyPr>
          <a:lstStyle/>
          <a:p>
            <a:pPr>
              <a:lnSpc>
                <a:spcPts val="4199"/>
              </a:lnSpc>
            </a:pPr>
          </a:p>
          <a:p>
            <a:pPr marL="755644" indent="-377822" lvl="1">
              <a:lnSpc>
                <a:spcPts val="4199"/>
              </a:lnSpc>
              <a:buFont typeface="Arial"/>
              <a:buChar char="•"/>
            </a:pPr>
            <a:r>
              <a:rPr lang="en-US" sz="3499">
                <a:solidFill>
                  <a:srgbClr val="1EFFC1"/>
                </a:solidFill>
                <a:latin typeface="Arimo"/>
              </a:rPr>
              <a:t>F</a:t>
            </a:r>
            <a:r>
              <a:rPr lang="en-US" sz="3499">
                <a:solidFill>
                  <a:srgbClr val="1EFFC1"/>
                </a:solidFill>
                <a:latin typeface="Arimo"/>
              </a:rPr>
              <a:t>lagging/blocking potentially harmful outputs.</a:t>
            </a:r>
          </a:p>
        </p:txBody>
      </p:sp>
      <p:sp>
        <p:nvSpPr>
          <p:cNvPr name="TextBox 5" id="5"/>
          <p:cNvSpPr txBox="true"/>
          <p:nvPr/>
        </p:nvSpPr>
        <p:spPr>
          <a:xfrm rot="0">
            <a:off x="1392382" y="2273540"/>
            <a:ext cx="11081556" cy="542925"/>
          </a:xfrm>
          <a:prstGeom prst="rect">
            <a:avLst/>
          </a:prstGeom>
        </p:spPr>
        <p:txBody>
          <a:bodyPr anchor="t" rtlCol="false" tIns="0" lIns="0" bIns="0" rIns="0">
            <a:spAutoFit/>
          </a:bodyPr>
          <a:lstStyle/>
          <a:p>
            <a:pPr marL="755644" indent="-377822" lvl="1">
              <a:lnSpc>
                <a:spcPts val="4199"/>
              </a:lnSpc>
              <a:buFont typeface="Arial"/>
              <a:buChar char="•"/>
            </a:pPr>
            <a:r>
              <a:rPr lang="en-US" sz="3499">
                <a:solidFill>
                  <a:srgbClr val="1EFFC1"/>
                </a:solidFill>
                <a:latin typeface="Arimo"/>
              </a:rPr>
              <a:t>Implement rules to filter or modify unsafe responses.</a:t>
            </a:r>
          </a:p>
        </p:txBody>
      </p:sp>
      <p:sp>
        <p:nvSpPr>
          <p:cNvPr name="TextBox 6" id="6"/>
          <p:cNvSpPr txBox="true"/>
          <p:nvPr/>
        </p:nvSpPr>
        <p:spPr>
          <a:xfrm rot="0">
            <a:off x="-1179084" y="235227"/>
            <a:ext cx="12437052" cy="1038188"/>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External safety techniques</a:t>
            </a:r>
          </a:p>
        </p:txBody>
      </p:sp>
      <p:sp>
        <p:nvSpPr>
          <p:cNvPr name="TextBox 7" id="7"/>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194</a:t>
            </a:r>
          </a:p>
        </p:txBody>
      </p:sp>
      <p:sp>
        <p:nvSpPr>
          <p:cNvPr name="TextBox 8" id="8"/>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grpSp>
        <p:nvGrpSpPr>
          <p:cNvPr name="Group 9" id="9"/>
          <p:cNvGrpSpPr>
            <a:grpSpLocks noChangeAspect="true"/>
          </p:cNvGrpSpPr>
          <p:nvPr/>
        </p:nvGrpSpPr>
        <p:grpSpPr>
          <a:xfrm rot="0">
            <a:off x="12844866" y="3150941"/>
            <a:ext cx="6107383" cy="6107359"/>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136" t="0" r="-25136" b="0"/>
              </a:stretch>
            </a:blipFill>
          </p:spPr>
        </p:sp>
      </p:grpSp>
    </p:spTree>
  </p:cSld>
  <p:clrMapOvr>
    <a:masterClrMapping/>
  </p:clrMapOvr>
</p:sld>
</file>

<file path=ppt/slides/slide121.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702156" y="3338365"/>
            <a:ext cx="10613385" cy="6248036"/>
          </a:xfrm>
          <a:custGeom>
            <a:avLst/>
            <a:gdLst/>
            <a:ahLst/>
            <a:cxnLst/>
            <a:rect r="r" b="b" t="t" l="l"/>
            <a:pathLst>
              <a:path h="6248036" w="10613385">
                <a:moveTo>
                  <a:pt x="0" y="0"/>
                </a:moveTo>
                <a:lnTo>
                  <a:pt x="10613385" y="0"/>
                </a:lnTo>
                <a:lnTo>
                  <a:pt x="10613385" y="6248035"/>
                </a:lnTo>
                <a:lnTo>
                  <a:pt x="0" y="6248035"/>
                </a:lnTo>
                <a:lnTo>
                  <a:pt x="0" y="0"/>
                </a:lnTo>
                <a:close/>
              </a:path>
            </a:pathLst>
          </a:custGeom>
          <a:blipFill>
            <a:blip r:embed="rId3"/>
            <a:stretch>
              <a:fillRect l="0" t="0" r="0" b="0"/>
            </a:stretch>
          </a:blipFill>
        </p:spPr>
      </p:sp>
      <p:sp>
        <p:nvSpPr>
          <p:cNvPr name="TextBox 3" id="3"/>
          <p:cNvSpPr txBox="true"/>
          <p:nvPr/>
        </p:nvSpPr>
        <p:spPr>
          <a:xfrm rot="0">
            <a:off x="1028700" y="1660377"/>
            <a:ext cx="7412199" cy="542925"/>
          </a:xfrm>
          <a:prstGeom prst="rect">
            <a:avLst/>
          </a:prstGeom>
        </p:spPr>
        <p:txBody>
          <a:bodyPr anchor="t" rtlCol="false" tIns="0" lIns="0" bIns="0" rIns="0">
            <a:spAutoFit/>
          </a:bodyPr>
          <a:lstStyle/>
          <a:p>
            <a:pPr algn="ctr">
              <a:lnSpc>
                <a:spcPts val="4199"/>
              </a:lnSpc>
              <a:spcBef>
                <a:spcPct val="0"/>
              </a:spcBef>
            </a:pPr>
            <a:r>
              <a:rPr lang="en-US" sz="3499">
                <a:solidFill>
                  <a:srgbClr val="1EFFC1"/>
                </a:solidFill>
                <a:latin typeface="Arimo"/>
              </a:rPr>
              <a:t>Regular Monitoring and Maintenance:</a:t>
            </a:r>
          </a:p>
        </p:txBody>
      </p:sp>
      <p:sp>
        <p:nvSpPr>
          <p:cNvPr name="TextBox 4" id="4"/>
          <p:cNvSpPr txBox="true"/>
          <p:nvPr/>
        </p:nvSpPr>
        <p:spPr>
          <a:xfrm rot="0">
            <a:off x="-1312521" y="398351"/>
            <a:ext cx="12437052" cy="1038188"/>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External safety techniques</a:t>
            </a:r>
          </a:p>
        </p:txBody>
      </p:sp>
      <p:sp>
        <p:nvSpPr>
          <p:cNvPr name="TextBox 5" id="5"/>
          <p:cNvSpPr txBox="true"/>
          <p:nvPr/>
        </p:nvSpPr>
        <p:spPr>
          <a:xfrm rot="0">
            <a:off x="1532634" y="1846115"/>
            <a:ext cx="13306723" cy="1244600"/>
          </a:xfrm>
          <a:prstGeom prst="rect">
            <a:avLst/>
          </a:prstGeom>
        </p:spPr>
        <p:txBody>
          <a:bodyPr anchor="t" rtlCol="false" tIns="0" lIns="0" bIns="0" rIns="0">
            <a:spAutoFit/>
          </a:bodyPr>
          <a:lstStyle/>
          <a:p>
            <a:pPr>
              <a:lnSpc>
                <a:spcPts val="4900"/>
              </a:lnSpc>
            </a:pPr>
          </a:p>
          <a:p>
            <a:pPr marL="755651" indent="-377825" lvl="1">
              <a:lnSpc>
                <a:spcPts val="4900"/>
              </a:lnSpc>
              <a:buFont typeface="Arial"/>
              <a:buChar char="•"/>
            </a:pPr>
            <a:r>
              <a:rPr lang="en-US" sz="3500">
                <a:solidFill>
                  <a:srgbClr val="1EFFC1"/>
                </a:solidFill>
                <a:latin typeface="Arimo"/>
              </a:rPr>
              <a:t>Continuous monitoring and retraining for safety and user needs.</a:t>
            </a:r>
          </a:p>
        </p:txBody>
      </p:sp>
      <p:sp>
        <p:nvSpPr>
          <p:cNvPr name="TextBox 6" id="6"/>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195</a:t>
            </a:r>
          </a:p>
        </p:txBody>
      </p:sp>
      <p:sp>
        <p:nvSpPr>
          <p:cNvPr name="TextBox 7" id="7"/>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grpSp>
        <p:nvGrpSpPr>
          <p:cNvPr name="Group 8" id="8"/>
          <p:cNvGrpSpPr>
            <a:grpSpLocks noChangeAspect="true"/>
          </p:cNvGrpSpPr>
          <p:nvPr/>
        </p:nvGrpSpPr>
        <p:grpSpPr>
          <a:xfrm rot="0">
            <a:off x="12963606" y="3257830"/>
            <a:ext cx="6052254" cy="6052230"/>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136" t="0" r="-25136" b="0"/>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12716339" y="3986445"/>
            <a:ext cx="5923551" cy="1723539"/>
          </a:xfrm>
          <a:custGeom>
            <a:avLst/>
            <a:gdLst/>
            <a:ahLst/>
            <a:cxnLst/>
            <a:rect r="r" b="b" t="t" l="l"/>
            <a:pathLst>
              <a:path h="1723539" w="5923551">
                <a:moveTo>
                  <a:pt x="0" y="0"/>
                </a:moveTo>
                <a:lnTo>
                  <a:pt x="5923551" y="0"/>
                </a:lnTo>
                <a:lnTo>
                  <a:pt x="5923551" y="1723539"/>
                </a:lnTo>
                <a:lnTo>
                  <a:pt x="0" y="1723539"/>
                </a:lnTo>
                <a:lnTo>
                  <a:pt x="0" y="0"/>
                </a:lnTo>
                <a:close/>
              </a:path>
            </a:pathLst>
          </a:custGeom>
          <a:blipFill>
            <a:blip r:embed="rId2"/>
            <a:stretch>
              <a:fillRect l="0" t="-10507" r="0" b="-10507"/>
            </a:stretch>
          </a:blipFill>
        </p:spPr>
      </p:sp>
      <p:sp>
        <p:nvSpPr>
          <p:cNvPr name="Freeform 3" id="3"/>
          <p:cNvSpPr/>
          <p:nvPr/>
        </p:nvSpPr>
        <p:spPr>
          <a:xfrm flipH="false" flipV="false" rot="0">
            <a:off x="0" y="6788289"/>
            <a:ext cx="5950556" cy="1518094"/>
          </a:xfrm>
          <a:custGeom>
            <a:avLst/>
            <a:gdLst/>
            <a:ahLst/>
            <a:cxnLst/>
            <a:rect r="r" b="b" t="t" l="l"/>
            <a:pathLst>
              <a:path h="1518094" w="5950556">
                <a:moveTo>
                  <a:pt x="0" y="0"/>
                </a:moveTo>
                <a:lnTo>
                  <a:pt x="5950556" y="0"/>
                </a:lnTo>
                <a:lnTo>
                  <a:pt x="5950556" y="1518094"/>
                </a:lnTo>
                <a:lnTo>
                  <a:pt x="0" y="1518094"/>
                </a:lnTo>
                <a:lnTo>
                  <a:pt x="0" y="0"/>
                </a:lnTo>
                <a:close/>
              </a:path>
            </a:pathLst>
          </a:custGeom>
          <a:blipFill>
            <a:blip r:embed="rId3"/>
            <a:stretch>
              <a:fillRect l="0" t="-8473" r="-32547" b="-8473"/>
            </a:stretch>
          </a:blipFill>
        </p:spPr>
      </p:sp>
      <p:sp>
        <p:nvSpPr>
          <p:cNvPr name="Freeform 4" id="4"/>
          <p:cNvSpPr/>
          <p:nvPr/>
        </p:nvSpPr>
        <p:spPr>
          <a:xfrm flipH="false" flipV="false" rot="0">
            <a:off x="7639041" y="3857706"/>
            <a:ext cx="5272891" cy="1852278"/>
          </a:xfrm>
          <a:custGeom>
            <a:avLst/>
            <a:gdLst/>
            <a:ahLst/>
            <a:cxnLst/>
            <a:rect r="r" b="b" t="t" l="l"/>
            <a:pathLst>
              <a:path h="1852278" w="5272891">
                <a:moveTo>
                  <a:pt x="0" y="0"/>
                </a:moveTo>
                <a:lnTo>
                  <a:pt x="5272892" y="0"/>
                </a:lnTo>
                <a:lnTo>
                  <a:pt x="5272892" y="1852278"/>
                </a:lnTo>
                <a:lnTo>
                  <a:pt x="0" y="1852278"/>
                </a:lnTo>
                <a:lnTo>
                  <a:pt x="0" y="0"/>
                </a:lnTo>
                <a:close/>
              </a:path>
            </a:pathLst>
          </a:custGeom>
          <a:blipFill>
            <a:blip r:embed="rId4"/>
            <a:stretch>
              <a:fillRect l="0" t="-18583" r="0" b="-28117"/>
            </a:stretch>
          </a:blipFill>
        </p:spPr>
      </p:sp>
      <p:grpSp>
        <p:nvGrpSpPr>
          <p:cNvPr name="Group 5" id="5"/>
          <p:cNvGrpSpPr/>
          <p:nvPr/>
        </p:nvGrpSpPr>
        <p:grpSpPr>
          <a:xfrm rot="0">
            <a:off x="12120691" y="6954703"/>
            <a:ext cx="8883076" cy="1626406"/>
            <a:chOff x="0" y="0"/>
            <a:chExt cx="11844101" cy="2168541"/>
          </a:xfrm>
        </p:grpSpPr>
        <p:sp>
          <p:nvSpPr>
            <p:cNvPr name="Freeform 6" id="6"/>
            <p:cNvSpPr/>
            <p:nvPr/>
          </p:nvSpPr>
          <p:spPr>
            <a:xfrm flipH="false" flipV="false" rot="0">
              <a:off x="0" y="0"/>
              <a:ext cx="8004514" cy="2168541"/>
            </a:xfrm>
            <a:custGeom>
              <a:avLst/>
              <a:gdLst/>
              <a:ahLst/>
              <a:cxnLst/>
              <a:rect r="r" b="b" t="t" l="l"/>
              <a:pathLst>
                <a:path h="2168541" w="8004514">
                  <a:moveTo>
                    <a:pt x="0" y="0"/>
                  </a:moveTo>
                  <a:lnTo>
                    <a:pt x="8004514" y="0"/>
                  </a:lnTo>
                  <a:lnTo>
                    <a:pt x="8004514" y="2168541"/>
                  </a:lnTo>
                  <a:lnTo>
                    <a:pt x="0" y="2168541"/>
                  </a:lnTo>
                  <a:lnTo>
                    <a:pt x="0" y="0"/>
                  </a:lnTo>
                  <a:close/>
                </a:path>
              </a:pathLst>
            </a:custGeom>
            <a:blipFill>
              <a:blip r:embed="rId5"/>
              <a:stretch>
                <a:fillRect l="-4777" t="0" r="-31449" b="-1469"/>
              </a:stretch>
            </a:blipFill>
          </p:spPr>
        </p:sp>
        <p:grpSp>
          <p:nvGrpSpPr>
            <p:cNvPr name="Group 7" id="7"/>
            <p:cNvGrpSpPr/>
            <p:nvPr/>
          </p:nvGrpSpPr>
          <p:grpSpPr>
            <a:xfrm rot="0">
              <a:off x="2150925" y="1186504"/>
              <a:ext cx="9693176" cy="982037"/>
              <a:chOff x="0" y="0"/>
              <a:chExt cx="2543763" cy="257714"/>
            </a:xfrm>
          </p:grpSpPr>
          <p:sp>
            <p:nvSpPr>
              <p:cNvPr name="Freeform 8" id="8"/>
              <p:cNvSpPr/>
              <p:nvPr/>
            </p:nvSpPr>
            <p:spPr>
              <a:xfrm flipH="false" flipV="false" rot="0">
                <a:off x="0" y="0"/>
                <a:ext cx="2543763" cy="257714"/>
              </a:xfrm>
              <a:custGeom>
                <a:avLst/>
                <a:gdLst/>
                <a:ahLst/>
                <a:cxnLst/>
                <a:rect r="r" b="b" t="t" l="l"/>
                <a:pathLst>
                  <a:path h="257714" w="2543763">
                    <a:moveTo>
                      <a:pt x="40880" y="0"/>
                    </a:moveTo>
                    <a:lnTo>
                      <a:pt x="2502882" y="0"/>
                    </a:lnTo>
                    <a:cubicBezTo>
                      <a:pt x="2513725" y="0"/>
                      <a:pt x="2524123" y="4307"/>
                      <a:pt x="2531789" y="11974"/>
                    </a:cubicBezTo>
                    <a:cubicBezTo>
                      <a:pt x="2539456" y="19640"/>
                      <a:pt x="2543763" y="30038"/>
                      <a:pt x="2543763" y="40880"/>
                    </a:cubicBezTo>
                    <a:lnTo>
                      <a:pt x="2543763" y="216834"/>
                    </a:lnTo>
                    <a:cubicBezTo>
                      <a:pt x="2543763" y="227676"/>
                      <a:pt x="2539456" y="238074"/>
                      <a:pt x="2531789" y="245741"/>
                    </a:cubicBezTo>
                    <a:cubicBezTo>
                      <a:pt x="2524123" y="253407"/>
                      <a:pt x="2513725" y="257714"/>
                      <a:pt x="2502882" y="257714"/>
                    </a:cubicBezTo>
                    <a:lnTo>
                      <a:pt x="40880" y="257714"/>
                    </a:lnTo>
                    <a:cubicBezTo>
                      <a:pt x="30038" y="257714"/>
                      <a:pt x="19640" y="253407"/>
                      <a:pt x="11974" y="245741"/>
                    </a:cubicBezTo>
                    <a:cubicBezTo>
                      <a:pt x="4307" y="238074"/>
                      <a:pt x="0" y="227676"/>
                      <a:pt x="0" y="216834"/>
                    </a:cubicBezTo>
                    <a:lnTo>
                      <a:pt x="0" y="40880"/>
                    </a:lnTo>
                    <a:cubicBezTo>
                      <a:pt x="0" y="30038"/>
                      <a:pt x="4307" y="19640"/>
                      <a:pt x="11974" y="11974"/>
                    </a:cubicBezTo>
                    <a:cubicBezTo>
                      <a:pt x="19640" y="4307"/>
                      <a:pt x="30038" y="0"/>
                      <a:pt x="40880" y="0"/>
                    </a:cubicBezTo>
                    <a:close/>
                  </a:path>
                </a:pathLst>
              </a:custGeom>
              <a:solidFill>
                <a:srgbClr val="052643"/>
              </a:solidFill>
            </p:spPr>
          </p:sp>
          <p:sp>
            <p:nvSpPr>
              <p:cNvPr name="TextBox 9" id="9"/>
              <p:cNvSpPr txBox="true"/>
              <p:nvPr/>
            </p:nvSpPr>
            <p:spPr>
              <a:xfrm>
                <a:off x="0" y="-9525"/>
                <a:ext cx="2543763" cy="267239"/>
              </a:xfrm>
              <a:prstGeom prst="rect">
                <a:avLst/>
              </a:prstGeom>
            </p:spPr>
            <p:txBody>
              <a:bodyPr anchor="ctr" rtlCol="false" tIns="50800" lIns="50800" bIns="50800" rIns="50800"/>
              <a:lstStyle/>
              <a:p>
                <a:pPr algn="ctr">
                  <a:lnSpc>
                    <a:spcPts val="2880"/>
                  </a:lnSpc>
                </a:pPr>
              </a:p>
            </p:txBody>
          </p:sp>
        </p:grpSp>
      </p:grpSp>
      <p:sp>
        <p:nvSpPr>
          <p:cNvPr name="Freeform 10" id="10"/>
          <p:cNvSpPr/>
          <p:nvPr/>
        </p:nvSpPr>
        <p:spPr>
          <a:xfrm flipH="false" flipV="false" rot="0">
            <a:off x="585769" y="3592591"/>
            <a:ext cx="6141692" cy="2117393"/>
          </a:xfrm>
          <a:custGeom>
            <a:avLst/>
            <a:gdLst/>
            <a:ahLst/>
            <a:cxnLst/>
            <a:rect r="r" b="b" t="t" l="l"/>
            <a:pathLst>
              <a:path h="2117393" w="6141692">
                <a:moveTo>
                  <a:pt x="0" y="0"/>
                </a:moveTo>
                <a:lnTo>
                  <a:pt x="6141692" y="0"/>
                </a:lnTo>
                <a:lnTo>
                  <a:pt x="6141692" y="2117393"/>
                </a:lnTo>
                <a:lnTo>
                  <a:pt x="0" y="2117393"/>
                </a:lnTo>
                <a:lnTo>
                  <a:pt x="0" y="0"/>
                </a:lnTo>
                <a:close/>
              </a:path>
            </a:pathLst>
          </a:custGeom>
          <a:blipFill>
            <a:blip r:embed="rId6"/>
            <a:stretch>
              <a:fillRect l="0" t="-88937" r="0" b="-101121"/>
            </a:stretch>
          </a:blipFill>
        </p:spPr>
      </p:sp>
      <p:sp>
        <p:nvSpPr>
          <p:cNvPr name="Freeform 11" id="11"/>
          <p:cNvSpPr/>
          <p:nvPr/>
        </p:nvSpPr>
        <p:spPr>
          <a:xfrm flipH="false" flipV="false" rot="0">
            <a:off x="6727461" y="6954703"/>
            <a:ext cx="5008990" cy="1760245"/>
          </a:xfrm>
          <a:custGeom>
            <a:avLst/>
            <a:gdLst/>
            <a:ahLst/>
            <a:cxnLst/>
            <a:rect r="r" b="b" t="t" l="l"/>
            <a:pathLst>
              <a:path h="1760245" w="5008990">
                <a:moveTo>
                  <a:pt x="0" y="0"/>
                </a:moveTo>
                <a:lnTo>
                  <a:pt x="5008990" y="0"/>
                </a:lnTo>
                <a:lnTo>
                  <a:pt x="5008990" y="1760245"/>
                </a:lnTo>
                <a:lnTo>
                  <a:pt x="0" y="1760245"/>
                </a:lnTo>
                <a:lnTo>
                  <a:pt x="0" y="0"/>
                </a:lnTo>
                <a:close/>
              </a:path>
            </a:pathLst>
          </a:custGeom>
          <a:blipFill>
            <a:blip r:embed="rId7"/>
            <a:stretch>
              <a:fillRect l="-24433" t="-65868" r="-23147" b="-64583"/>
            </a:stretch>
          </a:blipFill>
        </p:spPr>
      </p:sp>
      <p:sp>
        <p:nvSpPr>
          <p:cNvPr name="TextBox 12" id="12"/>
          <p:cNvSpPr txBox="true"/>
          <p:nvPr/>
        </p:nvSpPr>
        <p:spPr>
          <a:xfrm rot="0">
            <a:off x="-893943" y="860842"/>
            <a:ext cx="12265246" cy="1038126"/>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Tools for Image generation</a:t>
            </a:r>
          </a:p>
        </p:txBody>
      </p:sp>
      <p:sp>
        <p:nvSpPr>
          <p:cNvPr name="TextBox 13" id="13"/>
          <p:cNvSpPr txBox="true"/>
          <p:nvPr/>
        </p:nvSpPr>
        <p:spPr>
          <a:xfrm rot="0">
            <a:off x="17036341" y="9391650"/>
            <a:ext cx="914550" cy="895350"/>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13</a:t>
            </a:r>
          </a:p>
          <a:p>
            <a:pPr algn="r">
              <a:lnSpc>
                <a:spcPts val="3359"/>
              </a:lnSpc>
            </a:pPr>
          </a:p>
        </p:txBody>
      </p:sp>
      <p:sp>
        <p:nvSpPr>
          <p:cNvPr name="TextBox 14" id="14"/>
          <p:cNvSpPr txBox="true"/>
          <p:nvPr/>
        </p:nvSpPr>
        <p:spPr>
          <a:xfrm rot="0">
            <a:off x="72110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AutoShape 2" id="2"/>
          <p:cNvSpPr/>
          <p:nvPr/>
        </p:nvSpPr>
        <p:spPr>
          <a:xfrm>
            <a:off x="6462077" y="5721742"/>
            <a:ext cx="4725693" cy="0"/>
          </a:xfrm>
          <a:prstGeom prst="line">
            <a:avLst/>
          </a:prstGeom>
          <a:ln cap="flat" w="85725">
            <a:solidFill>
              <a:srgbClr val="1EFFC1"/>
            </a:solidFill>
            <a:prstDash val="solid"/>
            <a:headEnd type="none" len="sm" w="sm"/>
            <a:tailEnd type="arrow" len="sm" w="med"/>
          </a:ln>
        </p:spPr>
      </p:sp>
      <p:sp>
        <p:nvSpPr>
          <p:cNvPr name="Freeform 3" id="3"/>
          <p:cNvSpPr/>
          <p:nvPr/>
        </p:nvSpPr>
        <p:spPr>
          <a:xfrm flipH="false" flipV="false" rot="0">
            <a:off x="11746487" y="4019190"/>
            <a:ext cx="6085295" cy="3471780"/>
          </a:xfrm>
          <a:custGeom>
            <a:avLst/>
            <a:gdLst/>
            <a:ahLst/>
            <a:cxnLst/>
            <a:rect r="r" b="b" t="t" l="l"/>
            <a:pathLst>
              <a:path h="3471780" w="6085295">
                <a:moveTo>
                  <a:pt x="0" y="0"/>
                </a:moveTo>
                <a:lnTo>
                  <a:pt x="6085294" y="0"/>
                </a:lnTo>
                <a:lnTo>
                  <a:pt x="6085294" y="3471780"/>
                </a:lnTo>
                <a:lnTo>
                  <a:pt x="0" y="3471780"/>
                </a:lnTo>
                <a:lnTo>
                  <a:pt x="0" y="0"/>
                </a:lnTo>
                <a:close/>
              </a:path>
            </a:pathLst>
          </a:custGeom>
          <a:blipFill>
            <a:blip r:embed="rId3"/>
            <a:stretch>
              <a:fillRect l="0" t="0" r="0" b="0"/>
            </a:stretch>
          </a:blipFill>
        </p:spPr>
      </p:sp>
      <p:sp>
        <p:nvSpPr>
          <p:cNvPr name="Freeform 4" id="4"/>
          <p:cNvSpPr/>
          <p:nvPr/>
        </p:nvSpPr>
        <p:spPr>
          <a:xfrm flipH="false" flipV="false" rot="0">
            <a:off x="608662" y="4019190"/>
            <a:ext cx="5522901" cy="3387541"/>
          </a:xfrm>
          <a:custGeom>
            <a:avLst/>
            <a:gdLst/>
            <a:ahLst/>
            <a:cxnLst/>
            <a:rect r="r" b="b" t="t" l="l"/>
            <a:pathLst>
              <a:path h="3387541" w="5522901">
                <a:moveTo>
                  <a:pt x="0" y="0"/>
                </a:moveTo>
                <a:lnTo>
                  <a:pt x="5522901" y="0"/>
                </a:lnTo>
                <a:lnTo>
                  <a:pt x="5522901" y="3387541"/>
                </a:lnTo>
                <a:lnTo>
                  <a:pt x="0" y="3387541"/>
                </a:lnTo>
                <a:lnTo>
                  <a:pt x="0" y="0"/>
                </a:lnTo>
                <a:close/>
              </a:path>
            </a:pathLst>
          </a:custGeom>
          <a:blipFill>
            <a:blip r:embed="rId4"/>
            <a:stretch>
              <a:fillRect l="0" t="0" r="0" b="0"/>
            </a:stretch>
          </a:blipFill>
        </p:spPr>
      </p:sp>
      <p:sp>
        <p:nvSpPr>
          <p:cNvPr name="TextBox 5" id="5"/>
          <p:cNvSpPr txBox="true"/>
          <p:nvPr/>
        </p:nvSpPr>
        <p:spPr>
          <a:xfrm rot="0">
            <a:off x="608662" y="442912"/>
            <a:ext cx="8101123" cy="1038227"/>
          </a:xfrm>
          <a:prstGeom prst="rect">
            <a:avLst/>
          </a:prstGeom>
        </p:spPr>
        <p:txBody>
          <a:bodyPr anchor="t" rtlCol="false" tIns="0" lIns="0" bIns="0" rIns="0">
            <a:spAutoFit/>
          </a:bodyPr>
          <a:lstStyle/>
          <a:p>
            <a:pPr>
              <a:lnSpc>
                <a:spcPts val="8399"/>
              </a:lnSpc>
            </a:pPr>
            <a:r>
              <a:rPr lang="en-US" sz="5999">
                <a:solidFill>
                  <a:srgbClr val="FFFFFF"/>
                </a:solidFill>
                <a:latin typeface="Arimo"/>
              </a:rPr>
              <a:t>Image generator</a:t>
            </a:r>
          </a:p>
        </p:txBody>
      </p:sp>
      <p:sp>
        <p:nvSpPr>
          <p:cNvPr name="TextBox 6" id="6"/>
          <p:cNvSpPr txBox="true"/>
          <p:nvPr/>
        </p:nvSpPr>
        <p:spPr>
          <a:xfrm rot="0">
            <a:off x="7758120" y="4792662"/>
            <a:ext cx="2133607" cy="615950"/>
          </a:xfrm>
          <a:prstGeom prst="rect">
            <a:avLst/>
          </a:prstGeom>
        </p:spPr>
        <p:txBody>
          <a:bodyPr anchor="t" rtlCol="false" tIns="0" lIns="0" bIns="0" rIns="0">
            <a:spAutoFit/>
          </a:bodyPr>
          <a:lstStyle/>
          <a:p>
            <a:pPr>
              <a:lnSpc>
                <a:spcPts val="4899"/>
              </a:lnSpc>
            </a:pPr>
            <a:r>
              <a:rPr lang="en-US" sz="3499">
                <a:solidFill>
                  <a:srgbClr val="1EFFC1"/>
                </a:solidFill>
                <a:latin typeface="Arimo"/>
              </a:rPr>
              <a:t>Gencraft</a:t>
            </a:r>
          </a:p>
        </p:txBody>
      </p:sp>
      <p:sp>
        <p:nvSpPr>
          <p:cNvPr name="TextBox 7" id="7"/>
          <p:cNvSpPr txBox="true"/>
          <p:nvPr/>
        </p:nvSpPr>
        <p:spPr>
          <a:xfrm rot="0">
            <a:off x="17036341" y="9453334"/>
            <a:ext cx="914550" cy="476250"/>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14</a:t>
            </a:r>
          </a:p>
        </p:txBody>
      </p:sp>
      <p:sp>
        <p:nvSpPr>
          <p:cNvPr name="TextBox 8" id="8"/>
          <p:cNvSpPr txBox="true"/>
          <p:nvPr/>
        </p:nvSpPr>
        <p:spPr>
          <a:xfrm rot="0">
            <a:off x="72110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1220067" y="3323365"/>
            <a:ext cx="2456360" cy="4030738"/>
          </a:xfrm>
          <a:custGeom>
            <a:avLst/>
            <a:gdLst/>
            <a:ahLst/>
            <a:cxnLst/>
            <a:rect r="r" b="b" t="t" l="l"/>
            <a:pathLst>
              <a:path h="4030738" w="2456360">
                <a:moveTo>
                  <a:pt x="0" y="0"/>
                </a:moveTo>
                <a:lnTo>
                  <a:pt x="2456360" y="0"/>
                </a:lnTo>
                <a:lnTo>
                  <a:pt x="2456360" y="4030738"/>
                </a:lnTo>
                <a:lnTo>
                  <a:pt x="0" y="4030738"/>
                </a:lnTo>
                <a:lnTo>
                  <a:pt x="0" y="0"/>
                </a:lnTo>
                <a:close/>
              </a:path>
            </a:pathLst>
          </a:custGeom>
          <a:blipFill>
            <a:blip r:embed="rId2"/>
            <a:stretch>
              <a:fillRect l="0" t="0" r="0" b="0"/>
            </a:stretch>
          </a:blipFill>
        </p:spPr>
      </p:sp>
      <p:sp>
        <p:nvSpPr>
          <p:cNvPr name="Freeform 3" id="3"/>
          <p:cNvSpPr/>
          <p:nvPr/>
        </p:nvSpPr>
        <p:spPr>
          <a:xfrm flipH="false" flipV="false" rot="0">
            <a:off x="14219288" y="3323365"/>
            <a:ext cx="2514060" cy="4030738"/>
          </a:xfrm>
          <a:custGeom>
            <a:avLst/>
            <a:gdLst/>
            <a:ahLst/>
            <a:cxnLst/>
            <a:rect r="r" b="b" t="t" l="l"/>
            <a:pathLst>
              <a:path h="4030738" w="2514060">
                <a:moveTo>
                  <a:pt x="0" y="0"/>
                </a:moveTo>
                <a:lnTo>
                  <a:pt x="2514060" y="0"/>
                </a:lnTo>
                <a:lnTo>
                  <a:pt x="2514060" y="4030738"/>
                </a:lnTo>
                <a:lnTo>
                  <a:pt x="0" y="4030738"/>
                </a:lnTo>
                <a:lnTo>
                  <a:pt x="0" y="0"/>
                </a:lnTo>
                <a:close/>
              </a:path>
            </a:pathLst>
          </a:custGeom>
          <a:blipFill>
            <a:blip r:embed="rId3"/>
            <a:stretch>
              <a:fillRect l="0" t="0" r="0" b="0"/>
            </a:stretch>
          </a:blipFill>
        </p:spPr>
      </p:sp>
      <p:sp>
        <p:nvSpPr>
          <p:cNvPr name="TextBox 4" id="4"/>
          <p:cNvSpPr txBox="true"/>
          <p:nvPr/>
        </p:nvSpPr>
        <p:spPr>
          <a:xfrm rot="0">
            <a:off x="6752538" y="4536468"/>
            <a:ext cx="4499285" cy="624404"/>
          </a:xfrm>
          <a:prstGeom prst="rect">
            <a:avLst/>
          </a:prstGeom>
        </p:spPr>
        <p:txBody>
          <a:bodyPr anchor="t" rtlCol="false" tIns="0" lIns="0" bIns="0" rIns="0">
            <a:spAutoFit/>
          </a:bodyPr>
          <a:lstStyle/>
          <a:p>
            <a:pPr algn="ctr">
              <a:lnSpc>
                <a:spcPts val="4959"/>
              </a:lnSpc>
            </a:pPr>
            <a:r>
              <a:rPr lang="en-US" sz="3542">
                <a:solidFill>
                  <a:srgbClr val="1EFFC1"/>
                </a:solidFill>
                <a:latin typeface="Arimo"/>
              </a:rPr>
              <a:t>Scribble diffusion</a:t>
            </a:r>
          </a:p>
        </p:txBody>
      </p:sp>
      <p:sp>
        <p:nvSpPr>
          <p:cNvPr name="AutoShape 5" id="5"/>
          <p:cNvSpPr/>
          <p:nvPr/>
        </p:nvSpPr>
        <p:spPr>
          <a:xfrm flipV="true">
            <a:off x="3859905" y="5382281"/>
            <a:ext cx="9873842" cy="43547"/>
          </a:xfrm>
          <a:prstGeom prst="line">
            <a:avLst/>
          </a:prstGeom>
          <a:ln cap="flat" w="76200">
            <a:solidFill>
              <a:srgbClr val="1EFFC1"/>
            </a:solidFill>
            <a:prstDash val="solid"/>
            <a:headEnd type="none" len="sm" w="sm"/>
            <a:tailEnd type="arrow" len="sm" w="med"/>
          </a:ln>
        </p:spPr>
      </p:sp>
      <p:sp>
        <p:nvSpPr>
          <p:cNvPr name="TextBox 6" id="6"/>
          <p:cNvSpPr txBox="true"/>
          <p:nvPr/>
        </p:nvSpPr>
        <p:spPr>
          <a:xfrm rot="0">
            <a:off x="-102101" y="220493"/>
            <a:ext cx="7923676" cy="1057275"/>
          </a:xfrm>
          <a:prstGeom prst="rect">
            <a:avLst/>
          </a:prstGeom>
        </p:spPr>
        <p:txBody>
          <a:bodyPr anchor="t" rtlCol="false" tIns="0" lIns="0" bIns="0" rIns="0">
            <a:spAutoFit/>
          </a:bodyPr>
          <a:lstStyle/>
          <a:p>
            <a:pPr algn="ctr">
              <a:lnSpc>
                <a:spcPts val="8400"/>
              </a:lnSpc>
            </a:pPr>
            <a:r>
              <a:rPr lang="en-US" sz="6000">
                <a:solidFill>
                  <a:srgbClr val="FFFFFF"/>
                </a:solidFill>
                <a:latin typeface="Arimo"/>
              </a:rPr>
              <a:t>Image generator</a:t>
            </a:r>
          </a:p>
        </p:txBody>
      </p:sp>
      <p:sp>
        <p:nvSpPr>
          <p:cNvPr name="TextBox 7" id="7"/>
          <p:cNvSpPr txBox="true"/>
          <p:nvPr/>
        </p:nvSpPr>
        <p:spPr>
          <a:xfrm rot="0">
            <a:off x="16639550"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15</a:t>
            </a:r>
          </a:p>
        </p:txBody>
      </p:sp>
      <p:sp>
        <p:nvSpPr>
          <p:cNvPr name="TextBox 8" id="8"/>
          <p:cNvSpPr txBox="true"/>
          <p:nvPr/>
        </p:nvSpPr>
        <p:spPr>
          <a:xfrm rot="0">
            <a:off x="72110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406957" y="3015020"/>
            <a:ext cx="4593404" cy="2156555"/>
          </a:xfrm>
          <a:custGeom>
            <a:avLst/>
            <a:gdLst/>
            <a:ahLst/>
            <a:cxnLst/>
            <a:rect r="r" b="b" t="t" l="l"/>
            <a:pathLst>
              <a:path h="2156555" w="4593404">
                <a:moveTo>
                  <a:pt x="0" y="0"/>
                </a:moveTo>
                <a:lnTo>
                  <a:pt x="4593404" y="0"/>
                </a:lnTo>
                <a:lnTo>
                  <a:pt x="4593404" y="2156554"/>
                </a:lnTo>
                <a:lnTo>
                  <a:pt x="0" y="2156554"/>
                </a:lnTo>
                <a:lnTo>
                  <a:pt x="0" y="0"/>
                </a:lnTo>
                <a:close/>
              </a:path>
            </a:pathLst>
          </a:custGeom>
          <a:blipFill>
            <a:blip r:embed="rId2"/>
            <a:stretch>
              <a:fillRect l="0" t="0" r="0" b="0"/>
            </a:stretch>
          </a:blipFill>
        </p:spPr>
      </p:sp>
      <p:sp>
        <p:nvSpPr>
          <p:cNvPr name="Freeform 3" id="3"/>
          <p:cNvSpPr/>
          <p:nvPr/>
        </p:nvSpPr>
        <p:spPr>
          <a:xfrm flipH="false" flipV="false" rot="0">
            <a:off x="6238617" y="3359471"/>
            <a:ext cx="4836908" cy="1603794"/>
          </a:xfrm>
          <a:custGeom>
            <a:avLst/>
            <a:gdLst/>
            <a:ahLst/>
            <a:cxnLst/>
            <a:rect r="r" b="b" t="t" l="l"/>
            <a:pathLst>
              <a:path h="1603794" w="4836908">
                <a:moveTo>
                  <a:pt x="0" y="0"/>
                </a:moveTo>
                <a:lnTo>
                  <a:pt x="4836907" y="0"/>
                </a:lnTo>
                <a:lnTo>
                  <a:pt x="4836907" y="1603795"/>
                </a:lnTo>
                <a:lnTo>
                  <a:pt x="0" y="1603795"/>
                </a:lnTo>
                <a:lnTo>
                  <a:pt x="0" y="0"/>
                </a:lnTo>
                <a:close/>
              </a:path>
            </a:pathLst>
          </a:custGeom>
          <a:blipFill>
            <a:blip r:embed="rId3"/>
            <a:stretch>
              <a:fillRect l="-26" t="0" r="-26" b="-4195"/>
            </a:stretch>
          </a:blipFill>
        </p:spPr>
      </p:sp>
      <p:sp>
        <p:nvSpPr>
          <p:cNvPr name="Freeform 4" id="4"/>
          <p:cNvSpPr/>
          <p:nvPr/>
        </p:nvSpPr>
        <p:spPr>
          <a:xfrm flipH="false" flipV="false" rot="0">
            <a:off x="12313774" y="3495614"/>
            <a:ext cx="5437763" cy="1467651"/>
          </a:xfrm>
          <a:custGeom>
            <a:avLst/>
            <a:gdLst/>
            <a:ahLst/>
            <a:cxnLst/>
            <a:rect r="r" b="b" t="t" l="l"/>
            <a:pathLst>
              <a:path h="1467651" w="5437763">
                <a:moveTo>
                  <a:pt x="0" y="0"/>
                </a:moveTo>
                <a:lnTo>
                  <a:pt x="5437763" y="0"/>
                </a:lnTo>
                <a:lnTo>
                  <a:pt x="5437763" y="1467652"/>
                </a:lnTo>
                <a:lnTo>
                  <a:pt x="0" y="1467652"/>
                </a:lnTo>
                <a:lnTo>
                  <a:pt x="0" y="0"/>
                </a:lnTo>
                <a:close/>
              </a:path>
            </a:pathLst>
          </a:custGeom>
          <a:blipFill>
            <a:blip r:embed="rId4"/>
            <a:stretch>
              <a:fillRect l="0" t="0" r="0" b="0"/>
            </a:stretch>
          </a:blipFill>
        </p:spPr>
      </p:sp>
      <p:sp>
        <p:nvSpPr>
          <p:cNvPr name="Freeform 5" id="5"/>
          <p:cNvSpPr/>
          <p:nvPr/>
        </p:nvSpPr>
        <p:spPr>
          <a:xfrm flipH="false" flipV="false" rot="0">
            <a:off x="793439" y="6888799"/>
            <a:ext cx="5831659" cy="1866409"/>
          </a:xfrm>
          <a:custGeom>
            <a:avLst/>
            <a:gdLst/>
            <a:ahLst/>
            <a:cxnLst/>
            <a:rect r="r" b="b" t="t" l="l"/>
            <a:pathLst>
              <a:path h="1866409" w="5831659">
                <a:moveTo>
                  <a:pt x="0" y="0"/>
                </a:moveTo>
                <a:lnTo>
                  <a:pt x="5831660" y="0"/>
                </a:lnTo>
                <a:lnTo>
                  <a:pt x="5831660" y="1866409"/>
                </a:lnTo>
                <a:lnTo>
                  <a:pt x="0" y="1866409"/>
                </a:lnTo>
                <a:lnTo>
                  <a:pt x="0" y="0"/>
                </a:lnTo>
                <a:close/>
              </a:path>
            </a:pathLst>
          </a:custGeom>
          <a:blipFill>
            <a:blip r:embed="rId5"/>
            <a:stretch>
              <a:fillRect l="0" t="0" r="-14041" b="0"/>
            </a:stretch>
          </a:blipFill>
        </p:spPr>
      </p:sp>
      <p:sp>
        <p:nvSpPr>
          <p:cNvPr name="Freeform 6" id="6"/>
          <p:cNvSpPr/>
          <p:nvPr/>
        </p:nvSpPr>
        <p:spPr>
          <a:xfrm flipH="false" flipV="false" rot="0">
            <a:off x="6410275" y="6217339"/>
            <a:ext cx="5467450" cy="2872594"/>
          </a:xfrm>
          <a:custGeom>
            <a:avLst/>
            <a:gdLst/>
            <a:ahLst/>
            <a:cxnLst/>
            <a:rect r="r" b="b" t="t" l="l"/>
            <a:pathLst>
              <a:path h="2872594" w="5467450">
                <a:moveTo>
                  <a:pt x="0" y="0"/>
                </a:moveTo>
                <a:lnTo>
                  <a:pt x="5467450" y="0"/>
                </a:lnTo>
                <a:lnTo>
                  <a:pt x="5467450" y="2872594"/>
                </a:lnTo>
                <a:lnTo>
                  <a:pt x="0" y="2872594"/>
                </a:lnTo>
                <a:lnTo>
                  <a:pt x="0" y="0"/>
                </a:lnTo>
                <a:close/>
              </a:path>
            </a:pathLst>
          </a:custGeom>
          <a:blipFill>
            <a:blip r:embed="rId6"/>
            <a:stretch>
              <a:fillRect l="0" t="0" r="0" b="0"/>
            </a:stretch>
          </a:blipFill>
        </p:spPr>
      </p:sp>
      <p:sp>
        <p:nvSpPr>
          <p:cNvPr name="Freeform 7" id="7"/>
          <p:cNvSpPr/>
          <p:nvPr/>
        </p:nvSpPr>
        <p:spPr>
          <a:xfrm flipH="false" flipV="false" rot="0">
            <a:off x="10833939" y="6217339"/>
            <a:ext cx="9144000" cy="3040961"/>
          </a:xfrm>
          <a:custGeom>
            <a:avLst/>
            <a:gdLst/>
            <a:ahLst/>
            <a:cxnLst/>
            <a:rect r="r" b="b" t="t" l="l"/>
            <a:pathLst>
              <a:path h="3040961" w="9144000">
                <a:moveTo>
                  <a:pt x="0" y="0"/>
                </a:moveTo>
                <a:lnTo>
                  <a:pt x="9144000" y="0"/>
                </a:lnTo>
                <a:lnTo>
                  <a:pt x="9144000" y="3040961"/>
                </a:lnTo>
                <a:lnTo>
                  <a:pt x="0" y="3040961"/>
                </a:lnTo>
                <a:lnTo>
                  <a:pt x="0" y="0"/>
                </a:lnTo>
                <a:close/>
              </a:path>
            </a:pathLst>
          </a:custGeom>
          <a:blipFill>
            <a:blip r:embed="rId7"/>
            <a:stretch>
              <a:fillRect l="0" t="0" r="0" b="0"/>
            </a:stretch>
          </a:blipFill>
        </p:spPr>
      </p:sp>
      <p:sp>
        <p:nvSpPr>
          <p:cNvPr name="TextBox 8" id="8"/>
          <p:cNvSpPr txBox="true"/>
          <p:nvPr/>
        </p:nvSpPr>
        <p:spPr>
          <a:xfrm rot="0">
            <a:off x="0" y="895350"/>
            <a:ext cx="10426982" cy="1038126"/>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Tools for Music Generator</a:t>
            </a:r>
          </a:p>
        </p:txBody>
      </p:sp>
      <p:sp>
        <p:nvSpPr>
          <p:cNvPr name="TextBox 9" id="9"/>
          <p:cNvSpPr txBox="true"/>
          <p:nvPr/>
        </p:nvSpPr>
        <p:spPr>
          <a:xfrm rot="0">
            <a:off x="16639550"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16</a:t>
            </a:r>
          </a:p>
        </p:txBody>
      </p:sp>
      <p:sp>
        <p:nvSpPr>
          <p:cNvPr name="TextBox 10" id="10"/>
          <p:cNvSpPr txBox="true"/>
          <p:nvPr/>
        </p:nvSpPr>
        <p:spPr>
          <a:xfrm rot="0">
            <a:off x="72110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526960" y="3698094"/>
            <a:ext cx="6352534" cy="4500410"/>
          </a:xfrm>
          <a:custGeom>
            <a:avLst/>
            <a:gdLst/>
            <a:ahLst/>
            <a:cxnLst/>
            <a:rect r="r" b="b" t="t" l="l"/>
            <a:pathLst>
              <a:path h="4500410" w="6352534">
                <a:moveTo>
                  <a:pt x="0" y="0"/>
                </a:moveTo>
                <a:lnTo>
                  <a:pt x="6352534" y="0"/>
                </a:lnTo>
                <a:lnTo>
                  <a:pt x="6352534" y="4500410"/>
                </a:lnTo>
                <a:lnTo>
                  <a:pt x="0" y="4500410"/>
                </a:lnTo>
                <a:lnTo>
                  <a:pt x="0" y="0"/>
                </a:lnTo>
                <a:close/>
              </a:path>
            </a:pathLst>
          </a:custGeom>
          <a:blipFill>
            <a:blip r:embed="rId2"/>
            <a:stretch>
              <a:fillRect l="0" t="0" r="0" b="0"/>
            </a:stretch>
          </a:blipFill>
        </p:spPr>
      </p:sp>
      <p:sp>
        <p:nvSpPr>
          <p:cNvPr name="AutoShape 3" id="3"/>
          <p:cNvSpPr/>
          <p:nvPr/>
        </p:nvSpPr>
        <p:spPr>
          <a:xfrm flipV="true">
            <a:off x="7329777" y="5991161"/>
            <a:ext cx="4529011" cy="0"/>
          </a:xfrm>
          <a:prstGeom prst="line">
            <a:avLst/>
          </a:prstGeom>
          <a:ln cap="flat" w="85725">
            <a:solidFill>
              <a:srgbClr val="1EFFC1"/>
            </a:solidFill>
            <a:prstDash val="solid"/>
            <a:headEnd type="none" len="sm" w="sm"/>
            <a:tailEnd type="arrow" len="sm" w="med"/>
          </a:ln>
        </p:spPr>
      </p:sp>
      <p:pic>
        <p:nvPicPr>
          <p:cNvPr name="Picture 4" id="4">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2630192" y="3665680"/>
            <a:ext cx="3828398" cy="3828398"/>
          </a:xfrm>
          <a:prstGeom prst="rect">
            <a:avLst/>
          </a:prstGeom>
        </p:spPr>
      </p:pic>
      <p:sp>
        <p:nvSpPr>
          <p:cNvPr name="TextBox 5" id="5"/>
          <p:cNvSpPr txBox="true"/>
          <p:nvPr/>
        </p:nvSpPr>
        <p:spPr>
          <a:xfrm rot="0">
            <a:off x="8098716" y="5048250"/>
            <a:ext cx="4531476" cy="625206"/>
          </a:xfrm>
          <a:prstGeom prst="rect">
            <a:avLst/>
          </a:prstGeom>
        </p:spPr>
        <p:txBody>
          <a:bodyPr anchor="t" rtlCol="false" tIns="0" lIns="0" bIns="0" rIns="0">
            <a:spAutoFit/>
          </a:bodyPr>
          <a:lstStyle/>
          <a:p>
            <a:pPr>
              <a:lnSpc>
                <a:spcPts val="4914"/>
              </a:lnSpc>
            </a:pPr>
            <a:r>
              <a:rPr lang="en-US" sz="3510">
                <a:solidFill>
                  <a:srgbClr val="1EFFC1"/>
                </a:solidFill>
                <a:latin typeface="Arimo"/>
              </a:rPr>
              <a:t> Beatbot AI</a:t>
            </a:r>
          </a:p>
        </p:txBody>
      </p:sp>
      <p:sp>
        <p:nvSpPr>
          <p:cNvPr name="TextBox 6" id="6"/>
          <p:cNvSpPr txBox="true"/>
          <p:nvPr/>
        </p:nvSpPr>
        <p:spPr>
          <a:xfrm rot="0">
            <a:off x="-745046" y="895350"/>
            <a:ext cx="8074822" cy="1038226"/>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Music generator</a:t>
            </a:r>
          </a:p>
        </p:txBody>
      </p:sp>
      <p:sp>
        <p:nvSpPr>
          <p:cNvPr name="TextBox 7" id="7"/>
          <p:cNvSpPr txBox="true"/>
          <p:nvPr/>
        </p:nvSpPr>
        <p:spPr>
          <a:xfrm rot="0">
            <a:off x="16639550"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17</a:t>
            </a:r>
          </a:p>
        </p:txBody>
      </p:sp>
      <p:sp>
        <p:nvSpPr>
          <p:cNvPr name="TextBox 8" id="8"/>
          <p:cNvSpPr txBox="true"/>
          <p:nvPr/>
        </p:nvSpPr>
        <p:spPr>
          <a:xfrm rot="0">
            <a:off x="72110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AutoShape 2" id="2"/>
          <p:cNvSpPr/>
          <p:nvPr/>
        </p:nvSpPr>
        <p:spPr>
          <a:xfrm flipV="true">
            <a:off x="5967458" y="5951872"/>
            <a:ext cx="5802380" cy="0"/>
          </a:xfrm>
          <a:prstGeom prst="line">
            <a:avLst/>
          </a:prstGeom>
          <a:ln cap="flat" w="104775">
            <a:solidFill>
              <a:srgbClr val="1EFFC1"/>
            </a:solidFill>
            <a:prstDash val="solid"/>
            <a:headEnd type="none" len="sm" w="sm"/>
            <a:tailEnd type="arrow" len="sm" w="med"/>
          </a:ln>
        </p:spPr>
      </p:sp>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327" t="0" r="327" b="0"/>
          <a:stretch>
            <a:fillRect/>
          </a:stretch>
        </p:blipFill>
        <p:spPr>
          <a:xfrm flipH="false" flipV="false" rot="0">
            <a:off x="1221559" y="3649931"/>
            <a:ext cx="4400103" cy="4429137"/>
          </a:xfrm>
          <a:prstGeom prst="rect">
            <a:avLst/>
          </a:prstGeom>
        </p:spPr>
      </p:pic>
      <p:pic>
        <p:nvPicPr>
          <p:cNvPr name="Picture 4" id="4">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286" t="820" r="286" b="2334"/>
          <a:stretch>
            <a:fillRect/>
          </a:stretch>
        </p:blipFill>
        <p:spPr>
          <a:xfrm flipH="false" flipV="false" rot="0">
            <a:off x="12741388" y="3649931"/>
            <a:ext cx="4496523" cy="4379821"/>
          </a:xfrm>
          <a:prstGeom prst="rect">
            <a:avLst/>
          </a:prstGeom>
        </p:spPr>
      </p:pic>
      <p:sp>
        <p:nvSpPr>
          <p:cNvPr name="TextBox 5" id="5"/>
          <p:cNvSpPr txBox="true"/>
          <p:nvPr/>
        </p:nvSpPr>
        <p:spPr>
          <a:xfrm rot="0">
            <a:off x="7662823" y="5048250"/>
            <a:ext cx="4859368" cy="671537"/>
          </a:xfrm>
          <a:prstGeom prst="rect">
            <a:avLst/>
          </a:prstGeom>
        </p:spPr>
        <p:txBody>
          <a:bodyPr anchor="t" rtlCol="false" tIns="0" lIns="0" bIns="0" rIns="0">
            <a:spAutoFit/>
          </a:bodyPr>
          <a:lstStyle/>
          <a:p>
            <a:pPr>
              <a:lnSpc>
                <a:spcPts val="5325"/>
              </a:lnSpc>
            </a:pPr>
            <a:r>
              <a:rPr lang="en-US" sz="3804">
                <a:solidFill>
                  <a:srgbClr val="1EFFC1"/>
                </a:solidFill>
                <a:latin typeface="Arimo"/>
              </a:rPr>
              <a:t>Beatbot AI</a:t>
            </a:r>
          </a:p>
        </p:txBody>
      </p:sp>
      <p:sp>
        <p:nvSpPr>
          <p:cNvPr name="TextBox 6" id="6"/>
          <p:cNvSpPr txBox="true"/>
          <p:nvPr/>
        </p:nvSpPr>
        <p:spPr>
          <a:xfrm rot="0">
            <a:off x="12762777" y="5870909"/>
            <a:ext cx="4496523" cy="951127"/>
          </a:xfrm>
          <a:prstGeom prst="rect">
            <a:avLst/>
          </a:prstGeom>
        </p:spPr>
        <p:txBody>
          <a:bodyPr anchor="t" rtlCol="false" tIns="0" lIns="0" bIns="0" rIns="0">
            <a:spAutoFit/>
          </a:bodyPr>
          <a:lstStyle/>
          <a:p>
            <a:pPr algn="ctr">
              <a:lnSpc>
                <a:spcPts val="7518"/>
              </a:lnSpc>
            </a:pPr>
          </a:p>
        </p:txBody>
      </p:sp>
      <p:sp>
        <p:nvSpPr>
          <p:cNvPr name="TextBox 7" id="7"/>
          <p:cNvSpPr txBox="true"/>
          <p:nvPr/>
        </p:nvSpPr>
        <p:spPr>
          <a:xfrm rot="0">
            <a:off x="617338" y="895350"/>
            <a:ext cx="6717015" cy="1038126"/>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Music Generator</a:t>
            </a:r>
          </a:p>
        </p:txBody>
      </p:sp>
      <p:sp>
        <p:nvSpPr>
          <p:cNvPr name="TextBox 8" id="8"/>
          <p:cNvSpPr txBox="true"/>
          <p:nvPr/>
        </p:nvSpPr>
        <p:spPr>
          <a:xfrm rot="0">
            <a:off x="16639550"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18</a:t>
            </a:r>
          </a:p>
        </p:txBody>
      </p:sp>
      <p:sp>
        <p:nvSpPr>
          <p:cNvPr name="TextBox 9" id="9"/>
          <p:cNvSpPr txBox="true"/>
          <p:nvPr/>
        </p:nvSpPr>
        <p:spPr>
          <a:xfrm rot="0">
            <a:off x="72110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video>
              <p:cMediaNode vol="100000">
                <p:cTn fill="hold" display="false">
                  <p:stCondLst>
                    <p:cond delay="indefinite"/>
                  </p:stCondLst>
                </p:cTn>
                <p:tgtEl>
                  <p:spTgt spid="4"/>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5721136"/>
            <a:ext cx="3458968" cy="3537164"/>
          </a:xfrm>
          <a:custGeom>
            <a:avLst/>
            <a:gdLst/>
            <a:ahLst/>
            <a:cxnLst/>
            <a:rect r="r" b="b" t="t" l="l"/>
            <a:pathLst>
              <a:path h="3537164" w="3458968">
                <a:moveTo>
                  <a:pt x="0" y="0"/>
                </a:moveTo>
                <a:lnTo>
                  <a:pt x="3458968" y="0"/>
                </a:lnTo>
                <a:lnTo>
                  <a:pt x="3458968" y="3537164"/>
                </a:lnTo>
                <a:lnTo>
                  <a:pt x="0" y="3537164"/>
                </a:lnTo>
                <a:lnTo>
                  <a:pt x="0" y="0"/>
                </a:lnTo>
                <a:close/>
              </a:path>
            </a:pathLst>
          </a:custGeom>
          <a:blipFill>
            <a:blip r:embed="rId2"/>
            <a:stretch>
              <a:fillRect l="-2433" t="0" r="0" b="0"/>
            </a:stretch>
          </a:blipFill>
        </p:spPr>
      </p:sp>
      <p:sp>
        <p:nvSpPr>
          <p:cNvPr name="Freeform 3" id="3"/>
          <p:cNvSpPr/>
          <p:nvPr/>
        </p:nvSpPr>
        <p:spPr>
          <a:xfrm flipH="false" flipV="false" rot="0">
            <a:off x="1028700" y="2679066"/>
            <a:ext cx="6751523" cy="1527150"/>
          </a:xfrm>
          <a:custGeom>
            <a:avLst/>
            <a:gdLst/>
            <a:ahLst/>
            <a:cxnLst/>
            <a:rect r="r" b="b" t="t" l="l"/>
            <a:pathLst>
              <a:path h="1527150" w="6751523">
                <a:moveTo>
                  <a:pt x="0" y="0"/>
                </a:moveTo>
                <a:lnTo>
                  <a:pt x="6751523" y="0"/>
                </a:lnTo>
                <a:lnTo>
                  <a:pt x="6751523" y="1527150"/>
                </a:lnTo>
                <a:lnTo>
                  <a:pt x="0" y="1527150"/>
                </a:lnTo>
                <a:lnTo>
                  <a:pt x="0" y="0"/>
                </a:lnTo>
                <a:close/>
              </a:path>
            </a:pathLst>
          </a:custGeom>
          <a:blipFill>
            <a:blip r:embed="rId3"/>
            <a:stretch>
              <a:fillRect l="0" t="-113944" r="0" b="-108805"/>
            </a:stretch>
          </a:blipFill>
        </p:spPr>
      </p:sp>
      <p:sp>
        <p:nvSpPr>
          <p:cNvPr name="Freeform 4" id="4"/>
          <p:cNvSpPr/>
          <p:nvPr/>
        </p:nvSpPr>
        <p:spPr>
          <a:xfrm flipH="false" flipV="false" rot="0">
            <a:off x="9386069" y="2679066"/>
            <a:ext cx="6481076" cy="1527150"/>
          </a:xfrm>
          <a:custGeom>
            <a:avLst/>
            <a:gdLst/>
            <a:ahLst/>
            <a:cxnLst/>
            <a:rect r="r" b="b" t="t" l="l"/>
            <a:pathLst>
              <a:path h="1527150" w="6481076">
                <a:moveTo>
                  <a:pt x="0" y="0"/>
                </a:moveTo>
                <a:lnTo>
                  <a:pt x="6481075" y="0"/>
                </a:lnTo>
                <a:lnTo>
                  <a:pt x="6481075" y="1527150"/>
                </a:lnTo>
                <a:lnTo>
                  <a:pt x="0" y="1527150"/>
                </a:lnTo>
                <a:lnTo>
                  <a:pt x="0" y="0"/>
                </a:lnTo>
                <a:close/>
              </a:path>
            </a:pathLst>
          </a:custGeom>
          <a:blipFill>
            <a:blip r:embed="rId4"/>
            <a:stretch>
              <a:fillRect l="0" t="0" r="0" b="0"/>
            </a:stretch>
          </a:blipFill>
        </p:spPr>
      </p:sp>
      <p:sp>
        <p:nvSpPr>
          <p:cNvPr name="Freeform 5" id="5"/>
          <p:cNvSpPr/>
          <p:nvPr/>
        </p:nvSpPr>
        <p:spPr>
          <a:xfrm flipH="false" flipV="false" rot="0">
            <a:off x="5709198" y="6658605"/>
            <a:ext cx="4928188" cy="1217681"/>
          </a:xfrm>
          <a:custGeom>
            <a:avLst/>
            <a:gdLst/>
            <a:ahLst/>
            <a:cxnLst/>
            <a:rect r="r" b="b" t="t" l="l"/>
            <a:pathLst>
              <a:path h="1217681" w="4928188">
                <a:moveTo>
                  <a:pt x="0" y="0"/>
                </a:moveTo>
                <a:lnTo>
                  <a:pt x="4928188" y="0"/>
                </a:lnTo>
                <a:lnTo>
                  <a:pt x="4928188" y="1217681"/>
                </a:lnTo>
                <a:lnTo>
                  <a:pt x="0" y="1217681"/>
                </a:lnTo>
                <a:lnTo>
                  <a:pt x="0" y="0"/>
                </a:lnTo>
                <a:close/>
              </a:path>
            </a:pathLst>
          </a:custGeom>
          <a:blipFill>
            <a:blip r:embed="rId5"/>
            <a:stretch>
              <a:fillRect l="-18173" t="-241673" r="-19731" b="-216455"/>
            </a:stretch>
          </a:blipFill>
        </p:spPr>
      </p:sp>
      <p:sp>
        <p:nvSpPr>
          <p:cNvPr name="Freeform 6" id="6"/>
          <p:cNvSpPr/>
          <p:nvPr/>
        </p:nvSpPr>
        <p:spPr>
          <a:xfrm flipH="false" flipV="false" rot="0">
            <a:off x="11858916" y="6479714"/>
            <a:ext cx="4953540" cy="1396572"/>
          </a:xfrm>
          <a:custGeom>
            <a:avLst/>
            <a:gdLst/>
            <a:ahLst/>
            <a:cxnLst/>
            <a:rect r="r" b="b" t="t" l="l"/>
            <a:pathLst>
              <a:path h="1396572" w="4953540">
                <a:moveTo>
                  <a:pt x="0" y="0"/>
                </a:moveTo>
                <a:lnTo>
                  <a:pt x="4953540" y="0"/>
                </a:lnTo>
                <a:lnTo>
                  <a:pt x="4953540" y="1396572"/>
                </a:lnTo>
                <a:lnTo>
                  <a:pt x="0" y="1396572"/>
                </a:lnTo>
                <a:lnTo>
                  <a:pt x="0" y="0"/>
                </a:lnTo>
                <a:close/>
              </a:path>
            </a:pathLst>
          </a:custGeom>
          <a:blipFill>
            <a:blip r:embed="rId6"/>
            <a:stretch>
              <a:fillRect l="0" t="-130094" r="0" b="-124597"/>
            </a:stretch>
          </a:blipFill>
        </p:spPr>
      </p:sp>
      <p:sp>
        <p:nvSpPr>
          <p:cNvPr name="TextBox 7" id="7"/>
          <p:cNvSpPr txBox="true"/>
          <p:nvPr/>
        </p:nvSpPr>
        <p:spPr>
          <a:xfrm rot="0">
            <a:off x="1314772" y="895350"/>
            <a:ext cx="8936633" cy="1038126"/>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Tools for Video generation</a:t>
            </a:r>
          </a:p>
        </p:txBody>
      </p:sp>
      <p:sp>
        <p:nvSpPr>
          <p:cNvPr name="TextBox 8" id="8"/>
          <p:cNvSpPr txBox="true"/>
          <p:nvPr/>
        </p:nvSpPr>
        <p:spPr>
          <a:xfrm rot="0">
            <a:off x="16639550"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19</a:t>
            </a:r>
          </a:p>
        </p:txBody>
      </p:sp>
      <p:sp>
        <p:nvSpPr>
          <p:cNvPr name="TextBox 9" id="9"/>
          <p:cNvSpPr txBox="true"/>
          <p:nvPr/>
        </p:nvSpPr>
        <p:spPr>
          <a:xfrm rot="0">
            <a:off x="72110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AutoShape 2" id="2"/>
          <p:cNvSpPr/>
          <p:nvPr/>
        </p:nvSpPr>
        <p:spPr>
          <a:xfrm rot="10788362">
            <a:off x="3692944" y="2353050"/>
            <a:ext cx="10945113" cy="0"/>
          </a:xfrm>
          <a:prstGeom prst="line">
            <a:avLst/>
          </a:prstGeom>
          <a:ln cap="rnd" w="9525">
            <a:solidFill>
              <a:srgbClr val="48FFD5"/>
            </a:solidFill>
            <a:prstDash val="solid"/>
            <a:headEnd type="none" len="sm" w="sm"/>
            <a:tailEnd type="none" len="sm" w="sm"/>
          </a:ln>
        </p:spPr>
      </p:sp>
      <p:sp>
        <p:nvSpPr>
          <p:cNvPr name="TextBox 3" id="3"/>
          <p:cNvSpPr txBox="true"/>
          <p:nvPr/>
        </p:nvSpPr>
        <p:spPr>
          <a:xfrm rot="0">
            <a:off x="714825" y="952900"/>
            <a:ext cx="16858350" cy="942975"/>
          </a:xfrm>
          <a:prstGeom prst="rect">
            <a:avLst/>
          </a:prstGeom>
        </p:spPr>
        <p:txBody>
          <a:bodyPr anchor="t" rtlCol="false" tIns="0" lIns="0" bIns="0" rIns="0">
            <a:spAutoFit/>
          </a:bodyPr>
          <a:lstStyle/>
          <a:p>
            <a:pPr>
              <a:lnSpc>
                <a:spcPts val="7200"/>
              </a:lnSpc>
            </a:pPr>
            <a:r>
              <a:rPr lang="en-US" sz="6000">
                <a:solidFill>
                  <a:srgbClr val="FFFFFF"/>
                </a:solidFill>
                <a:latin typeface="Arimo"/>
              </a:rPr>
              <a:t>About Techcovery</a:t>
            </a:r>
          </a:p>
        </p:txBody>
      </p:sp>
      <p:sp>
        <p:nvSpPr>
          <p:cNvPr name="TextBox 4" id="4"/>
          <p:cNvSpPr txBox="true"/>
          <p:nvPr/>
        </p:nvSpPr>
        <p:spPr>
          <a:xfrm rot="0">
            <a:off x="17036341" y="9453334"/>
            <a:ext cx="914550" cy="476250"/>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2</a:t>
            </a:r>
          </a:p>
        </p:txBody>
      </p:sp>
      <p:sp>
        <p:nvSpPr>
          <p:cNvPr name="TextBox 5" id="5"/>
          <p:cNvSpPr txBox="true"/>
          <p:nvPr/>
        </p:nvSpPr>
        <p:spPr>
          <a:xfrm rot="0">
            <a:off x="714825" y="2763173"/>
            <a:ext cx="12297150" cy="6276083"/>
          </a:xfrm>
          <a:prstGeom prst="rect">
            <a:avLst/>
          </a:prstGeom>
        </p:spPr>
        <p:txBody>
          <a:bodyPr anchor="t" rtlCol="false" tIns="0" lIns="0" bIns="0" rIns="0">
            <a:spAutoFit/>
          </a:bodyPr>
          <a:lstStyle/>
          <a:p>
            <a:pPr algn="l" marL="1155696" indent="-577848" lvl="1">
              <a:lnSpc>
                <a:spcPts val="6299"/>
              </a:lnSpc>
              <a:buFont typeface="Arial"/>
              <a:buChar char="•"/>
            </a:pPr>
            <a:r>
              <a:rPr lang="en-US" sz="3499">
                <a:solidFill>
                  <a:srgbClr val="48FFD5"/>
                </a:solidFill>
                <a:latin typeface="Arimo"/>
              </a:rPr>
              <a:t>Founded in 2017 by ex-Amazon Employees</a:t>
            </a:r>
          </a:p>
          <a:p>
            <a:pPr algn="l" marL="1155696" indent="-577848" lvl="1">
              <a:lnSpc>
                <a:spcPts val="6299"/>
              </a:lnSpc>
              <a:buFont typeface="Arial"/>
              <a:buChar char="•"/>
            </a:pPr>
            <a:r>
              <a:rPr lang="en-US" sz="3499">
                <a:solidFill>
                  <a:srgbClr val="48FFD5"/>
                </a:solidFill>
                <a:latin typeface="Arimo"/>
              </a:rPr>
              <a:t>Over 3200 hours of training in</a:t>
            </a:r>
          </a:p>
          <a:p>
            <a:pPr algn="l" marL="2222492" indent="-740831" lvl="2">
              <a:lnSpc>
                <a:spcPts val="6299"/>
              </a:lnSpc>
              <a:buFont typeface="Arial"/>
              <a:buChar char="⚬"/>
            </a:pPr>
            <a:r>
              <a:rPr lang="en-US" sz="3499">
                <a:solidFill>
                  <a:srgbClr val="48FFD5"/>
                </a:solidFill>
                <a:latin typeface="Arimo"/>
              </a:rPr>
              <a:t>Machine Learning</a:t>
            </a:r>
          </a:p>
          <a:p>
            <a:pPr algn="l" marL="2222492" indent="-740831" lvl="2">
              <a:lnSpc>
                <a:spcPts val="6299"/>
              </a:lnSpc>
              <a:buFont typeface="Arial"/>
              <a:buChar char="⚬"/>
            </a:pPr>
            <a:r>
              <a:rPr lang="en-US" sz="3499">
                <a:solidFill>
                  <a:srgbClr val="48FFD5"/>
                </a:solidFill>
                <a:latin typeface="Arimo"/>
              </a:rPr>
              <a:t>Deep Learning</a:t>
            </a:r>
          </a:p>
          <a:p>
            <a:pPr algn="l" marL="2222492" indent="-740831" lvl="2">
              <a:lnSpc>
                <a:spcPts val="6299"/>
              </a:lnSpc>
              <a:buFont typeface="Arial"/>
              <a:buChar char="⚬"/>
            </a:pPr>
            <a:r>
              <a:rPr lang="en-US" sz="3499">
                <a:solidFill>
                  <a:srgbClr val="48FFD5"/>
                </a:solidFill>
                <a:latin typeface="Arimo"/>
              </a:rPr>
              <a:t>Computer Vision</a:t>
            </a:r>
          </a:p>
          <a:p>
            <a:pPr algn="l" marL="2222492" indent="-740831" lvl="2">
              <a:lnSpc>
                <a:spcPts val="6299"/>
              </a:lnSpc>
              <a:buFont typeface="Arial"/>
              <a:buChar char="⚬"/>
            </a:pPr>
            <a:r>
              <a:rPr lang="en-US" sz="3499">
                <a:solidFill>
                  <a:srgbClr val="48FFD5"/>
                </a:solidFill>
                <a:latin typeface="Arimo"/>
              </a:rPr>
              <a:t>Golang</a:t>
            </a:r>
          </a:p>
          <a:p>
            <a:pPr algn="l" marL="2222492" indent="-740831" lvl="2">
              <a:lnSpc>
                <a:spcPts val="6299"/>
              </a:lnSpc>
              <a:buFont typeface="Arial"/>
              <a:buChar char="⚬"/>
            </a:pPr>
            <a:r>
              <a:rPr lang="en-US" sz="3499">
                <a:solidFill>
                  <a:srgbClr val="48FFD5"/>
                </a:solidFill>
                <a:latin typeface="Arimo"/>
              </a:rPr>
              <a:t>Amazon-Web services</a:t>
            </a:r>
          </a:p>
          <a:p>
            <a:pPr algn="l" marL="2222492" indent="-740831" lvl="2">
              <a:lnSpc>
                <a:spcPts val="6299"/>
              </a:lnSpc>
              <a:buFont typeface="Arial"/>
              <a:buChar char="⚬"/>
            </a:pPr>
            <a:r>
              <a:rPr lang="en-US" sz="3499">
                <a:solidFill>
                  <a:srgbClr val="48FFD5"/>
                </a:solidFill>
                <a:latin typeface="Arimo"/>
              </a:rPr>
              <a:t>Go and Python</a:t>
            </a:r>
          </a:p>
        </p:txBody>
      </p:sp>
      <p:grpSp>
        <p:nvGrpSpPr>
          <p:cNvPr name="Group 6" id="6"/>
          <p:cNvGrpSpPr/>
          <p:nvPr/>
        </p:nvGrpSpPr>
        <p:grpSpPr>
          <a:xfrm rot="0">
            <a:off x="10929775" y="2771625"/>
            <a:ext cx="7030641" cy="5982774"/>
            <a:chOff x="0" y="0"/>
            <a:chExt cx="10013900" cy="8521400"/>
          </a:xfrm>
        </p:grpSpPr>
        <p:sp>
          <p:nvSpPr>
            <p:cNvPr name="Freeform 7" id="7"/>
            <p:cNvSpPr/>
            <p:nvPr/>
          </p:nvSpPr>
          <p:spPr>
            <a:xfrm flipH="false" flipV="false" rot="0">
              <a:off x="12635" y="12700"/>
              <a:ext cx="9988615" cy="8496046"/>
            </a:xfrm>
            <a:custGeom>
              <a:avLst/>
              <a:gdLst/>
              <a:ahLst/>
              <a:cxnLst/>
              <a:rect r="r" b="b" t="t" l="l"/>
              <a:pathLst>
                <a:path h="8496046" w="9988615">
                  <a:moveTo>
                    <a:pt x="0" y="0"/>
                  </a:moveTo>
                  <a:lnTo>
                    <a:pt x="9988615" y="0"/>
                  </a:lnTo>
                  <a:lnTo>
                    <a:pt x="9988615" y="8496046"/>
                  </a:lnTo>
                  <a:lnTo>
                    <a:pt x="0" y="8496046"/>
                  </a:lnTo>
                  <a:close/>
                </a:path>
              </a:pathLst>
            </a:custGeom>
            <a:solidFill>
              <a:srgbClr val="1EFFC1"/>
            </a:solidFill>
          </p:spPr>
        </p:sp>
        <p:sp>
          <p:nvSpPr>
            <p:cNvPr name="Freeform 8" id="8"/>
            <p:cNvSpPr/>
            <p:nvPr/>
          </p:nvSpPr>
          <p:spPr>
            <a:xfrm flipH="false" flipV="false" rot="0">
              <a:off x="0" y="0"/>
              <a:ext cx="10013885" cy="8521446"/>
            </a:xfrm>
            <a:custGeom>
              <a:avLst/>
              <a:gdLst/>
              <a:ahLst/>
              <a:cxnLst/>
              <a:rect r="r" b="b" t="t" l="l"/>
              <a:pathLst>
                <a:path h="8521446" w="10013885">
                  <a:moveTo>
                    <a:pt x="12635" y="0"/>
                  </a:moveTo>
                  <a:lnTo>
                    <a:pt x="10001250" y="0"/>
                  </a:lnTo>
                  <a:cubicBezTo>
                    <a:pt x="10008199" y="0"/>
                    <a:pt x="10013885" y="5715"/>
                    <a:pt x="10013885" y="12700"/>
                  </a:cubicBezTo>
                  <a:lnTo>
                    <a:pt x="10013885" y="8508746"/>
                  </a:lnTo>
                  <a:cubicBezTo>
                    <a:pt x="10013885" y="8515731"/>
                    <a:pt x="10008199" y="8521446"/>
                    <a:pt x="10001250" y="8521446"/>
                  </a:cubicBezTo>
                  <a:lnTo>
                    <a:pt x="12635" y="8521446"/>
                  </a:lnTo>
                  <a:cubicBezTo>
                    <a:pt x="5686" y="8521446"/>
                    <a:pt x="0" y="8515731"/>
                    <a:pt x="0" y="8508746"/>
                  </a:cubicBezTo>
                  <a:lnTo>
                    <a:pt x="0" y="12700"/>
                  </a:lnTo>
                  <a:cubicBezTo>
                    <a:pt x="0" y="5715"/>
                    <a:pt x="5686" y="0"/>
                    <a:pt x="12635" y="0"/>
                  </a:cubicBezTo>
                  <a:moveTo>
                    <a:pt x="12635" y="25400"/>
                  </a:moveTo>
                  <a:lnTo>
                    <a:pt x="12635" y="12700"/>
                  </a:lnTo>
                  <a:lnTo>
                    <a:pt x="25270" y="12700"/>
                  </a:lnTo>
                  <a:lnTo>
                    <a:pt x="25270" y="8508746"/>
                  </a:lnTo>
                  <a:lnTo>
                    <a:pt x="12635" y="8508746"/>
                  </a:lnTo>
                  <a:lnTo>
                    <a:pt x="12635" y="8496046"/>
                  </a:lnTo>
                  <a:lnTo>
                    <a:pt x="10001250" y="8496046"/>
                  </a:lnTo>
                  <a:lnTo>
                    <a:pt x="10001250" y="8508746"/>
                  </a:lnTo>
                  <a:lnTo>
                    <a:pt x="9988615" y="8508746"/>
                  </a:lnTo>
                  <a:lnTo>
                    <a:pt x="9988615" y="12700"/>
                  </a:lnTo>
                  <a:lnTo>
                    <a:pt x="10001250" y="12700"/>
                  </a:lnTo>
                  <a:lnTo>
                    <a:pt x="10001250" y="25400"/>
                  </a:lnTo>
                  <a:lnTo>
                    <a:pt x="12635" y="25400"/>
                  </a:lnTo>
                  <a:close/>
                </a:path>
              </a:pathLst>
            </a:custGeom>
            <a:solidFill>
              <a:srgbClr val="48FFD5"/>
            </a:solidFill>
          </p:spPr>
        </p:sp>
      </p:grpSp>
      <p:sp>
        <p:nvSpPr>
          <p:cNvPr name="Freeform 9" id="9"/>
          <p:cNvSpPr/>
          <p:nvPr/>
        </p:nvSpPr>
        <p:spPr>
          <a:xfrm flipH="false" flipV="false" rot="0">
            <a:off x="11429326" y="6406906"/>
            <a:ext cx="2743248" cy="1445950"/>
          </a:xfrm>
          <a:custGeom>
            <a:avLst/>
            <a:gdLst/>
            <a:ahLst/>
            <a:cxnLst/>
            <a:rect r="r" b="b" t="t" l="l"/>
            <a:pathLst>
              <a:path h="1445950" w="2743248">
                <a:moveTo>
                  <a:pt x="0" y="0"/>
                </a:moveTo>
                <a:lnTo>
                  <a:pt x="2743248" y="0"/>
                </a:lnTo>
                <a:lnTo>
                  <a:pt x="2743248" y="1445950"/>
                </a:lnTo>
                <a:lnTo>
                  <a:pt x="0" y="1445950"/>
                </a:lnTo>
                <a:lnTo>
                  <a:pt x="0" y="0"/>
                </a:lnTo>
                <a:close/>
              </a:path>
            </a:pathLst>
          </a:custGeom>
          <a:blipFill>
            <a:blip r:embed="rId3"/>
            <a:stretch>
              <a:fillRect l="0" t="-23" r="0" b="-23"/>
            </a:stretch>
          </a:blipFill>
        </p:spPr>
      </p:sp>
      <p:sp>
        <p:nvSpPr>
          <p:cNvPr name="Freeform 10" id="10"/>
          <p:cNvSpPr/>
          <p:nvPr/>
        </p:nvSpPr>
        <p:spPr>
          <a:xfrm flipH="false" flipV="false" rot="0">
            <a:off x="11790150" y="3195734"/>
            <a:ext cx="5523898" cy="949420"/>
          </a:xfrm>
          <a:custGeom>
            <a:avLst/>
            <a:gdLst/>
            <a:ahLst/>
            <a:cxnLst/>
            <a:rect r="r" b="b" t="t" l="l"/>
            <a:pathLst>
              <a:path h="949420" w="5523898">
                <a:moveTo>
                  <a:pt x="0" y="0"/>
                </a:moveTo>
                <a:lnTo>
                  <a:pt x="5523898" y="0"/>
                </a:lnTo>
                <a:lnTo>
                  <a:pt x="5523898" y="949420"/>
                </a:lnTo>
                <a:lnTo>
                  <a:pt x="0" y="949420"/>
                </a:lnTo>
                <a:lnTo>
                  <a:pt x="0" y="0"/>
                </a:lnTo>
                <a:close/>
              </a:path>
            </a:pathLst>
          </a:custGeom>
          <a:blipFill>
            <a:blip r:embed="rId4"/>
            <a:stretch>
              <a:fillRect l="0" t="0" r="0" b="0"/>
            </a:stretch>
          </a:blipFill>
        </p:spPr>
      </p:sp>
      <p:sp>
        <p:nvSpPr>
          <p:cNvPr name="Freeform 11" id="11"/>
          <p:cNvSpPr/>
          <p:nvPr/>
        </p:nvSpPr>
        <p:spPr>
          <a:xfrm flipH="false" flipV="false" rot="0">
            <a:off x="10920250" y="4482702"/>
            <a:ext cx="3761400" cy="1528050"/>
          </a:xfrm>
          <a:custGeom>
            <a:avLst/>
            <a:gdLst/>
            <a:ahLst/>
            <a:cxnLst/>
            <a:rect r="r" b="b" t="t" l="l"/>
            <a:pathLst>
              <a:path h="1528050" w="3761400">
                <a:moveTo>
                  <a:pt x="0" y="0"/>
                </a:moveTo>
                <a:lnTo>
                  <a:pt x="3761400" y="0"/>
                </a:lnTo>
                <a:lnTo>
                  <a:pt x="3761400" y="1528050"/>
                </a:lnTo>
                <a:lnTo>
                  <a:pt x="0" y="1528050"/>
                </a:lnTo>
                <a:lnTo>
                  <a:pt x="0" y="0"/>
                </a:lnTo>
                <a:close/>
              </a:path>
            </a:pathLst>
          </a:custGeom>
          <a:blipFill>
            <a:blip r:embed="rId5"/>
            <a:stretch>
              <a:fillRect l="0" t="0" r="0" b="0"/>
            </a:stretch>
          </a:blipFill>
        </p:spPr>
      </p:sp>
      <p:sp>
        <p:nvSpPr>
          <p:cNvPr name="Freeform 12" id="12"/>
          <p:cNvSpPr/>
          <p:nvPr/>
        </p:nvSpPr>
        <p:spPr>
          <a:xfrm flipH="false" flipV="false" rot="0">
            <a:off x="14834050" y="5147750"/>
            <a:ext cx="3036702" cy="2657700"/>
          </a:xfrm>
          <a:custGeom>
            <a:avLst/>
            <a:gdLst/>
            <a:ahLst/>
            <a:cxnLst/>
            <a:rect r="r" b="b" t="t" l="l"/>
            <a:pathLst>
              <a:path h="2657700" w="3036702">
                <a:moveTo>
                  <a:pt x="0" y="0"/>
                </a:moveTo>
                <a:lnTo>
                  <a:pt x="3036702" y="0"/>
                </a:lnTo>
                <a:lnTo>
                  <a:pt x="3036702" y="2657700"/>
                </a:lnTo>
                <a:lnTo>
                  <a:pt x="0" y="2657700"/>
                </a:lnTo>
                <a:lnTo>
                  <a:pt x="0" y="0"/>
                </a:lnTo>
                <a:close/>
              </a:path>
            </a:pathLst>
          </a:custGeom>
          <a:blipFill>
            <a:blip r:embed="rId6"/>
            <a:stretch>
              <a:fillRect l="-11" t="0" r="-11" b="0"/>
            </a:stretch>
          </a:blipFill>
        </p:spPr>
      </p:sp>
      <p:sp>
        <p:nvSpPr>
          <p:cNvPr name="TextBox 13" id="13"/>
          <p:cNvSpPr txBox="true"/>
          <p:nvPr/>
        </p:nvSpPr>
        <p:spPr>
          <a:xfrm rot="0">
            <a:off x="7220543"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grpSp>
        <p:nvGrpSpPr>
          <p:cNvPr name="Group 2" id="2"/>
          <p:cNvGrpSpPr/>
          <p:nvPr/>
        </p:nvGrpSpPr>
        <p:grpSpPr>
          <a:xfrm rot="0">
            <a:off x="184748" y="2468054"/>
            <a:ext cx="3186554" cy="7221173"/>
            <a:chOff x="0" y="0"/>
            <a:chExt cx="4248739" cy="9628231"/>
          </a:xfrm>
        </p:grpSpPr>
        <p:sp>
          <p:nvSpPr>
            <p:cNvPr name="Freeform 3" id="3"/>
            <p:cNvSpPr/>
            <p:nvPr/>
          </p:nvSpPr>
          <p:spPr>
            <a:xfrm flipH="false" flipV="false" rot="0">
              <a:off x="350165" y="330362"/>
              <a:ext cx="3691255" cy="5800543"/>
            </a:xfrm>
            <a:custGeom>
              <a:avLst/>
              <a:gdLst/>
              <a:ahLst/>
              <a:cxnLst/>
              <a:rect r="r" b="b" t="t" l="l"/>
              <a:pathLst>
                <a:path h="5800543" w="3691255">
                  <a:moveTo>
                    <a:pt x="0" y="0"/>
                  </a:moveTo>
                  <a:lnTo>
                    <a:pt x="3691255" y="0"/>
                  </a:lnTo>
                  <a:lnTo>
                    <a:pt x="3691255" y="5800543"/>
                  </a:lnTo>
                  <a:lnTo>
                    <a:pt x="0" y="5800543"/>
                  </a:lnTo>
                  <a:lnTo>
                    <a:pt x="0" y="0"/>
                  </a:lnTo>
                  <a:close/>
                </a:path>
              </a:pathLst>
            </a:custGeom>
            <a:blipFill>
              <a:blip r:embed="rId2"/>
              <a:stretch>
                <a:fillRect l="0" t="0" r="0" b="0"/>
              </a:stretch>
            </a:blipFill>
          </p:spPr>
        </p:sp>
        <p:sp>
          <p:nvSpPr>
            <p:cNvPr name="Freeform 4" id="4"/>
            <p:cNvSpPr/>
            <p:nvPr/>
          </p:nvSpPr>
          <p:spPr>
            <a:xfrm flipH="false" flipV="false" rot="0">
              <a:off x="350165" y="6130905"/>
              <a:ext cx="3691255" cy="3427692"/>
            </a:xfrm>
            <a:custGeom>
              <a:avLst/>
              <a:gdLst/>
              <a:ahLst/>
              <a:cxnLst/>
              <a:rect r="r" b="b" t="t" l="l"/>
              <a:pathLst>
                <a:path h="3427692" w="3691255">
                  <a:moveTo>
                    <a:pt x="0" y="0"/>
                  </a:moveTo>
                  <a:lnTo>
                    <a:pt x="3691255" y="0"/>
                  </a:lnTo>
                  <a:lnTo>
                    <a:pt x="3691255" y="3427692"/>
                  </a:lnTo>
                  <a:lnTo>
                    <a:pt x="0" y="3427692"/>
                  </a:lnTo>
                  <a:lnTo>
                    <a:pt x="0" y="0"/>
                  </a:lnTo>
                  <a:close/>
                </a:path>
              </a:pathLst>
            </a:custGeom>
            <a:blipFill>
              <a:blip r:embed="rId3"/>
              <a:stretch>
                <a:fillRect l="0" t="0" r="-10634" b="0"/>
              </a:stretch>
            </a:blipFill>
          </p:spPr>
        </p:sp>
        <p:grpSp>
          <p:nvGrpSpPr>
            <p:cNvPr name="Group 5" id="5"/>
            <p:cNvGrpSpPr/>
            <p:nvPr/>
          </p:nvGrpSpPr>
          <p:grpSpPr>
            <a:xfrm rot="0">
              <a:off x="0" y="0"/>
              <a:ext cx="4248739" cy="9628231"/>
              <a:chOff x="0" y="0"/>
              <a:chExt cx="1010308" cy="2289497"/>
            </a:xfrm>
          </p:grpSpPr>
          <p:sp>
            <p:nvSpPr>
              <p:cNvPr name="Freeform 6" id="6"/>
              <p:cNvSpPr/>
              <p:nvPr/>
            </p:nvSpPr>
            <p:spPr>
              <a:xfrm flipH="false" flipV="false" rot="0">
                <a:off x="0" y="0"/>
                <a:ext cx="1010308" cy="2289497"/>
              </a:xfrm>
              <a:custGeom>
                <a:avLst/>
                <a:gdLst/>
                <a:ahLst/>
                <a:cxnLst/>
                <a:rect r="r" b="b" t="t" l="l"/>
                <a:pathLst>
                  <a:path h="2289497" w="1010308">
                    <a:moveTo>
                      <a:pt x="0" y="0"/>
                    </a:moveTo>
                    <a:lnTo>
                      <a:pt x="1010308" y="0"/>
                    </a:lnTo>
                    <a:lnTo>
                      <a:pt x="1010308" y="2289497"/>
                    </a:lnTo>
                    <a:lnTo>
                      <a:pt x="0" y="2289497"/>
                    </a:lnTo>
                    <a:close/>
                  </a:path>
                </a:pathLst>
              </a:custGeom>
              <a:solidFill>
                <a:srgbClr val="000000">
                  <a:alpha val="0"/>
                </a:srgbClr>
              </a:solidFill>
              <a:ln w="123825" cap="sq">
                <a:solidFill>
                  <a:srgbClr val="1EFFC1"/>
                </a:solidFill>
                <a:prstDash val="solid"/>
                <a:miter/>
              </a:ln>
            </p:spPr>
          </p:sp>
          <p:sp>
            <p:nvSpPr>
              <p:cNvPr name="TextBox 7" id="7"/>
              <p:cNvSpPr txBox="true"/>
              <p:nvPr/>
            </p:nvSpPr>
            <p:spPr>
              <a:xfrm>
                <a:off x="0" y="-9525"/>
                <a:ext cx="1010308" cy="2299022"/>
              </a:xfrm>
              <a:prstGeom prst="rect">
                <a:avLst/>
              </a:prstGeom>
            </p:spPr>
            <p:txBody>
              <a:bodyPr anchor="ctr" rtlCol="false" tIns="48877" lIns="48877" bIns="48877" rIns="48877"/>
              <a:lstStyle/>
              <a:p>
                <a:pPr algn="ctr">
                  <a:lnSpc>
                    <a:spcPts val="2880"/>
                  </a:lnSpc>
                </a:pPr>
              </a:p>
            </p:txBody>
          </p:sp>
        </p:grpSp>
      </p:grpSp>
      <p:sp>
        <p:nvSpPr>
          <p:cNvPr name="AutoShape 8" id="8"/>
          <p:cNvSpPr/>
          <p:nvPr/>
        </p:nvSpPr>
        <p:spPr>
          <a:xfrm flipV="true">
            <a:off x="3371434" y="6313040"/>
            <a:ext cx="8384395" cy="33338"/>
          </a:xfrm>
          <a:prstGeom prst="line">
            <a:avLst/>
          </a:prstGeom>
          <a:ln cap="flat" w="66675">
            <a:solidFill>
              <a:srgbClr val="1EFFC1"/>
            </a:solidFill>
            <a:prstDash val="solid"/>
            <a:headEnd type="none" len="sm" w="sm"/>
            <a:tailEnd type="triangle" len="med" w="lg"/>
          </a:ln>
        </p:spPr>
      </p:sp>
      <p:pic>
        <p:nvPicPr>
          <p:cNvPr name="Picture 9" id="9">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11889872" y="3175596"/>
            <a:ext cx="5569140" cy="5569140"/>
          </a:xfrm>
          <a:prstGeom prst="rect">
            <a:avLst/>
          </a:prstGeom>
        </p:spPr>
      </p:pic>
      <p:sp>
        <p:nvSpPr>
          <p:cNvPr name="TextBox 10" id="10"/>
          <p:cNvSpPr txBox="true"/>
          <p:nvPr/>
        </p:nvSpPr>
        <p:spPr>
          <a:xfrm rot="0">
            <a:off x="479876" y="885825"/>
            <a:ext cx="8297711" cy="1057275"/>
          </a:xfrm>
          <a:prstGeom prst="rect">
            <a:avLst/>
          </a:prstGeom>
        </p:spPr>
        <p:txBody>
          <a:bodyPr anchor="t" rtlCol="false" tIns="0" lIns="0" bIns="0" rIns="0">
            <a:spAutoFit/>
          </a:bodyPr>
          <a:lstStyle/>
          <a:p>
            <a:pPr>
              <a:lnSpc>
                <a:spcPts val="8400"/>
              </a:lnSpc>
            </a:pPr>
            <a:r>
              <a:rPr lang="en-US" sz="6000">
                <a:solidFill>
                  <a:srgbClr val="FFFFFF"/>
                </a:solidFill>
                <a:latin typeface="Arimo"/>
              </a:rPr>
              <a:t>Video Generator</a:t>
            </a:r>
          </a:p>
        </p:txBody>
      </p:sp>
      <p:sp>
        <p:nvSpPr>
          <p:cNvPr name="TextBox 11" id="11"/>
          <p:cNvSpPr txBox="true"/>
          <p:nvPr/>
        </p:nvSpPr>
        <p:spPr>
          <a:xfrm rot="0">
            <a:off x="4915531" y="5579688"/>
            <a:ext cx="4844559" cy="665706"/>
          </a:xfrm>
          <a:prstGeom prst="rect">
            <a:avLst/>
          </a:prstGeom>
        </p:spPr>
        <p:txBody>
          <a:bodyPr anchor="t" rtlCol="false" tIns="0" lIns="0" bIns="0" rIns="0">
            <a:spAutoFit/>
          </a:bodyPr>
          <a:lstStyle/>
          <a:p>
            <a:pPr algn="ctr">
              <a:lnSpc>
                <a:spcPts val="5307"/>
              </a:lnSpc>
            </a:pPr>
            <a:r>
              <a:rPr lang="en-US" sz="3791">
                <a:solidFill>
                  <a:srgbClr val="1EFFC1"/>
                </a:solidFill>
                <a:latin typeface="Arimo"/>
              </a:rPr>
              <a:t>D -ID</a:t>
            </a:r>
          </a:p>
        </p:txBody>
      </p:sp>
      <p:sp>
        <p:nvSpPr>
          <p:cNvPr name="TextBox 12" id="12"/>
          <p:cNvSpPr txBox="true"/>
          <p:nvPr/>
        </p:nvSpPr>
        <p:spPr>
          <a:xfrm rot="0">
            <a:off x="16639550"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20</a:t>
            </a:r>
          </a:p>
        </p:txBody>
      </p:sp>
      <p:sp>
        <p:nvSpPr>
          <p:cNvPr name="TextBox 13" id="13"/>
          <p:cNvSpPr txBox="true"/>
          <p:nvPr/>
        </p:nvSpPr>
        <p:spPr>
          <a:xfrm rot="0">
            <a:off x="735950" y="5941117"/>
            <a:ext cx="1330324" cy="114613"/>
          </a:xfrm>
          <a:prstGeom prst="rect">
            <a:avLst/>
          </a:prstGeom>
        </p:spPr>
        <p:txBody>
          <a:bodyPr anchor="t" rtlCol="false" tIns="0" lIns="0" bIns="0" rIns="0">
            <a:spAutoFit/>
          </a:bodyPr>
          <a:lstStyle/>
          <a:p>
            <a:pPr algn="ctr">
              <a:lnSpc>
                <a:spcPts val="929"/>
              </a:lnSpc>
            </a:pPr>
            <a:r>
              <a:rPr lang="en-US" sz="663">
                <a:solidFill>
                  <a:srgbClr val="000000"/>
                </a:solidFill>
                <a:latin typeface="Canva Sans"/>
              </a:rPr>
              <a:t>Hello,I am Lily, your personal PA.</a:t>
            </a:r>
          </a:p>
        </p:txBody>
      </p:sp>
      <p:sp>
        <p:nvSpPr>
          <p:cNvPr name="TextBox 14" id="14"/>
          <p:cNvSpPr txBox="true"/>
          <p:nvPr/>
        </p:nvSpPr>
        <p:spPr>
          <a:xfrm rot="0">
            <a:off x="72110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timing>
    <p:tnLst>
      <p:par>
        <p:cTn dur="indefinite" restart="never" nodeType="tmRoot">
          <p:childTnLst>
            <p:video>
              <p:cMediaNode vol="100000">
                <p:cTn fill="hold" display="false">
                  <p:stCondLst>
                    <p:cond delay="indefinite"/>
                  </p:stCondLst>
                </p:cTn>
                <p:tgtEl>
                  <p:spTgt spid="9"/>
                </p:tgtEl>
              </p:cMediaNode>
            </p:video>
          </p:childTnLst>
        </p:cTn>
      </p:par>
    </p:tnLst>
  </p:timing>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4380584"/>
            <a:ext cx="8369292" cy="1525831"/>
          </a:xfrm>
          <a:custGeom>
            <a:avLst/>
            <a:gdLst/>
            <a:ahLst/>
            <a:cxnLst/>
            <a:rect r="r" b="b" t="t" l="l"/>
            <a:pathLst>
              <a:path h="1525831" w="8369292">
                <a:moveTo>
                  <a:pt x="0" y="0"/>
                </a:moveTo>
                <a:lnTo>
                  <a:pt x="8369292" y="0"/>
                </a:lnTo>
                <a:lnTo>
                  <a:pt x="8369292" y="1525832"/>
                </a:lnTo>
                <a:lnTo>
                  <a:pt x="0" y="1525832"/>
                </a:lnTo>
                <a:lnTo>
                  <a:pt x="0" y="0"/>
                </a:lnTo>
                <a:close/>
              </a:path>
            </a:pathLst>
          </a:custGeom>
          <a:blipFill>
            <a:blip r:embed="rId2"/>
            <a:stretch>
              <a:fillRect l="0" t="-224253" r="0" b="-224253"/>
            </a:stretch>
          </a:blipFill>
        </p:spPr>
      </p:sp>
      <p:sp>
        <p:nvSpPr>
          <p:cNvPr name="Freeform 3" id="3"/>
          <p:cNvSpPr/>
          <p:nvPr/>
        </p:nvSpPr>
        <p:spPr>
          <a:xfrm flipH="false" flipV="false" rot="0">
            <a:off x="11301858" y="3752648"/>
            <a:ext cx="4635496" cy="3476622"/>
          </a:xfrm>
          <a:custGeom>
            <a:avLst/>
            <a:gdLst/>
            <a:ahLst/>
            <a:cxnLst/>
            <a:rect r="r" b="b" t="t" l="l"/>
            <a:pathLst>
              <a:path h="3476622" w="4635496">
                <a:moveTo>
                  <a:pt x="0" y="0"/>
                </a:moveTo>
                <a:lnTo>
                  <a:pt x="4635495" y="0"/>
                </a:lnTo>
                <a:lnTo>
                  <a:pt x="4635495" y="3476622"/>
                </a:lnTo>
                <a:lnTo>
                  <a:pt x="0" y="3476622"/>
                </a:lnTo>
                <a:lnTo>
                  <a:pt x="0" y="0"/>
                </a:lnTo>
                <a:close/>
              </a:path>
            </a:pathLst>
          </a:custGeom>
          <a:blipFill>
            <a:blip r:embed="rId3"/>
            <a:stretch>
              <a:fillRect l="0" t="0" r="0" b="0"/>
            </a:stretch>
          </a:blipFill>
        </p:spPr>
      </p:sp>
      <p:sp>
        <p:nvSpPr>
          <p:cNvPr name="TextBox 4" id="4"/>
          <p:cNvSpPr txBox="true"/>
          <p:nvPr/>
        </p:nvSpPr>
        <p:spPr>
          <a:xfrm rot="0">
            <a:off x="479876" y="885825"/>
            <a:ext cx="8297711" cy="1057275"/>
          </a:xfrm>
          <a:prstGeom prst="rect">
            <a:avLst/>
          </a:prstGeom>
        </p:spPr>
        <p:txBody>
          <a:bodyPr anchor="t" rtlCol="false" tIns="0" lIns="0" bIns="0" rIns="0">
            <a:spAutoFit/>
          </a:bodyPr>
          <a:lstStyle/>
          <a:p>
            <a:pPr>
              <a:lnSpc>
                <a:spcPts val="8400"/>
              </a:lnSpc>
            </a:pPr>
            <a:r>
              <a:rPr lang="en-US" sz="6000">
                <a:solidFill>
                  <a:srgbClr val="FFFFFF"/>
                </a:solidFill>
                <a:latin typeface="Arimo"/>
              </a:rPr>
              <a:t>Tools for virtual reality</a:t>
            </a:r>
          </a:p>
        </p:txBody>
      </p:sp>
      <p:sp>
        <p:nvSpPr>
          <p:cNvPr name="TextBox 5" id="5"/>
          <p:cNvSpPr txBox="true"/>
          <p:nvPr/>
        </p:nvSpPr>
        <p:spPr>
          <a:xfrm rot="0">
            <a:off x="16639550"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21</a:t>
            </a:r>
          </a:p>
        </p:txBody>
      </p:sp>
      <p:sp>
        <p:nvSpPr>
          <p:cNvPr name="TextBox 6" id="6"/>
          <p:cNvSpPr txBox="true"/>
          <p:nvPr/>
        </p:nvSpPr>
        <p:spPr>
          <a:xfrm rot="0">
            <a:off x="72110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1028700" y="885825"/>
            <a:ext cx="12769105" cy="1057275"/>
          </a:xfrm>
          <a:prstGeom prst="rect">
            <a:avLst/>
          </a:prstGeom>
        </p:spPr>
        <p:txBody>
          <a:bodyPr anchor="t" rtlCol="false" tIns="0" lIns="0" bIns="0" rIns="0">
            <a:spAutoFit/>
          </a:bodyPr>
          <a:lstStyle/>
          <a:p>
            <a:pPr>
              <a:lnSpc>
                <a:spcPts val="8400"/>
              </a:lnSpc>
            </a:pPr>
            <a:r>
              <a:rPr lang="en-US" sz="6000">
                <a:solidFill>
                  <a:srgbClr val="FFFFFF"/>
                </a:solidFill>
                <a:latin typeface="Arimo"/>
              </a:rPr>
              <a:t>Virtual Reality</a:t>
            </a:r>
          </a:p>
        </p:txBody>
      </p:sp>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10710" t="20512" r="0" b="22883"/>
          <a:stretch>
            <a:fillRect/>
          </a:stretch>
        </p:blipFill>
        <p:spPr>
          <a:xfrm flipH="false" flipV="false" rot="0">
            <a:off x="1028700" y="3298388"/>
            <a:ext cx="5421867" cy="4296447"/>
          </a:xfrm>
          <a:prstGeom prst="rect">
            <a:avLst/>
          </a:prstGeom>
        </p:spPr>
      </p:pic>
      <p:pic>
        <p:nvPicPr>
          <p:cNvPr name="Picture 4" id="4">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18393" r="0" b="17411"/>
          <a:stretch>
            <a:fillRect/>
          </a:stretch>
        </p:blipFill>
        <p:spPr>
          <a:xfrm flipH="false" flipV="false" rot="0">
            <a:off x="11320048" y="3298388"/>
            <a:ext cx="5937589" cy="4764590"/>
          </a:xfrm>
          <a:prstGeom prst="rect">
            <a:avLst/>
          </a:prstGeom>
        </p:spPr>
      </p:pic>
      <p:sp>
        <p:nvSpPr>
          <p:cNvPr name="TextBox 5" id="5"/>
          <p:cNvSpPr txBox="true"/>
          <p:nvPr/>
        </p:nvSpPr>
        <p:spPr>
          <a:xfrm rot="0">
            <a:off x="6611075" y="4518863"/>
            <a:ext cx="4548465" cy="624637"/>
          </a:xfrm>
          <a:prstGeom prst="rect">
            <a:avLst/>
          </a:prstGeom>
        </p:spPr>
        <p:txBody>
          <a:bodyPr anchor="t" rtlCol="false" tIns="0" lIns="0" bIns="0" rIns="0">
            <a:spAutoFit/>
          </a:bodyPr>
          <a:lstStyle/>
          <a:p>
            <a:pPr algn="ctr">
              <a:lnSpc>
                <a:spcPts val="4946"/>
              </a:lnSpc>
              <a:spcBef>
                <a:spcPct val="0"/>
              </a:spcBef>
            </a:pPr>
            <a:r>
              <a:rPr lang="en-US" sz="3532">
                <a:solidFill>
                  <a:srgbClr val="1EFFC1"/>
                </a:solidFill>
                <a:latin typeface="Arimo"/>
              </a:rPr>
              <a:t>Deep motion</a:t>
            </a:r>
          </a:p>
        </p:txBody>
      </p:sp>
      <p:sp>
        <p:nvSpPr>
          <p:cNvPr name="AutoShape 6" id="6"/>
          <p:cNvSpPr/>
          <p:nvPr/>
        </p:nvSpPr>
        <p:spPr>
          <a:xfrm>
            <a:off x="6450567" y="5446611"/>
            <a:ext cx="4869481" cy="38656"/>
          </a:xfrm>
          <a:prstGeom prst="line">
            <a:avLst/>
          </a:prstGeom>
          <a:ln cap="flat" w="76200">
            <a:solidFill>
              <a:srgbClr val="1EFFC1"/>
            </a:solidFill>
            <a:prstDash val="solid"/>
            <a:headEnd type="none" len="sm" w="sm"/>
            <a:tailEnd type="arrow" len="sm" w="med"/>
          </a:ln>
        </p:spPr>
      </p:sp>
      <p:sp>
        <p:nvSpPr>
          <p:cNvPr name="TextBox 7" id="7"/>
          <p:cNvSpPr txBox="true"/>
          <p:nvPr/>
        </p:nvSpPr>
        <p:spPr>
          <a:xfrm rot="0">
            <a:off x="16639550"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22</a:t>
            </a:r>
          </a:p>
        </p:txBody>
      </p:sp>
      <p:sp>
        <p:nvSpPr>
          <p:cNvPr name="TextBox 8" id="8"/>
          <p:cNvSpPr txBox="true"/>
          <p:nvPr/>
        </p:nvSpPr>
        <p:spPr>
          <a:xfrm rot="0">
            <a:off x="72110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video>
              <p:cMediaNode vol="100000">
                <p:cTn fill="hold" display="false">
                  <p:stCondLst>
                    <p:cond delay="indefinite"/>
                  </p:stCondLst>
                </p:cTn>
                <p:tgtEl>
                  <p:spTgt spid="4"/>
                </p:tgtEl>
              </p:cMediaNode>
            </p:video>
          </p:childTnLst>
        </p:cTn>
      </p:par>
    </p:tnLst>
  </p:timing>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01232" y="1974961"/>
          <a:ext cx="16758068" cy="7642440"/>
        </p:xfrm>
        <a:graphic>
          <a:graphicData uri="http://schemas.openxmlformats.org/drawingml/2006/table">
            <a:tbl>
              <a:tblPr/>
              <a:tblGrid>
                <a:gridCol w="3401815"/>
                <a:gridCol w="13356254"/>
              </a:tblGrid>
              <a:tr h="2616489">
                <a:tc>
                  <a:txBody>
                    <a:bodyPr anchor="t" rtlCol="false"/>
                    <a:lstStyle/>
                    <a:p>
                      <a:pPr algn="ctr">
                        <a:lnSpc>
                          <a:spcPts val="4900"/>
                        </a:lnSpc>
                        <a:defRPr/>
                      </a:pPr>
                      <a:r>
                        <a:rPr lang="en-US" sz="3500">
                          <a:solidFill>
                            <a:srgbClr val="1EFFC1"/>
                          </a:solidFill>
                          <a:latin typeface="Arimo"/>
                        </a:rPr>
                        <a:t>Design</a:t>
                      </a:r>
                      <a:endParaRPr lang="en-US" sz="1100"/>
                    </a:p>
                  </a:txBody>
                  <a:tcPr marL="190500" marR="190500" marT="190500" marB="190500" anchor="ctr">
                    <a:lnL cmpd="sng" algn="ctr" cap="flat" w="38100">
                      <a:solidFill>
                        <a:srgbClr val="FFBD59"/>
                      </a:solidFill>
                      <a:prstDash val="solid"/>
                      <a:round/>
                      <a:headEnd type="none" w="med" len="med"/>
                      <a:tailEnd type="none" w="med" len="med"/>
                    </a:lnL>
                    <a:lnR cmpd="sng" algn="ctr" cap="flat" w="38100">
                      <a:solidFill>
                        <a:srgbClr val="FFBD59"/>
                      </a:solidFill>
                      <a:prstDash val="solid"/>
                      <a:round/>
                      <a:headEnd type="none" w="med" len="med"/>
                      <a:tailEnd type="none" w="med" len="med"/>
                    </a:lnR>
                    <a:lnT cmpd="sng" algn="ctr" cap="flat" w="38100">
                      <a:solidFill>
                        <a:srgbClr val="FFBD59"/>
                      </a:solidFill>
                      <a:prstDash val="solid"/>
                      <a:round/>
                      <a:headEnd type="none" w="med" len="med"/>
                      <a:tailEnd type="none" w="med" len="med"/>
                    </a:lnT>
                    <a:lnB cmpd="sng" algn="ctr" cap="flat" w="38100">
                      <a:solidFill>
                        <a:srgbClr val="FFBD59"/>
                      </a:solidFill>
                      <a:prstDash val="solid"/>
                      <a:round/>
                      <a:headEnd type="none" w="med" len="med"/>
                      <a:tailEnd type="none" w="med" len="med"/>
                    </a:lnB>
                  </a:tcPr>
                </a:tc>
                <a:tc>
                  <a:txBody>
                    <a:bodyPr anchor="t" rtlCol="false"/>
                    <a:lstStyle/>
                    <a:p>
                      <a:pPr algn="ctr">
                        <a:lnSpc>
                          <a:spcPts val="2214"/>
                        </a:lnSpc>
                        <a:defRPr/>
                      </a:pPr>
                      <a:endParaRPr lang="en-US" sz="1100"/>
                    </a:p>
                  </a:txBody>
                  <a:tcPr marL="190500" marR="190500" marT="190500" marB="190500" anchor="ctr">
                    <a:lnL cmpd="sng" algn="ctr" cap="flat" w="38100">
                      <a:solidFill>
                        <a:srgbClr val="FFBD59"/>
                      </a:solidFill>
                      <a:prstDash val="solid"/>
                      <a:round/>
                      <a:headEnd type="none" w="med" len="med"/>
                      <a:tailEnd type="none" w="med" len="med"/>
                    </a:lnL>
                    <a:lnR cmpd="sng" algn="ctr" cap="flat" w="38100">
                      <a:solidFill>
                        <a:srgbClr val="FFBD59"/>
                      </a:solidFill>
                      <a:prstDash val="solid"/>
                      <a:round/>
                      <a:headEnd type="none" w="med" len="med"/>
                      <a:tailEnd type="none" w="med" len="med"/>
                    </a:lnR>
                    <a:lnT cmpd="sng" algn="ctr" cap="flat" w="38100">
                      <a:solidFill>
                        <a:srgbClr val="FFBD59"/>
                      </a:solidFill>
                      <a:prstDash val="solid"/>
                      <a:round/>
                      <a:headEnd type="none" w="med" len="med"/>
                      <a:tailEnd type="none" w="med" len="med"/>
                    </a:lnT>
                    <a:lnB cmpd="sng" algn="ctr" cap="flat" w="38100">
                      <a:solidFill>
                        <a:srgbClr val="FFBD59"/>
                      </a:solidFill>
                      <a:prstDash val="solid"/>
                      <a:round/>
                      <a:headEnd type="none" w="med" len="med"/>
                      <a:tailEnd type="none" w="med" len="med"/>
                    </a:lnB>
                  </a:tcPr>
                </a:tc>
              </a:tr>
              <a:tr h="2557574">
                <a:tc>
                  <a:txBody>
                    <a:bodyPr anchor="t" rtlCol="false"/>
                    <a:lstStyle/>
                    <a:p>
                      <a:pPr algn="ctr">
                        <a:lnSpc>
                          <a:spcPts val="4900"/>
                        </a:lnSpc>
                        <a:defRPr/>
                      </a:pPr>
                      <a:r>
                        <a:rPr lang="en-US" sz="3500">
                          <a:solidFill>
                            <a:srgbClr val="1EFFC1"/>
                          </a:solidFill>
                          <a:latin typeface="Arimo"/>
                        </a:rPr>
                        <a:t>Coding</a:t>
                      </a:r>
                      <a:endParaRPr lang="en-US" sz="1100"/>
                    </a:p>
                  </a:txBody>
                  <a:tcPr marL="190500" marR="190500" marT="190500" marB="190500" anchor="ctr">
                    <a:lnL cmpd="sng" algn="ctr" cap="flat" w="38100">
                      <a:solidFill>
                        <a:srgbClr val="FFBD59"/>
                      </a:solidFill>
                      <a:prstDash val="solid"/>
                      <a:round/>
                      <a:headEnd type="none" w="med" len="med"/>
                      <a:tailEnd type="none" w="med" len="med"/>
                    </a:lnL>
                    <a:lnR cmpd="sng" algn="ctr" cap="flat" w="38100">
                      <a:solidFill>
                        <a:srgbClr val="FFBD59"/>
                      </a:solidFill>
                      <a:prstDash val="solid"/>
                      <a:round/>
                      <a:headEnd type="none" w="med" len="med"/>
                      <a:tailEnd type="none" w="med" len="med"/>
                    </a:lnR>
                    <a:lnT cmpd="sng" algn="ctr" cap="flat" w="38100">
                      <a:solidFill>
                        <a:srgbClr val="FFBD59"/>
                      </a:solidFill>
                      <a:prstDash val="solid"/>
                      <a:round/>
                      <a:headEnd type="none" w="med" len="med"/>
                      <a:tailEnd type="none" w="med" len="med"/>
                    </a:lnT>
                    <a:lnB cmpd="sng" algn="ctr" cap="flat" w="38100">
                      <a:solidFill>
                        <a:srgbClr val="FFBD59"/>
                      </a:solidFill>
                      <a:prstDash val="solid"/>
                      <a:round/>
                      <a:headEnd type="none" w="med" len="med"/>
                      <a:tailEnd type="none" w="med" len="med"/>
                    </a:lnB>
                  </a:tcPr>
                </a:tc>
                <a:tc>
                  <a:txBody>
                    <a:bodyPr anchor="t" rtlCol="false"/>
                    <a:lstStyle/>
                    <a:p>
                      <a:pPr algn="ctr">
                        <a:lnSpc>
                          <a:spcPts val="2214"/>
                        </a:lnSpc>
                        <a:defRPr/>
                      </a:pPr>
                      <a:endParaRPr lang="en-US" sz="1100"/>
                    </a:p>
                  </a:txBody>
                  <a:tcPr marL="190500" marR="190500" marT="190500" marB="190500" anchor="ctr">
                    <a:lnL cmpd="sng" algn="ctr" cap="flat" w="38100">
                      <a:solidFill>
                        <a:srgbClr val="FFBD59"/>
                      </a:solidFill>
                      <a:prstDash val="solid"/>
                      <a:round/>
                      <a:headEnd type="none" w="med" len="med"/>
                      <a:tailEnd type="none" w="med" len="med"/>
                    </a:lnL>
                    <a:lnR cmpd="sng" algn="ctr" cap="flat" w="38100">
                      <a:solidFill>
                        <a:srgbClr val="FFBD59"/>
                      </a:solidFill>
                      <a:prstDash val="solid"/>
                      <a:round/>
                      <a:headEnd type="none" w="med" len="med"/>
                      <a:tailEnd type="none" w="med" len="med"/>
                    </a:lnR>
                    <a:lnT cmpd="sng" algn="ctr" cap="flat" w="38100">
                      <a:solidFill>
                        <a:srgbClr val="FFBD59"/>
                      </a:solidFill>
                      <a:prstDash val="solid"/>
                      <a:round/>
                      <a:headEnd type="none" w="med" len="med"/>
                      <a:tailEnd type="none" w="med" len="med"/>
                    </a:lnT>
                    <a:lnB cmpd="sng" algn="ctr" cap="flat" w="38100">
                      <a:solidFill>
                        <a:srgbClr val="FFBD59"/>
                      </a:solidFill>
                      <a:prstDash val="solid"/>
                      <a:round/>
                      <a:headEnd type="none" w="med" len="med"/>
                      <a:tailEnd type="none" w="med" len="med"/>
                    </a:lnB>
                  </a:tcPr>
                </a:tc>
              </a:tr>
              <a:tr h="2468378">
                <a:tc>
                  <a:txBody>
                    <a:bodyPr anchor="t" rtlCol="false"/>
                    <a:lstStyle/>
                    <a:p>
                      <a:pPr algn="ctr">
                        <a:lnSpc>
                          <a:spcPts val="4900"/>
                        </a:lnSpc>
                        <a:defRPr/>
                      </a:pPr>
                      <a:r>
                        <a:rPr lang="en-US" sz="3500">
                          <a:solidFill>
                            <a:srgbClr val="1EFFC1"/>
                          </a:solidFill>
                          <a:latin typeface="Arimo"/>
                        </a:rPr>
                        <a:t>Productivity</a:t>
                      </a:r>
                      <a:endParaRPr lang="en-US" sz="1100"/>
                    </a:p>
                  </a:txBody>
                  <a:tcPr marL="190500" marR="190500" marT="190500" marB="190500" anchor="ctr">
                    <a:lnL cmpd="sng" algn="ctr" cap="flat" w="38100">
                      <a:solidFill>
                        <a:srgbClr val="FFBD59"/>
                      </a:solidFill>
                      <a:prstDash val="solid"/>
                      <a:round/>
                      <a:headEnd type="none" w="med" len="med"/>
                      <a:tailEnd type="none" w="med" len="med"/>
                    </a:lnL>
                    <a:lnR cmpd="sng" algn="ctr" cap="flat" w="38100">
                      <a:solidFill>
                        <a:srgbClr val="FFBD59"/>
                      </a:solidFill>
                      <a:prstDash val="solid"/>
                      <a:round/>
                      <a:headEnd type="none" w="med" len="med"/>
                      <a:tailEnd type="none" w="med" len="med"/>
                    </a:lnR>
                    <a:lnT cmpd="sng" algn="ctr" cap="flat" w="38100">
                      <a:solidFill>
                        <a:srgbClr val="FFBD59"/>
                      </a:solidFill>
                      <a:prstDash val="solid"/>
                      <a:round/>
                      <a:headEnd type="none" w="med" len="med"/>
                      <a:tailEnd type="none" w="med" len="med"/>
                    </a:lnT>
                    <a:lnB cmpd="sng" algn="ctr" cap="flat" w="38100">
                      <a:solidFill>
                        <a:srgbClr val="FFBD59"/>
                      </a:solidFill>
                      <a:prstDash val="solid"/>
                      <a:round/>
                      <a:headEnd type="none" w="med" len="med"/>
                      <a:tailEnd type="none" w="med" len="med"/>
                    </a:lnB>
                  </a:tcPr>
                </a:tc>
                <a:tc>
                  <a:txBody>
                    <a:bodyPr anchor="t" rtlCol="false"/>
                    <a:lstStyle/>
                    <a:p>
                      <a:pPr algn="ctr">
                        <a:lnSpc>
                          <a:spcPts val="2214"/>
                        </a:lnSpc>
                        <a:defRPr/>
                      </a:pPr>
                      <a:endParaRPr lang="en-US" sz="1100"/>
                    </a:p>
                  </a:txBody>
                  <a:tcPr marL="190500" marR="190500" marT="190500" marB="190500" anchor="ctr">
                    <a:lnL cmpd="sng" algn="ctr" cap="flat" w="38100">
                      <a:solidFill>
                        <a:srgbClr val="FFBD59"/>
                      </a:solidFill>
                      <a:prstDash val="solid"/>
                      <a:round/>
                      <a:headEnd type="none" w="med" len="med"/>
                      <a:tailEnd type="none" w="med" len="med"/>
                    </a:lnL>
                    <a:lnR cmpd="sng" algn="ctr" cap="flat" w="38100">
                      <a:solidFill>
                        <a:srgbClr val="FFBD59"/>
                      </a:solidFill>
                      <a:prstDash val="solid"/>
                      <a:round/>
                      <a:headEnd type="none" w="med" len="med"/>
                      <a:tailEnd type="none" w="med" len="med"/>
                    </a:lnR>
                    <a:lnT cmpd="sng" algn="ctr" cap="flat" w="38100">
                      <a:solidFill>
                        <a:srgbClr val="FFBD59"/>
                      </a:solidFill>
                      <a:prstDash val="solid"/>
                      <a:round/>
                      <a:headEnd type="none" w="med" len="med"/>
                      <a:tailEnd type="none" w="med" len="med"/>
                    </a:lnT>
                    <a:lnB cmpd="sng" algn="ctr" cap="flat" w="38100">
                      <a:solidFill>
                        <a:srgbClr val="FFBD59"/>
                      </a:solidFill>
                      <a:prstDash val="solid"/>
                      <a:round/>
                      <a:headEnd type="none" w="med" len="med"/>
                      <a:tailEnd type="none" w="med" len="med"/>
                    </a:lnB>
                  </a:tcPr>
                </a:tc>
              </a:tr>
            </a:tbl>
          </a:graphicData>
        </a:graphic>
      </p:graphicFrame>
      <p:sp>
        <p:nvSpPr>
          <p:cNvPr name="Freeform 3" id="3"/>
          <p:cNvSpPr/>
          <p:nvPr/>
        </p:nvSpPr>
        <p:spPr>
          <a:xfrm flipH="false" flipV="false" rot="0">
            <a:off x="4418032" y="2678750"/>
            <a:ext cx="3233540" cy="1261534"/>
          </a:xfrm>
          <a:custGeom>
            <a:avLst/>
            <a:gdLst/>
            <a:ahLst/>
            <a:cxnLst/>
            <a:rect r="r" b="b" t="t" l="l"/>
            <a:pathLst>
              <a:path h="1261534" w="3233540">
                <a:moveTo>
                  <a:pt x="0" y="0"/>
                </a:moveTo>
                <a:lnTo>
                  <a:pt x="3233540" y="0"/>
                </a:lnTo>
                <a:lnTo>
                  <a:pt x="3233540" y="1261534"/>
                </a:lnTo>
                <a:lnTo>
                  <a:pt x="0" y="1261534"/>
                </a:lnTo>
                <a:lnTo>
                  <a:pt x="0" y="0"/>
                </a:lnTo>
                <a:close/>
              </a:path>
            </a:pathLst>
          </a:custGeom>
          <a:blipFill>
            <a:blip r:embed="rId2"/>
            <a:stretch>
              <a:fillRect l="-56056" t="0" r="0" b="0"/>
            </a:stretch>
          </a:blipFill>
        </p:spPr>
      </p:sp>
      <p:sp>
        <p:nvSpPr>
          <p:cNvPr name="Freeform 4" id="4"/>
          <p:cNvSpPr/>
          <p:nvPr/>
        </p:nvSpPr>
        <p:spPr>
          <a:xfrm flipH="false" flipV="false" rot="0">
            <a:off x="8317059" y="2790252"/>
            <a:ext cx="3723029" cy="1038529"/>
          </a:xfrm>
          <a:custGeom>
            <a:avLst/>
            <a:gdLst/>
            <a:ahLst/>
            <a:cxnLst/>
            <a:rect r="r" b="b" t="t" l="l"/>
            <a:pathLst>
              <a:path h="1038529" w="3723029">
                <a:moveTo>
                  <a:pt x="0" y="0"/>
                </a:moveTo>
                <a:lnTo>
                  <a:pt x="3723029" y="0"/>
                </a:lnTo>
                <a:lnTo>
                  <a:pt x="3723029" y="1038529"/>
                </a:lnTo>
                <a:lnTo>
                  <a:pt x="0" y="1038529"/>
                </a:lnTo>
                <a:lnTo>
                  <a:pt x="0" y="0"/>
                </a:lnTo>
                <a:close/>
              </a:path>
            </a:pathLst>
          </a:custGeom>
          <a:blipFill>
            <a:blip r:embed="rId3"/>
            <a:stretch>
              <a:fillRect l="0" t="0" r="0" b="0"/>
            </a:stretch>
          </a:blipFill>
        </p:spPr>
      </p:sp>
      <p:sp>
        <p:nvSpPr>
          <p:cNvPr name="Freeform 5" id="5"/>
          <p:cNvSpPr/>
          <p:nvPr/>
        </p:nvSpPr>
        <p:spPr>
          <a:xfrm flipH="false" flipV="false" rot="0">
            <a:off x="13213591" y="2678750"/>
            <a:ext cx="3039994" cy="1261534"/>
          </a:xfrm>
          <a:custGeom>
            <a:avLst/>
            <a:gdLst/>
            <a:ahLst/>
            <a:cxnLst/>
            <a:rect r="r" b="b" t="t" l="l"/>
            <a:pathLst>
              <a:path h="1261534" w="3039994">
                <a:moveTo>
                  <a:pt x="0" y="0"/>
                </a:moveTo>
                <a:lnTo>
                  <a:pt x="3039995" y="0"/>
                </a:lnTo>
                <a:lnTo>
                  <a:pt x="3039995" y="1261534"/>
                </a:lnTo>
                <a:lnTo>
                  <a:pt x="0" y="1261534"/>
                </a:lnTo>
                <a:lnTo>
                  <a:pt x="0" y="0"/>
                </a:lnTo>
                <a:close/>
              </a:path>
            </a:pathLst>
          </a:custGeom>
          <a:blipFill>
            <a:blip r:embed="rId4"/>
            <a:stretch>
              <a:fillRect l="0" t="0" r="-30866" b="0"/>
            </a:stretch>
          </a:blipFill>
        </p:spPr>
      </p:sp>
      <p:sp>
        <p:nvSpPr>
          <p:cNvPr name="Freeform 6" id="6"/>
          <p:cNvSpPr/>
          <p:nvPr/>
        </p:nvSpPr>
        <p:spPr>
          <a:xfrm flipH="false" flipV="false" rot="0">
            <a:off x="4418032" y="5275790"/>
            <a:ext cx="3624420" cy="1305794"/>
          </a:xfrm>
          <a:custGeom>
            <a:avLst/>
            <a:gdLst/>
            <a:ahLst/>
            <a:cxnLst/>
            <a:rect r="r" b="b" t="t" l="l"/>
            <a:pathLst>
              <a:path h="1305794" w="3624420">
                <a:moveTo>
                  <a:pt x="0" y="0"/>
                </a:moveTo>
                <a:lnTo>
                  <a:pt x="3624420" y="0"/>
                </a:lnTo>
                <a:lnTo>
                  <a:pt x="3624420" y="1305794"/>
                </a:lnTo>
                <a:lnTo>
                  <a:pt x="0" y="1305794"/>
                </a:lnTo>
                <a:lnTo>
                  <a:pt x="0" y="0"/>
                </a:lnTo>
                <a:close/>
              </a:path>
            </a:pathLst>
          </a:custGeom>
          <a:blipFill>
            <a:blip r:embed="rId5"/>
            <a:stretch>
              <a:fillRect l="-7157" t="0" r="-7576" b="0"/>
            </a:stretch>
          </a:blipFill>
        </p:spPr>
      </p:sp>
      <p:sp>
        <p:nvSpPr>
          <p:cNvPr name="Freeform 7" id="7"/>
          <p:cNvSpPr/>
          <p:nvPr/>
        </p:nvSpPr>
        <p:spPr>
          <a:xfrm flipH="false" flipV="false" rot="0">
            <a:off x="9440742" y="4899711"/>
            <a:ext cx="2074160" cy="1792940"/>
          </a:xfrm>
          <a:custGeom>
            <a:avLst/>
            <a:gdLst/>
            <a:ahLst/>
            <a:cxnLst/>
            <a:rect r="r" b="b" t="t" l="l"/>
            <a:pathLst>
              <a:path h="1792940" w="2074160">
                <a:moveTo>
                  <a:pt x="0" y="0"/>
                </a:moveTo>
                <a:lnTo>
                  <a:pt x="2074161" y="0"/>
                </a:lnTo>
                <a:lnTo>
                  <a:pt x="2074161" y="1792940"/>
                </a:lnTo>
                <a:lnTo>
                  <a:pt x="0" y="1792940"/>
                </a:lnTo>
                <a:lnTo>
                  <a:pt x="0" y="0"/>
                </a:lnTo>
                <a:close/>
              </a:path>
            </a:pathLst>
          </a:custGeom>
          <a:blipFill>
            <a:blip r:embed="rId6"/>
            <a:stretch>
              <a:fillRect l="-176956" t="-17209" r="-175467" b="-57252"/>
            </a:stretch>
          </a:blipFill>
        </p:spPr>
      </p:sp>
      <p:sp>
        <p:nvSpPr>
          <p:cNvPr name="Freeform 8" id="8"/>
          <p:cNvSpPr/>
          <p:nvPr/>
        </p:nvSpPr>
        <p:spPr>
          <a:xfrm flipH="false" flipV="false" rot="0">
            <a:off x="12652944" y="5333042"/>
            <a:ext cx="4161290" cy="1191290"/>
          </a:xfrm>
          <a:custGeom>
            <a:avLst/>
            <a:gdLst/>
            <a:ahLst/>
            <a:cxnLst/>
            <a:rect r="r" b="b" t="t" l="l"/>
            <a:pathLst>
              <a:path h="1191290" w="4161290">
                <a:moveTo>
                  <a:pt x="0" y="0"/>
                </a:moveTo>
                <a:lnTo>
                  <a:pt x="4161290" y="0"/>
                </a:lnTo>
                <a:lnTo>
                  <a:pt x="4161290" y="1191290"/>
                </a:lnTo>
                <a:lnTo>
                  <a:pt x="0" y="1191290"/>
                </a:lnTo>
                <a:lnTo>
                  <a:pt x="0" y="0"/>
                </a:lnTo>
                <a:close/>
              </a:path>
            </a:pathLst>
          </a:custGeom>
          <a:blipFill>
            <a:blip r:embed="rId7"/>
            <a:stretch>
              <a:fillRect l="0" t="-79666" r="0" b="-80972"/>
            </a:stretch>
          </a:blipFill>
        </p:spPr>
      </p:sp>
      <p:sp>
        <p:nvSpPr>
          <p:cNvPr name="Freeform 9" id="9"/>
          <p:cNvSpPr/>
          <p:nvPr/>
        </p:nvSpPr>
        <p:spPr>
          <a:xfrm flipH="false" flipV="false" rot="0">
            <a:off x="4610273" y="7666263"/>
            <a:ext cx="2937478" cy="1592037"/>
          </a:xfrm>
          <a:custGeom>
            <a:avLst/>
            <a:gdLst/>
            <a:ahLst/>
            <a:cxnLst/>
            <a:rect r="r" b="b" t="t" l="l"/>
            <a:pathLst>
              <a:path h="1592037" w="2937478">
                <a:moveTo>
                  <a:pt x="0" y="0"/>
                </a:moveTo>
                <a:lnTo>
                  <a:pt x="2937479" y="0"/>
                </a:lnTo>
                <a:lnTo>
                  <a:pt x="2937479" y="1592037"/>
                </a:lnTo>
                <a:lnTo>
                  <a:pt x="0" y="1592037"/>
                </a:lnTo>
                <a:lnTo>
                  <a:pt x="0" y="0"/>
                </a:lnTo>
                <a:close/>
              </a:path>
            </a:pathLst>
          </a:custGeom>
          <a:blipFill>
            <a:blip r:embed="rId8"/>
            <a:stretch>
              <a:fillRect l="-36760" t="-64999" r="-33660" b="-70834"/>
            </a:stretch>
          </a:blipFill>
        </p:spPr>
      </p:sp>
      <p:sp>
        <p:nvSpPr>
          <p:cNvPr name="Freeform 10" id="10"/>
          <p:cNvSpPr/>
          <p:nvPr/>
        </p:nvSpPr>
        <p:spPr>
          <a:xfrm flipH="false" flipV="false" rot="0">
            <a:off x="8897911" y="7613273"/>
            <a:ext cx="3159822" cy="1645027"/>
          </a:xfrm>
          <a:custGeom>
            <a:avLst/>
            <a:gdLst/>
            <a:ahLst/>
            <a:cxnLst/>
            <a:rect r="r" b="b" t="t" l="l"/>
            <a:pathLst>
              <a:path h="1645027" w="3159822">
                <a:moveTo>
                  <a:pt x="0" y="0"/>
                </a:moveTo>
                <a:lnTo>
                  <a:pt x="3159823" y="0"/>
                </a:lnTo>
                <a:lnTo>
                  <a:pt x="3159823" y="1645027"/>
                </a:lnTo>
                <a:lnTo>
                  <a:pt x="0" y="1645027"/>
                </a:lnTo>
                <a:lnTo>
                  <a:pt x="0" y="0"/>
                </a:lnTo>
                <a:close/>
              </a:path>
            </a:pathLst>
          </a:custGeom>
          <a:blipFill>
            <a:blip r:embed="rId9"/>
            <a:stretch>
              <a:fillRect l="-19108" t="-7435" r="-19169" b="-41761"/>
            </a:stretch>
          </a:blipFill>
        </p:spPr>
      </p:sp>
      <p:sp>
        <p:nvSpPr>
          <p:cNvPr name="Freeform 11" id="11"/>
          <p:cNvSpPr/>
          <p:nvPr/>
        </p:nvSpPr>
        <p:spPr>
          <a:xfrm flipH="false" flipV="false" rot="0">
            <a:off x="12933268" y="7849139"/>
            <a:ext cx="3600642" cy="1173295"/>
          </a:xfrm>
          <a:custGeom>
            <a:avLst/>
            <a:gdLst/>
            <a:ahLst/>
            <a:cxnLst/>
            <a:rect r="r" b="b" t="t" l="l"/>
            <a:pathLst>
              <a:path h="1173295" w="3600642">
                <a:moveTo>
                  <a:pt x="0" y="0"/>
                </a:moveTo>
                <a:lnTo>
                  <a:pt x="3600642" y="0"/>
                </a:lnTo>
                <a:lnTo>
                  <a:pt x="3600642" y="1173295"/>
                </a:lnTo>
                <a:lnTo>
                  <a:pt x="0" y="1173295"/>
                </a:lnTo>
                <a:lnTo>
                  <a:pt x="0" y="0"/>
                </a:lnTo>
                <a:close/>
              </a:path>
            </a:pathLst>
          </a:custGeom>
          <a:blipFill>
            <a:blip r:embed="rId10"/>
            <a:stretch>
              <a:fillRect l="0" t="-38689" r="0" b="-33932"/>
            </a:stretch>
          </a:blipFill>
        </p:spPr>
      </p:sp>
      <p:sp>
        <p:nvSpPr>
          <p:cNvPr name="TextBox 12" id="12"/>
          <p:cNvSpPr txBox="true"/>
          <p:nvPr/>
        </p:nvSpPr>
        <p:spPr>
          <a:xfrm rot="0">
            <a:off x="419100" y="266700"/>
            <a:ext cx="10086555" cy="1038227"/>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Other Generative AI models</a:t>
            </a:r>
          </a:p>
        </p:txBody>
      </p:sp>
      <p:sp>
        <p:nvSpPr>
          <p:cNvPr name="TextBox 13" id="13"/>
          <p:cNvSpPr txBox="true"/>
          <p:nvPr/>
        </p:nvSpPr>
        <p:spPr>
          <a:xfrm rot="0">
            <a:off x="16639550"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23</a:t>
            </a:r>
          </a:p>
        </p:txBody>
      </p:sp>
      <p:sp>
        <p:nvSpPr>
          <p:cNvPr name="TextBox 14" id="14"/>
          <p:cNvSpPr txBox="true"/>
          <p:nvPr/>
        </p:nvSpPr>
        <p:spPr>
          <a:xfrm rot="0">
            <a:off x="72110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1242344" y="839972"/>
            <a:ext cx="12130204" cy="6823250"/>
          </a:xfrm>
          <a:custGeom>
            <a:avLst/>
            <a:gdLst/>
            <a:ahLst/>
            <a:cxnLst/>
            <a:rect r="r" b="b" t="t" l="l"/>
            <a:pathLst>
              <a:path h="6823250" w="12130204">
                <a:moveTo>
                  <a:pt x="0" y="0"/>
                </a:moveTo>
                <a:lnTo>
                  <a:pt x="12130204" y="0"/>
                </a:lnTo>
                <a:lnTo>
                  <a:pt x="12130204" y="6823250"/>
                </a:lnTo>
                <a:lnTo>
                  <a:pt x="0" y="6823250"/>
                </a:lnTo>
                <a:lnTo>
                  <a:pt x="0" y="0"/>
                </a:lnTo>
                <a:close/>
              </a:path>
            </a:pathLst>
          </a:custGeom>
          <a:blipFill>
            <a:blip r:embed="rId2"/>
            <a:stretch>
              <a:fillRect l="0" t="0" r="0" b="0"/>
            </a:stretch>
          </a:blipFill>
        </p:spPr>
      </p:sp>
      <p:sp>
        <p:nvSpPr>
          <p:cNvPr name="TextBox 3" id="3"/>
          <p:cNvSpPr txBox="true"/>
          <p:nvPr/>
        </p:nvSpPr>
        <p:spPr>
          <a:xfrm rot="0">
            <a:off x="10528511" y="4108722"/>
            <a:ext cx="4150360" cy="1057275"/>
          </a:xfrm>
          <a:prstGeom prst="rect">
            <a:avLst/>
          </a:prstGeom>
        </p:spPr>
        <p:txBody>
          <a:bodyPr anchor="t" rtlCol="false" tIns="0" lIns="0" bIns="0" rIns="0">
            <a:spAutoFit/>
          </a:bodyPr>
          <a:lstStyle/>
          <a:p>
            <a:pPr algn="ctr">
              <a:lnSpc>
                <a:spcPts val="8400"/>
              </a:lnSpc>
            </a:pPr>
            <a:r>
              <a:rPr lang="en-US" sz="6000">
                <a:solidFill>
                  <a:srgbClr val="FFFFFF"/>
                </a:solidFill>
                <a:latin typeface="Arimo Bold"/>
              </a:rPr>
              <a:t>Case Study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TextBox 3" id="3"/>
          <p:cNvSpPr txBox="true"/>
          <p:nvPr/>
        </p:nvSpPr>
        <p:spPr>
          <a:xfrm rot="0">
            <a:off x="1470775" y="2593550"/>
            <a:ext cx="11142050" cy="4808220"/>
          </a:xfrm>
          <a:prstGeom prst="rect">
            <a:avLst/>
          </a:prstGeom>
        </p:spPr>
        <p:txBody>
          <a:bodyPr anchor="t" rtlCol="false" tIns="0" lIns="0" bIns="0" rIns="0">
            <a:spAutoFit/>
          </a:bodyPr>
          <a:lstStyle/>
          <a:p>
            <a:pPr algn="l">
              <a:lnSpc>
                <a:spcPts val="4140"/>
              </a:lnSpc>
            </a:pPr>
            <a:r>
              <a:rPr lang="en-US" sz="3000">
                <a:solidFill>
                  <a:srgbClr val="48FFD5"/>
                </a:solidFill>
                <a:latin typeface="Arimo Bold"/>
              </a:rPr>
              <a:t>Customer : Kepler</a:t>
            </a:r>
          </a:p>
          <a:p>
            <a:pPr algn="l">
              <a:lnSpc>
                <a:spcPts val="4140"/>
              </a:lnSpc>
            </a:pPr>
            <a:r>
              <a:rPr lang="en-US" sz="3000">
                <a:solidFill>
                  <a:srgbClr val="48FFD5"/>
                </a:solidFill>
                <a:latin typeface="Arimo"/>
              </a:rPr>
              <a:t>Problem:</a:t>
            </a:r>
          </a:p>
          <a:p>
            <a:pPr algn="l" marL="990600" indent="-495300" lvl="1">
              <a:lnSpc>
                <a:spcPts val="4140"/>
              </a:lnSpc>
              <a:buFont typeface="Arial"/>
              <a:buChar char="•"/>
            </a:pPr>
            <a:r>
              <a:rPr lang="en-US" sz="3000">
                <a:solidFill>
                  <a:srgbClr val="48FFD5"/>
                </a:solidFill>
                <a:latin typeface="Arimo"/>
              </a:rPr>
              <a:t>Kepler is a start-up that aims to build a CXO concierge for large companies. Kepler wanted a chat platform using generative AI to answer questions</a:t>
            </a:r>
          </a:p>
          <a:p>
            <a:pPr algn="l" marL="1188720" indent="-594360" lvl="1">
              <a:lnSpc>
                <a:spcPts val="4967"/>
              </a:lnSpc>
            </a:pPr>
          </a:p>
          <a:p>
            <a:pPr algn="l" marL="990600" indent="-495300" lvl="1">
              <a:lnSpc>
                <a:spcPts val="4140"/>
              </a:lnSpc>
            </a:pPr>
            <a:r>
              <a:rPr lang="en-US" sz="3000">
                <a:solidFill>
                  <a:srgbClr val="48FFD5"/>
                </a:solidFill>
                <a:latin typeface="Arimo"/>
              </a:rPr>
              <a:t>Solution:</a:t>
            </a:r>
          </a:p>
          <a:p>
            <a:pPr algn="l" marL="990600" indent="-495300" lvl="1">
              <a:lnSpc>
                <a:spcPts val="4140"/>
              </a:lnSpc>
              <a:buFont typeface="Arial"/>
              <a:buChar char="•"/>
            </a:pPr>
            <a:r>
              <a:rPr lang="en-US" sz="3000">
                <a:solidFill>
                  <a:srgbClr val="48FFD5"/>
                </a:solidFill>
                <a:latin typeface="Arimo"/>
              </a:rPr>
              <a:t>Techcovery helped bootstrap Kepler for a customer launch in Q3 2023</a:t>
            </a:r>
          </a:p>
          <a:p>
            <a:pPr algn="l" marL="990600" indent="-495300" lvl="1">
              <a:lnSpc>
                <a:spcPts val="4140"/>
              </a:lnSpc>
              <a:buFont typeface="Arial"/>
              <a:buChar char="•"/>
            </a:pPr>
            <a:r>
              <a:rPr lang="en-US" sz="3000">
                <a:solidFill>
                  <a:srgbClr val="48FFD5"/>
                </a:solidFill>
                <a:latin typeface="Arimo"/>
              </a:rPr>
              <a:t>Techcovery built a platform architecture and delivered an LLM first strategy to Kepler. </a:t>
            </a:r>
          </a:p>
          <a:p>
            <a:pPr algn="l" marL="990600" indent="-495300" lvl="1">
              <a:lnSpc>
                <a:spcPts val="4140"/>
              </a:lnSpc>
              <a:buFont typeface="Arial"/>
              <a:buChar char="•"/>
            </a:pPr>
            <a:r>
              <a:rPr lang="en-US" sz="3000">
                <a:solidFill>
                  <a:srgbClr val="48FFD5"/>
                </a:solidFill>
                <a:latin typeface="Arimo"/>
              </a:rPr>
              <a:t>A team of data scientists from Techcovery built the platform</a:t>
            </a:r>
          </a:p>
        </p:txBody>
      </p:sp>
      <p:sp>
        <p:nvSpPr>
          <p:cNvPr name="Freeform 4" id="4"/>
          <p:cNvSpPr/>
          <p:nvPr/>
        </p:nvSpPr>
        <p:spPr>
          <a:xfrm flipH="false" flipV="false" rot="0">
            <a:off x="12874600" y="3508700"/>
            <a:ext cx="5122150" cy="5828652"/>
          </a:xfrm>
          <a:custGeom>
            <a:avLst/>
            <a:gdLst/>
            <a:ahLst/>
            <a:cxnLst/>
            <a:rect r="r" b="b" t="t" l="l"/>
            <a:pathLst>
              <a:path h="5828652" w="5122150">
                <a:moveTo>
                  <a:pt x="0" y="0"/>
                </a:moveTo>
                <a:lnTo>
                  <a:pt x="5122150" y="0"/>
                </a:lnTo>
                <a:lnTo>
                  <a:pt x="5122150" y="5828652"/>
                </a:lnTo>
                <a:lnTo>
                  <a:pt x="0" y="5828652"/>
                </a:lnTo>
                <a:lnTo>
                  <a:pt x="0" y="0"/>
                </a:lnTo>
                <a:close/>
              </a:path>
            </a:pathLst>
          </a:custGeom>
          <a:blipFill>
            <a:blip r:embed="rId4"/>
            <a:stretch>
              <a:fillRect l="-49430" t="0" r="-47103" b="0"/>
            </a:stretch>
          </a:blipFill>
        </p:spPr>
      </p:sp>
      <p:sp>
        <p:nvSpPr>
          <p:cNvPr name="TextBox 5" id="5"/>
          <p:cNvSpPr txBox="true"/>
          <p:nvPr/>
        </p:nvSpPr>
        <p:spPr>
          <a:xfrm rot="0">
            <a:off x="1028700" y="1076325"/>
            <a:ext cx="18142250" cy="720090"/>
          </a:xfrm>
          <a:prstGeom prst="rect">
            <a:avLst/>
          </a:prstGeom>
        </p:spPr>
        <p:txBody>
          <a:bodyPr anchor="t" rtlCol="false" tIns="0" lIns="0" bIns="0" rIns="0">
            <a:spAutoFit/>
          </a:bodyPr>
          <a:lstStyle/>
          <a:p>
            <a:pPr algn="ctr">
              <a:lnSpc>
                <a:spcPts val="6480"/>
              </a:lnSpc>
            </a:pPr>
            <a:r>
              <a:rPr lang="en-US" sz="6000">
                <a:solidFill>
                  <a:srgbClr val="FFFFFF"/>
                </a:solidFill>
                <a:latin typeface="Arimo"/>
              </a:rPr>
              <a:t>Case Study - CXO Concierge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987200" y="2508500"/>
            <a:ext cx="16313596" cy="7490248"/>
          </a:xfrm>
          <a:custGeom>
            <a:avLst/>
            <a:gdLst/>
            <a:ahLst/>
            <a:cxnLst/>
            <a:rect r="r" b="b" t="t" l="l"/>
            <a:pathLst>
              <a:path h="7490248" w="16313596">
                <a:moveTo>
                  <a:pt x="0" y="0"/>
                </a:moveTo>
                <a:lnTo>
                  <a:pt x="16313596" y="0"/>
                </a:lnTo>
                <a:lnTo>
                  <a:pt x="16313596" y="7490248"/>
                </a:lnTo>
                <a:lnTo>
                  <a:pt x="0" y="7490248"/>
                </a:lnTo>
                <a:lnTo>
                  <a:pt x="0" y="0"/>
                </a:lnTo>
                <a:close/>
              </a:path>
            </a:pathLst>
          </a:custGeom>
          <a:blipFill>
            <a:blip r:embed="rId4"/>
            <a:stretch>
              <a:fillRect l="-44128" t="-94990" r="-92306" b="-94668"/>
            </a:stretch>
          </a:blipFill>
        </p:spPr>
      </p:sp>
      <p:sp>
        <p:nvSpPr>
          <p:cNvPr name="TextBox 4" id="4"/>
          <p:cNvSpPr txBox="true"/>
          <p:nvPr/>
        </p:nvSpPr>
        <p:spPr>
          <a:xfrm rot="0">
            <a:off x="714825" y="952900"/>
            <a:ext cx="16858350" cy="991125"/>
          </a:xfrm>
          <a:prstGeom prst="rect">
            <a:avLst/>
          </a:prstGeom>
        </p:spPr>
        <p:txBody>
          <a:bodyPr anchor="t" rtlCol="false" tIns="0" lIns="0" bIns="0" rIns="0">
            <a:spAutoFit/>
          </a:bodyPr>
          <a:lstStyle/>
          <a:p>
            <a:pPr algn="ctr">
              <a:lnSpc>
                <a:spcPts val="7200"/>
              </a:lnSpc>
            </a:pPr>
            <a:r>
              <a:rPr lang="en-US" sz="6000">
                <a:solidFill>
                  <a:srgbClr val="FFFFFF"/>
                </a:solidFill>
                <a:latin typeface="Arimo"/>
              </a:rPr>
              <a:t>Vision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AutoShape 3" id="3"/>
          <p:cNvSpPr/>
          <p:nvPr/>
        </p:nvSpPr>
        <p:spPr>
          <a:xfrm rot="10788362">
            <a:off x="3692944" y="2353050"/>
            <a:ext cx="10945113" cy="0"/>
          </a:xfrm>
          <a:prstGeom prst="line">
            <a:avLst/>
          </a:prstGeom>
          <a:ln cap="rnd" w="9525">
            <a:solidFill>
              <a:srgbClr val="48FFD5"/>
            </a:solidFill>
            <a:prstDash val="solid"/>
            <a:headEnd type="none" len="sm" w="sm"/>
            <a:tailEnd type="none" len="sm" w="sm"/>
          </a:ln>
        </p:spPr>
      </p:sp>
      <p:sp>
        <p:nvSpPr>
          <p:cNvPr name="TextBox 4" id="4"/>
          <p:cNvSpPr txBox="true"/>
          <p:nvPr/>
        </p:nvSpPr>
        <p:spPr>
          <a:xfrm rot="0">
            <a:off x="714825" y="952900"/>
            <a:ext cx="16858350" cy="991125"/>
          </a:xfrm>
          <a:prstGeom prst="rect">
            <a:avLst/>
          </a:prstGeom>
        </p:spPr>
        <p:txBody>
          <a:bodyPr anchor="t" rtlCol="false" tIns="0" lIns="0" bIns="0" rIns="0">
            <a:spAutoFit/>
          </a:bodyPr>
          <a:lstStyle/>
          <a:p>
            <a:pPr algn="ctr">
              <a:lnSpc>
                <a:spcPts val="7200"/>
              </a:lnSpc>
            </a:pPr>
            <a:r>
              <a:rPr lang="en-US" sz="6000">
                <a:solidFill>
                  <a:srgbClr val="FFFFFF"/>
                </a:solidFill>
                <a:latin typeface="Arimo"/>
              </a:rPr>
              <a:t>Solution Architecture</a:t>
            </a:r>
          </a:p>
        </p:txBody>
      </p:sp>
      <p:sp>
        <p:nvSpPr>
          <p:cNvPr name="Freeform 5" id="5"/>
          <p:cNvSpPr/>
          <p:nvPr/>
        </p:nvSpPr>
        <p:spPr>
          <a:xfrm flipH="false" flipV="false" rot="0">
            <a:off x="1191426" y="2568250"/>
            <a:ext cx="15905146" cy="7335652"/>
          </a:xfrm>
          <a:custGeom>
            <a:avLst/>
            <a:gdLst/>
            <a:ahLst/>
            <a:cxnLst/>
            <a:rect r="r" b="b" t="t" l="l"/>
            <a:pathLst>
              <a:path h="7335652" w="15905146">
                <a:moveTo>
                  <a:pt x="0" y="0"/>
                </a:moveTo>
                <a:lnTo>
                  <a:pt x="15905146" y="0"/>
                </a:lnTo>
                <a:lnTo>
                  <a:pt x="15905146" y="7335652"/>
                </a:lnTo>
                <a:lnTo>
                  <a:pt x="0" y="7335652"/>
                </a:lnTo>
                <a:lnTo>
                  <a:pt x="0" y="0"/>
                </a:lnTo>
                <a:close/>
              </a:path>
            </a:pathLst>
          </a:custGeom>
          <a:blipFill>
            <a:blip r:embed="rId4"/>
            <a:stretch>
              <a:fillRect l="-61147" t="-91546" r="-27289" b="-38273"/>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1099469" y="839972"/>
            <a:ext cx="12130204" cy="6823250"/>
          </a:xfrm>
          <a:custGeom>
            <a:avLst/>
            <a:gdLst/>
            <a:ahLst/>
            <a:cxnLst/>
            <a:rect r="r" b="b" t="t" l="l"/>
            <a:pathLst>
              <a:path h="6823250" w="12130204">
                <a:moveTo>
                  <a:pt x="0" y="0"/>
                </a:moveTo>
                <a:lnTo>
                  <a:pt x="12130204" y="0"/>
                </a:lnTo>
                <a:lnTo>
                  <a:pt x="12130204" y="6823250"/>
                </a:lnTo>
                <a:lnTo>
                  <a:pt x="0" y="6823250"/>
                </a:lnTo>
                <a:lnTo>
                  <a:pt x="0" y="0"/>
                </a:lnTo>
                <a:close/>
              </a:path>
            </a:pathLst>
          </a:custGeom>
          <a:blipFill>
            <a:blip r:embed="rId2"/>
            <a:stretch>
              <a:fillRect l="0" t="0" r="0" b="0"/>
            </a:stretch>
          </a:blipFill>
        </p:spPr>
      </p:sp>
      <p:sp>
        <p:nvSpPr>
          <p:cNvPr name="Freeform 3" id="3"/>
          <p:cNvSpPr/>
          <p:nvPr/>
        </p:nvSpPr>
        <p:spPr>
          <a:xfrm flipH="false" flipV="false" rot="0">
            <a:off x="877950" y="9069250"/>
            <a:ext cx="3556450" cy="619650"/>
          </a:xfrm>
          <a:custGeom>
            <a:avLst/>
            <a:gdLst/>
            <a:ahLst/>
            <a:cxnLst/>
            <a:rect r="r" b="b" t="t" l="l"/>
            <a:pathLst>
              <a:path h="619650" w="3556450">
                <a:moveTo>
                  <a:pt x="0" y="0"/>
                </a:moveTo>
                <a:lnTo>
                  <a:pt x="3556450" y="0"/>
                </a:lnTo>
                <a:lnTo>
                  <a:pt x="3556450" y="619650"/>
                </a:lnTo>
                <a:lnTo>
                  <a:pt x="0" y="619650"/>
                </a:lnTo>
                <a:lnTo>
                  <a:pt x="0" y="0"/>
                </a:lnTo>
                <a:close/>
              </a:path>
            </a:pathLst>
          </a:custGeom>
          <a:blipFill>
            <a:blip r:embed="rId3"/>
            <a:stretch>
              <a:fillRect l="0" t="0" r="-518" b="0"/>
            </a:stretch>
          </a:blipFill>
        </p:spPr>
      </p:sp>
      <p:sp>
        <p:nvSpPr>
          <p:cNvPr name="TextBox 4" id="4"/>
          <p:cNvSpPr txBox="true"/>
          <p:nvPr/>
        </p:nvSpPr>
        <p:spPr>
          <a:xfrm rot="0">
            <a:off x="9163050" y="4267200"/>
            <a:ext cx="7766298" cy="876300"/>
          </a:xfrm>
          <a:prstGeom prst="rect">
            <a:avLst/>
          </a:prstGeom>
        </p:spPr>
        <p:txBody>
          <a:bodyPr anchor="t" rtlCol="false" tIns="0" lIns="0" bIns="0" rIns="0">
            <a:spAutoFit/>
          </a:bodyPr>
          <a:lstStyle/>
          <a:p>
            <a:pPr algn="ctr">
              <a:lnSpc>
                <a:spcPts val="8400"/>
              </a:lnSpc>
            </a:pPr>
            <a:r>
              <a:rPr lang="en-US" sz="6000">
                <a:solidFill>
                  <a:srgbClr val="FFFFFF"/>
                </a:solidFill>
                <a:latin typeface="Arimo Bold"/>
              </a:rPr>
              <a:t>Generative AI Workshop  </a:t>
            </a:r>
          </a:p>
        </p:txBody>
      </p:sp>
      <p:sp>
        <p:nvSpPr>
          <p:cNvPr name="TextBox 5" id="5"/>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
        <p:nvSpPr>
          <p:cNvPr name="TextBox 6" id="6"/>
          <p:cNvSpPr txBox="true"/>
          <p:nvPr/>
        </p:nvSpPr>
        <p:spPr>
          <a:xfrm rot="0">
            <a:off x="7480174" y="8664120"/>
            <a:ext cx="10532782" cy="715011"/>
          </a:xfrm>
          <a:prstGeom prst="rect">
            <a:avLst/>
          </a:prstGeom>
        </p:spPr>
        <p:txBody>
          <a:bodyPr anchor="t" rtlCol="false" tIns="0" lIns="0" bIns="0" rIns="0">
            <a:spAutoFit/>
          </a:bodyPr>
          <a:lstStyle/>
          <a:p>
            <a:pPr algn="ctr">
              <a:lnSpc>
                <a:spcPts val="5739"/>
              </a:lnSpc>
            </a:pPr>
            <a:r>
              <a:rPr lang="en-US" sz="4099">
                <a:solidFill>
                  <a:srgbClr val="1EFFC1"/>
                </a:solidFill>
                <a:latin typeface="Arimo"/>
              </a:rPr>
              <a:t>https://github.com/arunpa0206/generativeai</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AutoShape 2" id="2"/>
          <p:cNvSpPr/>
          <p:nvPr/>
        </p:nvSpPr>
        <p:spPr>
          <a:xfrm rot="10788362">
            <a:off x="3692944" y="2353050"/>
            <a:ext cx="10945113" cy="0"/>
          </a:xfrm>
          <a:prstGeom prst="line">
            <a:avLst/>
          </a:prstGeom>
          <a:ln cap="rnd" w="9525">
            <a:solidFill>
              <a:srgbClr val="48FFD5"/>
            </a:solidFill>
            <a:prstDash val="solid"/>
            <a:headEnd type="none" len="sm" w="sm"/>
            <a:tailEnd type="none" len="sm" w="sm"/>
          </a:ln>
        </p:spPr>
      </p:sp>
      <p:sp>
        <p:nvSpPr>
          <p:cNvPr name="TextBox 3" id="3"/>
          <p:cNvSpPr txBox="true"/>
          <p:nvPr/>
        </p:nvSpPr>
        <p:spPr>
          <a:xfrm rot="0">
            <a:off x="714825" y="952900"/>
            <a:ext cx="16858350" cy="942975"/>
          </a:xfrm>
          <a:prstGeom prst="rect">
            <a:avLst/>
          </a:prstGeom>
        </p:spPr>
        <p:txBody>
          <a:bodyPr anchor="t" rtlCol="false" tIns="0" lIns="0" bIns="0" rIns="0">
            <a:spAutoFit/>
          </a:bodyPr>
          <a:lstStyle/>
          <a:p>
            <a:pPr>
              <a:lnSpc>
                <a:spcPts val="7200"/>
              </a:lnSpc>
            </a:pPr>
            <a:r>
              <a:rPr lang="en-US" sz="6000">
                <a:solidFill>
                  <a:srgbClr val="FFFFFF"/>
                </a:solidFill>
                <a:latin typeface="Arimo"/>
              </a:rPr>
              <a:t>About Techcovery</a:t>
            </a:r>
          </a:p>
        </p:txBody>
      </p:sp>
      <p:sp>
        <p:nvSpPr>
          <p:cNvPr name="TextBox 4" id="4"/>
          <p:cNvSpPr txBox="true"/>
          <p:nvPr/>
        </p:nvSpPr>
        <p:spPr>
          <a:xfrm rot="0">
            <a:off x="714825" y="2763173"/>
            <a:ext cx="12297150" cy="6276083"/>
          </a:xfrm>
          <a:prstGeom prst="rect">
            <a:avLst/>
          </a:prstGeom>
        </p:spPr>
        <p:txBody>
          <a:bodyPr anchor="t" rtlCol="false" tIns="0" lIns="0" bIns="0" rIns="0">
            <a:spAutoFit/>
          </a:bodyPr>
          <a:lstStyle/>
          <a:p>
            <a:pPr algn="l" marL="1155696" indent="-577848" lvl="1">
              <a:lnSpc>
                <a:spcPts val="6299"/>
              </a:lnSpc>
              <a:buFont typeface="Arial"/>
              <a:buChar char="•"/>
            </a:pPr>
            <a:r>
              <a:rPr lang="en-US" sz="3499">
                <a:solidFill>
                  <a:srgbClr val="48FFD5"/>
                </a:solidFill>
                <a:latin typeface="Arimo"/>
              </a:rPr>
              <a:t>Founded in 2017 by ex-Amazon Employees</a:t>
            </a:r>
          </a:p>
          <a:p>
            <a:pPr algn="l" marL="1155696" indent="-577848" lvl="1">
              <a:lnSpc>
                <a:spcPts val="6299"/>
              </a:lnSpc>
              <a:buFont typeface="Arial"/>
              <a:buChar char="•"/>
            </a:pPr>
            <a:r>
              <a:rPr lang="en-US" sz="3499">
                <a:solidFill>
                  <a:srgbClr val="48FFD5"/>
                </a:solidFill>
                <a:latin typeface="Arimo"/>
              </a:rPr>
              <a:t>Over 3200 hours of training in</a:t>
            </a:r>
          </a:p>
          <a:p>
            <a:pPr algn="l" marL="2222492" indent="-740831" lvl="2">
              <a:lnSpc>
                <a:spcPts val="6299"/>
              </a:lnSpc>
              <a:buFont typeface="Arial"/>
              <a:buChar char="⚬"/>
            </a:pPr>
            <a:r>
              <a:rPr lang="en-US" sz="3499">
                <a:solidFill>
                  <a:srgbClr val="48FFD5"/>
                </a:solidFill>
                <a:latin typeface="Arimo"/>
              </a:rPr>
              <a:t>Machine Learning</a:t>
            </a:r>
          </a:p>
          <a:p>
            <a:pPr algn="l" marL="2222492" indent="-740831" lvl="2">
              <a:lnSpc>
                <a:spcPts val="6299"/>
              </a:lnSpc>
              <a:buFont typeface="Arial"/>
              <a:buChar char="⚬"/>
            </a:pPr>
            <a:r>
              <a:rPr lang="en-US" sz="3499">
                <a:solidFill>
                  <a:srgbClr val="48FFD5"/>
                </a:solidFill>
                <a:latin typeface="Arimo"/>
              </a:rPr>
              <a:t>Deep Learning</a:t>
            </a:r>
          </a:p>
          <a:p>
            <a:pPr algn="l" marL="2222492" indent="-740831" lvl="2">
              <a:lnSpc>
                <a:spcPts val="6299"/>
              </a:lnSpc>
              <a:buFont typeface="Arial"/>
              <a:buChar char="⚬"/>
            </a:pPr>
            <a:r>
              <a:rPr lang="en-US" sz="3499">
                <a:solidFill>
                  <a:srgbClr val="48FFD5"/>
                </a:solidFill>
                <a:latin typeface="Arimo"/>
              </a:rPr>
              <a:t>Computer Vision</a:t>
            </a:r>
          </a:p>
          <a:p>
            <a:pPr algn="l" marL="2222492" indent="-740831" lvl="2">
              <a:lnSpc>
                <a:spcPts val="6299"/>
              </a:lnSpc>
              <a:buFont typeface="Arial"/>
              <a:buChar char="⚬"/>
            </a:pPr>
            <a:r>
              <a:rPr lang="en-US" sz="3499">
                <a:solidFill>
                  <a:srgbClr val="48FFD5"/>
                </a:solidFill>
                <a:latin typeface="Arimo"/>
              </a:rPr>
              <a:t>Golang</a:t>
            </a:r>
          </a:p>
          <a:p>
            <a:pPr algn="l" marL="2222492" indent="-740831" lvl="2">
              <a:lnSpc>
                <a:spcPts val="6299"/>
              </a:lnSpc>
              <a:buFont typeface="Arial"/>
              <a:buChar char="⚬"/>
            </a:pPr>
            <a:r>
              <a:rPr lang="en-US" sz="3499">
                <a:solidFill>
                  <a:srgbClr val="48FFD5"/>
                </a:solidFill>
                <a:latin typeface="Arimo"/>
              </a:rPr>
              <a:t>Amazon-Web services</a:t>
            </a:r>
          </a:p>
          <a:p>
            <a:pPr algn="l" marL="2222492" indent="-740831" lvl="2">
              <a:lnSpc>
                <a:spcPts val="6299"/>
              </a:lnSpc>
              <a:buFont typeface="Arial"/>
              <a:buChar char="⚬"/>
            </a:pPr>
            <a:r>
              <a:rPr lang="en-US" sz="3499">
                <a:solidFill>
                  <a:srgbClr val="48FFD5"/>
                </a:solidFill>
                <a:latin typeface="Arimo"/>
              </a:rPr>
              <a:t>Go and Python</a:t>
            </a:r>
          </a:p>
        </p:txBody>
      </p:sp>
      <p:grpSp>
        <p:nvGrpSpPr>
          <p:cNvPr name="Group 5" id="5"/>
          <p:cNvGrpSpPr/>
          <p:nvPr/>
        </p:nvGrpSpPr>
        <p:grpSpPr>
          <a:xfrm rot="0">
            <a:off x="10929775" y="2771625"/>
            <a:ext cx="7030641" cy="5982774"/>
            <a:chOff x="0" y="0"/>
            <a:chExt cx="10013900" cy="8521400"/>
          </a:xfrm>
        </p:grpSpPr>
        <p:sp>
          <p:nvSpPr>
            <p:cNvPr name="Freeform 6" id="6"/>
            <p:cNvSpPr/>
            <p:nvPr/>
          </p:nvSpPr>
          <p:spPr>
            <a:xfrm flipH="false" flipV="false" rot="0">
              <a:off x="12635" y="12700"/>
              <a:ext cx="9988615" cy="8496046"/>
            </a:xfrm>
            <a:custGeom>
              <a:avLst/>
              <a:gdLst/>
              <a:ahLst/>
              <a:cxnLst/>
              <a:rect r="r" b="b" t="t" l="l"/>
              <a:pathLst>
                <a:path h="8496046" w="9988615">
                  <a:moveTo>
                    <a:pt x="0" y="0"/>
                  </a:moveTo>
                  <a:lnTo>
                    <a:pt x="9988615" y="0"/>
                  </a:lnTo>
                  <a:lnTo>
                    <a:pt x="9988615" y="8496046"/>
                  </a:lnTo>
                  <a:lnTo>
                    <a:pt x="0" y="8496046"/>
                  </a:lnTo>
                  <a:close/>
                </a:path>
              </a:pathLst>
            </a:custGeom>
            <a:solidFill>
              <a:srgbClr val="1EFFC1"/>
            </a:solidFill>
          </p:spPr>
        </p:sp>
        <p:sp>
          <p:nvSpPr>
            <p:cNvPr name="Freeform 7" id="7"/>
            <p:cNvSpPr/>
            <p:nvPr/>
          </p:nvSpPr>
          <p:spPr>
            <a:xfrm flipH="false" flipV="false" rot="0">
              <a:off x="0" y="0"/>
              <a:ext cx="10013885" cy="8521446"/>
            </a:xfrm>
            <a:custGeom>
              <a:avLst/>
              <a:gdLst/>
              <a:ahLst/>
              <a:cxnLst/>
              <a:rect r="r" b="b" t="t" l="l"/>
              <a:pathLst>
                <a:path h="8521446" w="10013885">
                  <a:moveTo>
                    <a:pt x="12635" y="0"/>
                  </a:moveTo>
                  <a:lnTo>
                    <a:pt x="10001250" y="0"/>
                  </a:lnTo>
                  <a:cubicBezTo>
                    <a:pt x="10008199" y="0"/>
                    <a:pt x="10013885" y="5715"/>
                    <a:pt x="10013885" y="12700"/>
                  </a:cubicBezTo>
                  <a:lnTo>
                    <a:pt x="10013885" y="8508746"/>
                  </a:lnTo>
                  <a:cubicBezTo>
                    <a:pt x="10013885" y="8515731"/>
                    <a:pt x="10008199" y="8521446"/>
                    <a:pt x="10001250" y="8521446"/>
                  </a:cubicBezTo>
                  <a:lnTo>
                    <a:pt x="12635" y="8521446"/>
                  </a:lnTo>
                  <a:cubicBezTo>
                    <a:pt x="5686" y="8521446"/>
                    <a:pt x="0" y="8515731"/>
                    <a:pt x="0" y="8508746"/>
                  </a:cubicBezTo>
                  <a:lnTo>
                    <a:pt x="0" y="12700"/>
                  </a:lnTo>
                  <a:cubicBezTo>
                    <a:pt x="0" y="5715"/>
                    <a:pt x="5686" y="0"/>
                    <a:pt x="12635" y="0"/>
                  </a:cubicBezTo>
                  <a:moveTo>
                    <a:pt x="12635" y="25400"/>
                  </a:moveTo>
                  <a:lnTo>
                    <a:pt x="12635" y="12700"/>
                  </a:lnTo>
                  <a:lnTo>
                    <a:pt x="25270" y="12700"/>
                  </a:lnTo>
                  <a:lnTo>
                    <a:pt x="25270" y="8508746"/>
                  </a:lnTo>
                  <a:lnTo>
                    <a:pt x="12635" y="8508746"/>
                  </a:lnTo>
                  <a:lnTo>
                    <a:pt x="12635" y="8496046"/>
                  </a:lnTo>
                  <a:lnTo>
                    <a:pt x="10001250" y="8496046"/>
                  </a:lnTo>
                  <a:lnTo>
                    <a:pt x="10001250" y="8508746"/>
                  </a:lnTo>
                  <a:lnTo>
                    <a:pt x="9988615" y="8508746"/>
                  </a:lnTo>
                  <a:lnTo>
                    <a:pt x="9988615" y="12700"/>
                  </a:lnTo>
                  <a:lnTo>
                    <a:pt x="10001250" y="12700"/>
                  </a:lnTo>
                  <a:lnTo>
                    <a:pt x="10001250" y="25400"/>
                  </a:lnTo>
                  <a:lnTo>
                    <a:pt x="12635" y="25400"/>
                  </a:lnTo>
                  <a:close/>
                </a:path>
              </a:pathLst>
            </a:custGeom>
            <a:solidFill>
              <a:srgbClr val="48FFD5"/>
            </a:solidFill>
          </p:spPr>
        </p:sp>
      </p:grpSp>
      <p:sp>
        <p:nvSpPr>
          <p:cNvPr name="Freeform 8" id="8"/>
          <p:cNvSpPr/>
          <p:nvPr/>
        </p:nvSpPr>
        <p:spPr>
          <a:xfrm flipH="false" flipV="false" rot="0">
            <a:off x="11429326" y="6406906"/>
            <a:ext cx="2743248" cy="1445950"/>
          </a:xfrm>
          <a:custGeom>
            <a:avLst/>
            <a:gdLst/>
            <a:ahLst/>
            <a:cxnLst/>
            <a:rect r="r" b="b" t="t" l="l"/>
            <a:pathLst>
              <a:path h="1445950" w="2743248">
                <a:moveTo>
                  <a:pt x="0" y="0"/>
                </a:moveTo>
                <a:lnTo>
                  <a:pt x="2743248" y="0"/>
                </a:lnTo>
                <a:lnTo>
                  <a:pt x="2743248" y="1445950"/>
                </a:lnTo>
                <a:lnTo>
                  <a:pt x="0" y="1445950"/>
                </a:lnTo>
                <a:lnTo>
                  <a:pt x="0" y="0"/>
                </a:lnTo>
                <a:close/>
              </a:path>
            </a:pathLst>
          </a:custGeom>
          <a:blipFill>
            <a:blip r:embed="rId2"/>
            <a:stretch>
              <a:fillRect l="0" t="-23" r="0" b="-23"/>
            </a:stretch>
          </a:blipFill>
        </p:spPr>
      </p:sp>
      <p:sp>
        <p:nvSpPr>
          <p:cNvPr name="Freeform 9" id="9"/>
          <p:cNvSpPr/>
          <p:nvPr/>
        </p:nvSpPr>
        <p:spPr>
          <a:xfrm flipH="false" flipV="false" rot="0">
            <a:off x="11790150" y="3195734"/>
            <a:ext cx="5523898" cy="949420"/>
          </a:xfrm>
          <a:custGeom>
            <a:avLst/>
            <a:gdLst/>
            <a:ahLst/>
            <a:cxnLst/>
            <a:rect r="r" b="b" t="t" l="l"/>
            <a:pathLst>
              <a:path h="949420" w="5523898">
                <a:moveTo>
                  <a:pt x="0" y="0"/>
                </a:moveTo>
                <a:lnTo>
                  <a:pt x="5523898" y="0"/>
                </a:lnTo>
                <a:lnTo>
                  <a:pt x="5523898" y="949420"/>
                </a:lnTo>
                <a:lnTo>
                  <a:pt x="0" y="949420"/>
                </a:lnTo>
                <a:lnTo>
                  <a:pt x="0" y="0"/>
                </a:lnTo>
                <a:close/>
              </a:path>
            </a:pathLst>
          </a:custGeom>
          <a:blipFill>
            <a:blip r:embed="rId3"/>
            <a:stretch>
              <a:fillRect l="0" t="0" r="0" b="0"/>
            </a:stretch>
          </a:blipFill>
        </p:spPr>
      </p:sp>
      <p:sp>
        <p:nvSpPr>
          <p:cNvPr name="Freeform 10" id="10"/>
          <p:cNvSpPr/>
          <p:nvPr/>
        </p:nvSpPr>
        <p:spPr>
          <a:xfrm flipH="false" flipV="false" rot="0">
            <a:off x="10920250" y="4482702"/>
            <a:ext cx="3761400" cy="1528050"/>
          </a:xfrm>
          <a:custGeom>
            <a:avLst/>
            <a:gdLst/>
            <a:ahLst/>
            <a:cxnLst/>
            <a:rect r="r" b="b" t="t" l="l"/>
            <a:pathLst>
              <a:path h="1528050" w="3761400">
                <a:moveTo>
                  <a:pt x="0" y="0"/>
                </a:moveTo>
                <a:lnTo>
                  <a:pt x="3761400" y="0"/>
                </a:lnTo>
                <a:lnTo>
                  <a:pt x="3761400" y="1528050"/>
                </a:lnTo>
                <a:lnTo>
                  <a:pt x="0" y="1528050"/>
                </a:lnTo>
                <a:lnTo>
                  <a:pt x="0" y="0"/>
                </a:lnTo>
                <a:close/>
              </a:path>
            </a:pathLst>
          </a:custGeom>
          <a:blipFill>
            <a:blip r:embed="rId4"/>
            <a:stretch>
              <a:fillRect l="0" t="0" r="0" b="0"/>
            </a:stretch>
          </a:blipFill>
        </p:spPr>
      </p:sp>
      <p:sp>
        <p:nvSpPr>
          <p:cNvPr name="Freeform 11" id="11"/>
          <p:cNvSpPr/>
          <p:nvPr/>
        </p:nvSpPr>
        <p:spPr>
          <a:xfrm flipH="false" flipV="false" rot="0">
            <a:off x="14834050" y="5147750"/>
            <a:ext cx="3036702" cy="2657700"/>
          </a:xfrm>
          <a:custGeom>
            <a:avLst/>
            <a:gdLst/>
            <a:ahLst/>
            <a:cxnLst/>
            <a:rect r="r" b="b" t="t" l="l"/>
            <a:pathLst>
              <a:path h="2657700" w="3036702">
                <a:moveTo>
                  <a:pt x="0" y="0"/>
                </a:moveTo>
                <a:lnTo>
                  <a:pt x="3036702" y="0"/>
                </a:lnTo>
                <a:lnTo>
                  <a:pt x="3036702" y="2657700"/>
                </a:lnTo>
                <a:lnTo>
                  <a:pt x="0" y="2657700"/>
                </a:lnTo>
                <a:lnTo>
                  <a:pt x="0" y="0"/>
                </a:lnTo>
                <a:close/>
              </a:path>
            </a:pathLst>
          </a:custGeom>
          <a:blipFill>
            <a:blip r:embed="rId5"/>
            <a:stretch>
              <a:fillRect l="-11" t="0" r="-11" b="0"/>
            </a:stretch>
          </a:blipFill>
        </p:spPr>
      </p:sp>
      <p:sp>
        <p:nvSpPr>
          <p:cNvPr name="TextBox 12" id="12"/>
          <p:cNvSpPr txBox="true"/>
          <p:nvPr/>
        </p:nvSpPr>
        <p:spPr>
          <a:xfrm rot="0">
            <a:off x="7220543"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AutoShape 2" id="2"/>
          <p:cNvSpPr/>
          <p:nvPr/>
        </p:nvSpPr>
        <p:spPr>
          <a:xfrm flipH="true">
            <a:off x="2216171" y="1490662"/>
            <a:ext cx="10945050" cy="37050"/>
          </a:xfrm>
          <a:prstGeom prst="line">
            <a:avLst/>
          </a:prstGeom>
          <a:ln cap="rnd" w="9525">
            <a:solidFill>
              <a:srgbClr val="48FFD5"/>
            </a:solidFill>
            <a:prstDash val="solid"/>
            <a:headEnd type="none" len="sm" w="sm"/>
            <a:tailEnd type="none" len="sm" w="sm"/>
          </a:ln>
        </p:spPr>
      </p:sp>
      <p:sp>
        <p:nvSpPr>
          <p:cNvPr name="TextBox 3" id="3"/>
          <p:cNvSpPr txBox="true"/>
          <p:nvPr/>
        </p:nvSpPr>
        <p:spPr>
          <a:xfrm rot="0">
            <a:off x="635266" y="542925"/>
            <a:ext cx="16858350" cy="942975"/>
          </a:xfrm>
          <a:prstGeom prst="rect">
            <a:avLst/>
          </a:prstGeom>
        </p:spPr>
        <p:txBody>
          <a:bodyPr anchor="t" rtlCol="false" tIns="0" lIns="0" bIns="0" rIns="0">
            <a:spAutoFit/>
          </a:bodyPr>
          <a:lstStyle/>
          <a:p>
            <a:pPr>
              <a:lnSpc>
                <a:spcPts val="7200"/>
              </a:lnSpc>
            </a:pPr>
            <a:r>
              <a:rPr lang="en-US" sz="6000">
                <a:solidFill>
                  <a:srgbClr val="FFFFFF"/>
                </a:solidFill>
                <a:latin typeface="Arimo"/>
              </a:rPr>
              <a:t>About the Trainer</a:t>
            </a:r>
          </a:p>
        </p:txBody>
      </p:sp>
      <p:sp>
        <p:nvSpPr>
          <p:cNvPr name="TextBox 4" id="4"/>
          <p:cNvSpPr txBox="true"/>
          <p:nvPr/>
        </p:nvSpPr>
        <p:spPr>
          <a:xfrm rot="0">
            <a:off x="17036341" y="9453334"/>
            <a:ext cx="914550" cy="476250"/>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3</a:t>
            </a:r>
          </a:p>
        </p:txBody>
      </p:sp>
      <p:sp>
        <p:nvSpPr>
          <p:cNvPr name="TextBox 5" id="5"/>
          <p:cNvSpPr txBox="true"/>
          <p:nvPr/>
        </p:nvSpPr>
        <p:spPr>
          <a:xfrm rot="0">
            <a:off x="237475" y="1863024"/>
            <a:ext cx="12297150" cy="7857010"/>
          </a:xfrm>
          <a:prstGeom prst="rect">
            <a:avLst/>
          </a:prstGeom>
        </p:spPr>
        <p:txBody>
          <a:bodyPr anchor="t" rtlCol="false" tIns="0" lIns="0" bIns="0" rIns="0">
            <a:spAutoFit/>
          </a:bodyPr>
          <a:lstStyle/>
          <a:p>
            <a:pPr algn="l" marL="1155696" indent="-577848" lvl="1">
              <a:lnSpc>
                <a:spcPts val="6299"/>
              </a:lnSpc>
              <a:buFont typeface="Arial"/>
              <a:buChar char="•"/>
            </a:pPr>
            <a:r>
              <a:rPr lang="en-US" sz="3499">
                <a:solidFill>
                  <a:srgbClr val="48FFD5"/>
                </a:solidFill>
                <a:latin typeface="Arimo"/>
              </a:rPr>
              <a:t>Founder of Techcovery</a:t>
            </a:r>
          </a:p>
          <a:p>
            <a:pPr algn="l" marL="1155696" indent="-577848" lvl="1">
              <a:lnSpc>
                <a:spcPts val="6299"/>
              </a:lnSpc>
              <a:buFont typeface="Arial"/>
              <a:buChar char="•"/>
            </a:pPr>
            <a:r>
              <a:rPr lang="en-US" sz="3499">
                <a:solidFill>
                  <a:srgbClr val="48FFD5"/>
                </a:solidFill>
                <a:latin typeface="Arimo"/>
              </a:rPr>
              <a:t>Over 21 years of IT experience</a:t>
            </a:r>
          </a:p>
          <a:p>
            <a:pPr algn="l" marL="1155696" indent="-577848" lvl="1">
              <a:lnSpc>
                <a:spcPts val="6299"/>
              </a:lnSpc>
              <a:buFont typeface="Arial"/>
              <a:buChar char="•"/>
            </a:pPr>
            <a:r>
              <a:rPr lang="en-US" sz="3499">
                <a:solidFill>
                  <a:srgbClr val="48FFD5"/>
                </a:solidFill>
                <a:latin typeface="Arimo"/>
              </a:rPr>
              <a:t>Published 4 papers, 3 patents and Open Source Committer</a:t>
            </a:r>
          </a:p>
          <a:p>
            <a:pPr algn="l" marL="1155696" indent="-577848" lvl="1">
              <a:lnSpc>
                <a:spcPts val="6299"/>
              </a:lnSpc>
              <a:buFont typeface="Arial"/>
              <a:buChar char="•"/>
            </a:pPr>
            <a:r>
              <a:rPr lang="en-US" sz="3499">
                <a:solidFill>
                  <a:srgbClr val="48FFD5"/>
                </a:solidFill>
                <a:latin typeface="Arimo"/>
              </a:rPr>
              <a:t>Over 7 years at Amazon building Intelligent Applications</a:t>
            </a:r>
          </a:p>
          <a:p>
            <a:pPr algn="l" marL="1155696" indent="-577848" lvl="1">
              <a:lnSpc>
                <a:spcPts val="6299"/>
              </a:lnSpc>
              <a:buFont typeface="Arial"/>
              <a:buChar char="•"/>
            </a:pPr>
            <a:r>
              <a:rPr lang="en-US" sz="3499">
                <a:solidFill>
                  <a:srgbClr val="48FFD5"/>
                </a:solidFill>
                <a:latin typeface="Arimo"/>
              </a:rPr>
              <a:t>Was CTO of travel analytics startup named Trip38</a:t>
            </a:r>
          </a:p>
          <a:p>
            <a:pPr algn="l" marL="1155696" indent="-577848" lvl="1">
              <a:lnSpc>
                <a:spcPts val="6299"/>
              </a:lnSpc>
              <a:buFont typeface="Arial"/>
              <a:buChar char="•"/>
            </a:pPr>
            <a:r>
              <a:rPr lang="en-US" sz="3499">
                <a:solidFill>
                  <a:srgbClr val="48FFD5"/>
                </a:solidFill>
                <a:latin typeface="Arimo"/>
              </a:rPr>
              <a:t>Mentored AI startups in India like Cogknit Semantics</a:t>
            </a:r>
          </a:p>
          <a:p>
            <a:pPr algn="l" marL="1155696" indent="-577848" lvl="1">
              <a:lnSpc>
                <a:spcPts val="6299"/>
              </a:lnSpc>
              <a:buFont typeface="Arial"/>
              <a:buChar char="•"/>
            </a:pPr>
            <a:r>
              <a:rPr lang="en-US" sz="3499">
                <a:solidFill>
                  <a:srgbClr val="48FFD5"/>
                </a:solidFill>
                <a:latin typeface="Arimo"/>
              </a:rPr>
              <a:t>Delivered Over 1800 hours of Machine Learning and AI Training</a:t>
            </a:r>
          </a:p>
          <a:p>
            <a:pPr algn="l" marL="1155696" indent="-577848" lvl="1">
              <a:lnSpc>
                <a:spcPts val="6299"/>
              </a:lnSpc>
              <a:buFont typeface="Arial"/>
              <a:buChar char="•"/>
            </a:pPr>
            <a:r>
              <a:rPr lang="en-US" sz="3499">
                <a:solidFill>
                  <a:srgbClr val="48FFD5"/>
                </a:solidFill>
                <a:latin typeface="Arimo"/>
              </a:rPr>
              <a:t>Delivered Trainings in India and USA</a:t>
            </a:r>
          </a:p>
        </p:txBody>
      </p:sp>
      <p:grpSp>
        <p:nvGrpSpPr>
          <p:cNvPr name="Group 6" id="6"/>
          <p:cNvGrpSpPr/>
          <p:nvPr/>
        </p:nvGrpSpPr>
        <p:grpSpPr>
          <a:xfrm rot="0">
            <a:off x="12534625" y="2686325"/>
            <a:ext cx="5762850" cy="6391050"/>
            <a:chOff x="0" y="0"/>
            <a:chExt cx="7683800" cy="8521400"/>
          </a:xfrm>
        </p:grpSpPr>
        <p:sp>
          <p:nvSpPr>
            <p:cNvPr name="Freeform 7" id="7"/>
            <p:cNvSpPr/>
            <p:nvPr/>
          </p:nvSpPr>
          <p:spPr>
            <a:xfrm flipH="false" flipV="false" rot="0">
              <a:off x="12700" y="12700"/>
              <a:ext cx="7658354" cy="8496046"/>
            </a:xfrm>
            <a:custGeom>
              <a:avLst/>
              <a:gdLst/>
              <a:ahLst/>
              <a:cxnLst/>
              <a:rect r="r" b="b" t="t" l="l"/>
              <a:pathLst>
                <a:path h="8496046" w="7658354">
                  <a:moveTo>
                    <a:pt x="0" y="0"/>
                  </a:moveTo>
                  <a:lnTo>
                    <a:pt x="7658354" y="0"/>
                  </a:lnTo>
                  <a:lnTo>
                    <a:pt x="7658354" y="8496046"/>
                  </a:lnTo>
                  <a:lnTo>
                    <a:pt x="0" y="8496046"/>
                  </a:lnTo>
                  <a:close/>
                </a:path>
              </a:pathLst>
            </a:custGeom>
            <a:solidFill>
              <a:srgbClr val="1EFFC1"/>
            </a:solidFill>
          </p:spPr>
        </p:sp>
        <p:sp>
          <p:nvSpPr>
            <p:cNvPr name="Freeform 8" id="8"/>
            <p:cNvSpPr/>
            <p:nvPr/>
          </p:nvSpPr>
          <p:spPr>
            <a:xfrm flipH="false" flipV="false" rot="0">
              <a:off x="0" y="0"/>
              <a:ext cx="7683754" cy="8521446"/>
            </a:xfrm>
            <a:custGeom>
              <a:avLst/>
              <a:gdLst/>
              <a:ahLst/>
              <a:cxnLst/>
              <a:rect r="r" b="b" t="t" l="l"/>
              <a:pathLst>
                <a:path h="8521446" w="7683754">
                  <a:moveTo>
                    <a:pt x="12700" y="0"/>
                  </a:moveTo>
                  <a:lnTo>
                    <a:pt x="7671054" y="0"/>
                  </a:lnTo>
                  <a:cubicBezTo>
                    <a:pt x="7678039" y="0"/>
                    <a:pt x="7683754" y="5715"/>
                    <a:pt x="7683754" y="12700"/>
                  </a:cubicBezTo>
                  <a:lnTo>
                    <a:pt x="7683754" y="8508746"/>
                  </a:lnTo>
                  <a:cubicBezTo>
                    <a:pt x="7683754" y="8515731"/>
                    <a:pt x="7678039" y="8521446"/>
                    <a:pt x="7671054" y="8521446"/>
                  </a:cubicBezTo>
                  <a:lnTo>
                    <a:pt x="12700" y="8521446"/>
                  </a:lnTo>
                  <a:cubicBezTo>
                    <a:pt x="5715" y="8521446"/>
                    <a:pt x="0" y="8515731"/>
                    <a:pt x="0" y="8508746"/>
                  </a:cubicBezTo>
                  <a:lnTo>
                    <a:pt x="0" y="12700"/>
                  </a:lnTo>
                  <a:cubicBezTo>
                    <a:pt x="0" y="5715"/>
                    <a:pt x="5715" y="0"/>
                    <a:pt x="12700" y="0"/>
                  </a:cubicBezTo>
                  <a:moveTo>
                    <a:pt x="12700" y="25400"/>
                  </a:moveTo>
                  <a:lnTo>
                    <a:pt x="12700" y="12700"/>
                  </a:lnTo>
                  <a:lnTo>
                    <a:pt x="25400" y="12700"/>
                  </a:lnTo>
                  <a:lnTo>
                    <a:pt x="25400" y="8508746"/>
                  </a:lnTo>
                  <a:lnTo>
                    <a:pt x="12700" y="8508746"/>
                  </a:lnTo>
                  <a:lnTo>
                    <a:pt x="12700" y="8496046"/>
                  </a:lnTo>
                  <a:lnTo>
                    <a:pt x="7671054" y="8496046"/>
                  </a:lnTo>
                  <a:lnTo>
                    <a:pt x="7671054" y="8508746"/>
                  </a:lnTo>
                  <a:lnTo>
                    <a:pt x="7658354" y="8508746"/>
                  </a:lnTo>
                  <a:lnTo>
                    <a:pt x="7658354" y="12700"/>
                  </a:lnTo>
                  <a:lnTo>
                    <a:pt x="7671054" y="12700"/>
                  </a:lnTo>
                  <a:lnTo>
                    <a:pt x="7671054" y="25400"/>
                  </a:lnTo>
                  <a:lnTo>
                    <a:pt x="12700" y="25400"/>
                  </a:lnTo>
                  <a:close/>
                </a:path>
              </a:pathLst>
            </a:custGeom>
            <a:solidFill>
              <a:srgbClr val="48FFD5"/>
            </a:solidFill>
          </p:spPr>
        </p:sp>
      </p:grpSp>
      <p:sp>
        <p:nvSpPr>
          <p:cNvPr name="Freeform 9" id="9"/>
          <p:cNvSpPr/>
          <p:nvPr/>
        </p:nvSpPr>
        <p:spPr>
          <a:xfrm flipH="false" flipV="false" rot="0">
            <a:off x="13161237" y="3145301"/>
            <a:ext cx="3875104" cy="5473098"/>
          </a:xfrm>
          <a:custGeom>
            <a:avLst/>
            <a:gdLst/>
            <a:ahLst/>
            <a:cxnLst/>
            <a:rect r="r" b="b" t="t" l="l"/>
            <a:pathLst>
              <a:path h="5473098" w="3875104">
                <a:moveTo>
                  <a:pt x="0" y="0"/>
                </a:moveTo>
                <a:lnTo>
                  <a:pt x="3875104" y="0"/>
                </a:lnTo>
                <a:lnTo>
                  <a:pt x="3875104" y="5473098"/>
                </a:lnTo>
                <a:lnTo>
                  <a:pt x="0" y="5473098"/>
                </a:lnTo>
                <a:lnTo>
                  <a:pt x="0" y="0"/>
                </a:lnTo>
                <a:close/>
              </a:path>
            </a:pathLst>
          </a:custGeom>
          <a:blipFill>
            <a:blip r:embed="rId3"/>
            <a:stretch>
              <a:fillRect l="-237284" t="-29934" r="-22635" b="-19611"/>
            </a:stretch>
          </a:blipFill>
        </p:spPr>
      </p:sp>
      <p:sp>
        <p:nvSpPr>
          <p:cNvPr name="TextBox 10" id="10"/>
          <p:cNvSpPr txBox="true"/>
          <p:nvPr/>
        </p:nvSpPr>
        <p:spPr>
          <a:xfrm rot="0">
            <a:off x="7239593"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AutoShape 2" id="2"/>
          <p:cNvSpPr/>
          <p:nvPr/>
        </p:nvSpPr>
        <p:spPr>
          <a:xfrm flipH="true">
            <a:off x="2216171" y="1490662"/>
            <a:ext cx="10945050" cy="37050"/>
          </a:xfrm>
          <a:prstGeom prst="line">
            <a:avLst/>
          </a:prstGeom>
          <a:ln cap="rnd" w="9525">
            <a:solidFill>
              <a:srgbClr val="48FFD5"/>
            </a:solidFill>
            <a:prstDash val="solid"/>
            <a:headEnd type="none" len="sm" w="sm"/>
            <a:tailEnd type="none" len="sm" w="sm"/>
          </a:ln>
        </p:spPr>
      </p:sp>
      <p:sp>
        <p:nvSpPr>
          <p:cNvPr name="TextBox 3" id="3"/>
          <p:cNvSpPr txBox="true"/>
          <p:nvPr/>
        </p:nvSpPr>
        <p:spPr>
          <a:xfrm rot="0">
            <a:off x="635266" y="542925"/>
            <a:ext cx="16858350" cy="942975"/>
          </a:xfrm>
          <a:prstGeom prst="rect">
            <a:avLst/>
          </a:prstGeom>
        </p:spPr>
        <p:txBody>
          <a:bodyPr anchor="t" rtlCol="false" tIns="0" lIns="0" bIns="0" rIns="0">
            <a:spAutoFit/>
          </a:bodyPr>
          <a:lstStyle/>
          <a:p>
            <a:pPr>
              <a:lnSpc>
                <a:spcPts val="7200"/>
              </a:lnSpc>
            </a:pPr>
            <a:r>
              <a:rPr lang="en-US" sz="6000">
                <a:solidFill>
                  <a:srgbClr val="FFFFFF"/>
                </a:solidFill>
                <a:latin typeface="Arimo"/>
              </a:rPr>
              <a:t>About the Trainer</a:t>
            </a:r>
          </a:p>
        </p:txBody>
      </p:sp>
      <p:sp>
        <p:nvSpPr>
          <p:cNvPr name="TextBox 4" id="4"/>
          <p:cNvSpPr txBox="true"/>
          <p:nvPr/>
        </p:nvSpPr>
        <p:spPr>
          <a:xfrm rot="0">
            <a:off x="237475" y="1863024"/>
            <a:ext cx="12297150" cy="7857010"/>
          </a:xfrm>
          <a:prstGeom prst="rect">
            <a:avLst/>
          </a:prstGeom>
        </p:spPr>
        <p:txBody>
          <a:bodyPr anchor="t" rtlCol="false" tIns="0" lIns="0" bIns="0" rIns="0">
            <a:spAutoFit/>
          </a:bodyPr>
          <a:lstStyle/>
          <a:p>
            <a:pPr algn="l" marL="1155696" indent="-577848" lvl="1">
              <a:lnSpc>
                <a:spcPts val="6299"/>
              </a:lnSpc>
              <a:buFont typeface="Arial"/>
              <a:buChar char="•"/>
            </a:pPr>
            <a:r>
              <a:rPr lang="en-US" sz="3499">
                <a:solidFill>
                  <a:srgbClr val="48FFD5"/>
                </a:solidFill>
                <a:latin typeface="Arimo"/>
              </a:rPr>
              <a:t>Founder of Techcovery</a:t>
            </a:r>
          </a:p>
          <a:p>
            <a:pPr algn="l" marL="1155696" indent="-577848" lvl="1">
              <a:lnSpc>
                <a:spcPts val="6299"/>
              </a:lnSpc>
              <a:buFont typeface="Arial"/>
              <a:buChar char="•"/>
            </a:pPr>
            <a:r>
              <a:rPr lang="en-US" sz="3499">
                <a:solidFill>
                  <a:srgbClr val="48FFD5"/>
                </a:solidFill>
                <a:latin typeface="Arimo"/>
              </a:rPr>
              <a:t>Over 21 years of IT experience</a:t>
            </a:r>
          </a:p>
          <a:p>
            <a:pPr algn="l" marL="1155696" indent="-577848" lvl="1">
              <a:lnSpc>
                <a:spcPts val="6299"/>
              </a:lnSpc>
              <a:buFont typeface="Arial"/>
              <a:buChar char="•"/>
            </a:pPr>
            <a:r>
              <a:rPr lang="en-US" sz="3499">
                <a:solidFill>
                  <a:srgbClr val="48FFD5"/>
                </a:solidFill>
                <a:latin typeface="Arimo"/>
              </a:rPr>
              <a:t>Published 4 papers, 3 patents and Open Source Committer</a:t>
            </a:r>
          </a:p>
          <a:p>
            <a:pPr algn="l" marL="1155696" indent="-577848" lvl="1">
              <a:lnSpc>
                <a:spcPts val="6299"/>
              </a:lnSpc>
              <a:buFont typeface="Arial"/>
              <a:buChar char="•"/>
            </a:pPr>
            <a:r>
              <a:rPr lang="en-US" sz="3499">
                <a:solidFill>
                  <a:srgbClr val="48FFD5"/>
                </a:solidFill>
                <a:latin typeface="Arimo"/>
              </a:rPr>
              <a:t>Over 7 years at Amazon building Intelligent Applications</a:t>
            </a:r>
          </a:p>
          <a:p>
            <a:pPr algn="l" marL="1155696" indent="-577848" lvl="1">
              <a:lnSpc>
                <a:spcPts val="6299"/>
              </a:lnSpc>
              <a:buFont typeface="Arial"/>
              <a:buChar char="•"/>
            </a:pPr>
            <a:r>
              <a:rPr lang="en-US" sz="3499">
                <a:solidFill>
                  <a:srgbClr val="48FFD5"/>
                </a:solidFill>
                <a:latin typeface="Arimo"/>
              </a:rPr>
              <a:t>Was CTO of travel analytics startup named Trip38</a:t>
            </a:r>
          </a:p>
          <a:p>
            <a:pPr algn="l" marL="1155696" indent="-577848" lvl="1">
              <a:lnSpc>
                <a:spcPts val="6299"/>
              </a:lnSpc>
              <a:buFont typeface="Arial"/>
              <a:buChar char="•"/>
            </a:pPr>
            <a:r>
              <a:rPr lang="en-US" sz="3499">
                <a:solidFill>
                  <a:srgbClr val="48FFD5"/>
                </a:solidFill>
                <a:latin typeface="Arimo"/>
              </a:rPr>
              <a:t>Mentored AI startups in India like Cogknit Semantics</a:t>
            </a:r>
          </a:p>
          <a:p>
            <a:pPr algn="l" marL="1155696" indent="-577848" lvl="1">
              <a:lnSpc>
                <a:spcPts val="6299"/>
              </a:lnSpc>
              <a:buFont typeface="Arial"/>
              <a:buChar char="•"/>
            </a:pPr>
            <a:r>
              <a:rPr lang="en-US" sz="3499">
                <a:solidFill>
                  <a:srgbClr val="48FFD5"/>
                </a:solidFill>
                <a:latin typeface="Arimo"/>
              </a:rPr>
              <a:t>Delivered Over 1800 hours of Machine Learning and AI Training</a:t>
            </a:r>
          </a:p>
          <a:p>
            <a:pPr algn="l" marL="1155696" indent="-577848" lvl="1">
              <a:lnSpc>
                <a:spcPts val="6299"/>
              </a:lnSpc>
              <a:buFont typeface="Arial"/>
              <a:buChar char="•"/>
            </a:pPr>
            <a:r>
              <a:rPr lang="en-US" sz="3499">
                <a:solidFill>
                  <a:srgbClr val="48FFD5"/>
                </a:solidFill>
                <a:latin typeface="Arimo"/>
              </a:rPr>
              <a:t>Delivered Trainings in India and USA</a:t>
            </a:r>
          </a:p>
        </p:txBody>
      </p:sp>
      <p:grpSp>
        <p:nvGrpSpPr>
          <p:cNvPr name="Group 5" id="5"/>
          <p:cNvGrpSpPr/>
          <p:nvPr/>
        </p:nvGrpSpPr>
        <p:grpSpPr>
          <a:xfrm rot="0">
            <a:off x="12534625" y="2686325"/>
            <a:ext cx="5762850" cy="6391050"/>
            <a:chOff x="0" y="0"/>
            <a:chExt cx="7683800" cy="8521400"/>
          </a:xfrm>
        </p:grpSpPr>
        <p:sp>
          <p:nvSpPr>
            <p:cNvPr name="Freeform 6" id="6"/>
            <p:cNvSpPr/>
            <p:nvPr/>
          </p:nvSpPr>
          <p:spPr>
            <a:xfrm flipH="false" flipV="false" rot="0">
              <a:off x="12700" y="12700"/>
              <a:ext cx="7658354" cy="8496046"/>
            </a:xfrm>
            <a:custGeom>
              <a:avLst/>
              <a:gdLst/>
              <a:ahLst/>
              <a:cxnLst/>
              <a:rect r="r" b="b" t="t" l="l"/>
              <a:pathLst>
                <a:path h="8496046" w="7658354">
                  <a:moveTo>
                    <a:pt x="0" y="0"/>
                  </a:moveTo>
                  <a:lnTo>
                    <a:pt x="7658354" y="0"/>
                  </a:lnTo>
                  <a:lnTo>
                    <a:pt x="7658354" y="8496046"/>
                  </a:lnTo>
                  <a:lnTo>
                    <a:pt x="0" y="8496046"/>
                  </a:lnTo>
                  <a:close/>
                </a:path>
              </a:pathLst>
            </a:custGeom>
            <a:solidFill>
              <a:srgbClr val="1EFFC1"/>
            </a:solidFill>
          </p:spPr>
        </p:sp>
        <p:sp>
          <p:nvSpPr>
            <p:cNvPr name="Freeform 7" id="7"/>
            <p:cNvSpPr/>
            <p:nvPr/>
          </p:nvSpPr>
          <p:spPr>
            <a:xfrm flipH="false" flipV="false" rot="0">
              <a:off x="0" y="0"/>
              <a:ext cx="7683754" cy="8521446"/>
            </a:xfrm>
            <a:custGeom>
              <a:avLst/>
              <a:gdLst/>
              <a:ahLst/>
              <a:cxnLst/>
              <a:rect r="r" b="b" t="t" l="l"/>
              <a:pathLst>
                <a:path h="8521446" w="7683754">
                  <a:moveTo>
                    <a:pt x="12700" y="0"/>
                  </a:moveTo>
                  <a:lnTo>
                    <a:pt x="7671054" y="0"/>
                  </a:lnTo>
                  <a:cubicBezTo>
                    <a:pt x="7678039" y="0"/>
                    <a:pt x="7683754" y="5715"/>
                    <a:pt x="7683754" y="12700"/>
                  </a:cubicBezTo>
                  <a:lnTo>
                    <a:pt x="7683754" y="8508746"/>
                  </a:lnTo>
                  <a:cubicBezTo>
                    <a:pt x="7683754" y="8515731"/>
                    <a:pt x="7678039" y="8521446"/>
                    <a:pt x="7671054" y="8521446"/>
                  </a:cubicBezTo>
                  <a:lnTo>
                    <a:pt x="12700" y="8521446"/>
                  </a:lnTo>
                  <a:cubicBezTo>
                    <a:pt x="5715" y="8521446"/>
                    <a:pt x="0" y="8515731"/>
                    <a:pt x="0" y="8508746"/>
                  </a:cubicBezTo>
                  <a:lnTo>
                    <a:pt x="0" y="12700"/>
                  </a:lnTo>
                  <a:cubicBezTo>
                    <a:pt x="0" y="5715"/>
                    <a:pt x="5715" y="0"/>
                    <a:pt x="12700" y="0"/>
                  </a:cubicBezTo>
                  <a:moveTo>
                    <a:pt x="12700" y="25400"/>
                  </a:moveTo>
                  <a:lnTo>
                    <a:pt x="12700" y="12700"/>
                  </a:lnTo>
                  <a:lnTo>
                    <a:pt x="25400" y="12700"/>
                  </a:lnTo>
                  <a:lnTo>
                    <a:pt x="25400" y="8508746"/>
                  </a:lnTo>
                  <a:lnTo>
                    <a:pt x="12700" y="8508746"/>
                  </a:lnTo>
                  <a:lnTo>
                    <a:pt x="12700" y="8496046"/>
                  </a:lnTo>
                  <a:lnTo>
                    <a:pt x="7671054" y="8496046"/>
                  </a:lnTo>
                  <a:lnTo>
                    <a:pt x="7671054" y="8508746"/>
                  </a:lnTo>
                  <a:lnTo>
                    <a:pt x="7658354" y="8508746"/>
                  </a:lnTo>
                  <a:lnTo>
                    <a:pt x="7658354" y="12700"/>
                  </a:lnTo>
                  <a:lnTo>
                    <a:pt x="7671054" y="12700"/>
                  </a:lnTo>
                  <a:lnTo>
                    <a:pt x="7671054" y="25400"/>
                  </a:lnTo>
                  <a:lnTo>
                    <a:pt x="12700" y="25400"/>
                  </a:lnTo>
                  <a:close/>
                </a:path>
              </a:pathLst>
            </a:custGeom>
            <a:solidFill>
              <a:srgbClr val="48FFD5"/>
            </a:solidFill>
          </p:spPr>
        </p:sp>
      </p:grpSp>
      <p:sp>
        <p:nvSpPr>
          <p:cNvPr name="Freeform 8" id="8"/>
          <p:cNvSpPr/>
          <p:nvPr/>
        </p:nvSpPr>
        <p:spPr>
          <a:xfrm flipH="false" flipV="false" rot="0">
            <a:off x="13161237" y="3145301"/>
            <a:ext cx="3875104" cy="5473098"/>
          </a:xfrm>
          <a:custGeom>
            <a:avLst/>
            <a:gdLst/>
            <a:ahLst/>
            <a:cxnLst/>
            <a:rect r="r" b="b" t="t" l="l"/>
            <a:pathLst>
              <a:path h="5473098" w="3875104">
                <a:moveTo>
                  <a:pt x="0" y="0"/>
                </a:moveTo>
                <a:lnTo>
                  <a:pt x="3875104" y="0"/>
                </a:lnTo>
                <a:lnTo>
                  <a:pt x="3875104" y="5473098"/>
                </a:lnTo>
                <a:lnTo>
                  <a:pt x="0" y="5473098"/>
                </a:lnTo>
                <a:lnTo>
                  <a:pt x="0" y="0"/>
                </a:lnTo>
                <a:close/>
              </a:path>
            </a:pathLst>
          </a:custGeom>
          <a:blipFill>
            <a:blip r:embed="rId2"/>
            <a:stretch>
              <a:fillRect l="-237284" t="-29934" r="-22635" b="-19611"/>
            </a:stretch>
          </a:blipFill>
        </p:spPr>
      </p:sp>
      <p:sp>
        <p:nvSpPr>
          <p:cNvPr name="TextBox 9" id="9"/>
          <p:cNvSpPr txBox="true"/>
          <p:nvPr/>
        </p:nvSpPr>
        <p:spPr>
          <a:xfrm rot="0">
            <a:off x="7239593"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AutoShape 2" id="2"/>
          <p:cNvSpPr/>
          <p:nvPr/>
        </p:nvSpPr>
        <p:spPr>
          <a:xfrm flipH="true">
            <a:off x="75852" y="1900637"/>
            <a:ext cx="11045250" cy="37050"/>
          </a:xfrm>
          <a:prstGeom prst="line">
            <a:avLst/>
          </a:prstGeom>
          <a:ln cap="rnd" w="9525">
            <a:solidFill>
              <a:srgbClr val="48FFD5"/>
            </a:solidFill>
            <a:prstDash val="solid"/>
            <a:headEnd type="none" len="sm" w="sm"/>
            <a:tailEnd type="none" len="sm" w="sm"/>
          </a:ln>
        </p:spPr>
      </p:sp>
      <p:grpSp>
        <p:nvGrpSpPr>
          <p:cNvPr name="Group 3" id="3"/>
          <p:cNvGrpSpPr/>
          <p:nvPr/>
        </p:nvGrpSpPr>
        <p:grpSpPr>
          <a:xfrm rot="0">
            <a:off x="1457512" y="4984676"/>
            <a:ext cx="4653000" cy="762000"/>
            <a:chOff x="0" y="0"/>
            <a:chExt cx="6204000" cy="1016000"/>
          </a:xfrm>
        </p:grpSpPr>
        <p:sp>
          <p:nvSpPr>
            <p:cNvPr name="Freeform 4" id="4"/>
            <p:cNvSpPr/>
            <p:nvPr/>
          </p:nvSpPr>
          <p:spPr>
            <a:xfrm flipH="false" flipV="false" rot="0">
              <a:off x="0" y="0"/>
              <a:ext cx="6203950" cy="1016000"/>
            </a:xfrm>
            <a:custGeom>
              <a:avLst/>
              <a:gdLst/>
              <a:ahLst/>
              <a:cxnLst/>
              <a:rect r="r" b="b" t="t" l="l"/>
              <a:pathLst>
                <a:path h="1016000" w="6203950">
                  <a:moveTo>
                    <a:pt x="0" y="0"/>
                  </a:moveTo>
                  <a:lnTo>
                    <a:pt x="5695950" y="0"/>
                  </a:lnTo>
                  <a:lnTo>
                    <a:pt x="6203950" y="508000"/>
                  </a:lnTo>
                  <a:lnTo>
                    <a:pt x="5695950" y="1016000"/>
                  </a:lnTo>
                  <a:lnTo>
                    <a:pt x="0" y="1016000"/>
                  </a:lnTo>
                  <a:close/>
                </a:path>
              </a:pathLst>
            </a:custGeom>
            <a:solidFill>
              <a:srgbClr val="38761D"/>
            </a:solidFill>
          </p:spPr>
        </p:sp>
      </p:grpSp>
      <p:grpSp>
        <p:nvGrpSpPr>
          <p:cNvPr name="Group 5" id="5"/>
          <p:cNvGrpSpPr/>
          <p:nvPr/>
        </p:nvGrpSpPr>
        <p:grpSpPr>
          <a:xfrm rot="0">
            <a:off x="1457512" y="3860726"/>
            <a:ext cx="4653000" cy="762000"/>
            <a:chOff x="0" y="0"/>
            <a:chExt cx="6204000" cy="1016000"/>
          </a:xfrm>
        </p:grpSpPr>
        <p:sp>
          <p:nvSpPr>
            <p:cNvPr name="Freeform 6" id="6"/>
            <p:cNvSpPr/>
            <p:nvPr/>
          </p:nvSpPr>
          <p:spPr>
            <a:xfrm flipH="false" flipV="false" rot="0">
              <a:off x="0" y="0"/>
              <a:ext cx="6203950" cy="1016000"/>
            </a:xfrm>
            <a:custGeom>
              <a:avLst/>
              <a:gdLst/>
              <a:ahLst/>
              <a:cxnLst/>
              <a:rect r="r" b="b" t="t" l="l"/>
              <a:pathLst>
                <a:path h="1016000" w="6203950">
                  <a:moveTo>
                    <a:pt x="0" y="0"/>
                  </a:moveTo>
                  <a:lnTo>
                    <a:pt x="5695950" y="0"/>
                  </a:lnTo>
                  <a:lnTo>
                    <a:pt x="6203950" y="508000"/>
                  </a:lnTo>
                  <a:lnTo>
                    <a:pt x="5695950" y="1016000"/>
                  </a:lnTo>
                  <a:lnTo>
                    <a:pt x="0" y="1016000"/>
                  </a:lnTo>
                  <a:close/>
                </a:path>
              </a:pathLst>
            </a:custGeom>
            <a:solidFill>
              <a:srgbClr val="38761D"/>
            </a:solidFill>
          </p:spPr>
        </p:sp>
      </p:grpSp>
      <p:grpSp>
        <p:nvGrpSpPr>
          <p:cNvPr name="Group 7" id="7"/>
          <p:cNvGrpSpPr/>
          <p:nvPr/>
        </p:nvGrpSpPr>
        <p:grpSpPr>
          <a:xfrm rot="0">
            <a:off x="1457512" y="2467678"/>
            <a:ext cx="5392310" cy="883073"/>
            <a:chOff x="0" y="0"/>
            <a:chExt cx="6204000" cy="1016000"/>
          </a:xfrm>
        </p:grpSpPr>
        <p:sp>
          <p:nvSpPr>
            <p:cNvPr name="Freeform 8" id="8"/>
            <p:cNvSpPr/>
            <p:nvPr/>
          </p:nvSpPr>
          <p:spPr>
            <a:xfrm flipH="false" flipV="false" rot="0">
              <a:off x="0" y="0"/>
              <a:ext cx="6203950" cy="1016000"/>
            </a:xfrm>
            <a:custGeom>
              <a:avLst/>
              <a:gdLst/>
              <a:ahLst/>
              <a:cxnLst/>
              <a:rect r="r" b="b" t="t" l="l"/>
              <a:pathLst>
                <a:path h="1016000" w="6203950">
                  <a:moveTo>
                    <a:pt x="0" y="0"/>
                  </a:moveTo>
                  <a:lnTo>
                    <a:pt x="5695950" y="0"/>
                  </a:lnTo>
                  <a:lnTo>
                    <a:pt x="6203950" y="508000"/>
                  </a:lnTo>
                  <a:lnTo>
                    <a:pt x="5695950" y="1016000"/>
                  </a:lnTo>
                  <a:lnTo>
                    <a:pt x="0" y="1016000"/>
                  </a:lnTo>
                  <a:close/>
                </a:path>
              </a:pathLst>
            </a:custGeom>
            <a:solidFill>
              <a:srgbClr val="38761D"/>
            </a:solidFill>
          </p:spPr>
        </p:sp>
      </p:grpSp>
      <p:sp>
        <p:nvSpPr>
          <p:cNvPr name="Freeform 9" id="9"/>
          <p:cNvSpPr/>
          <p:nvPr/>
        </p:nvSpPr>
        <p:spPr>
          <a:xfrm flipH="false" flipV="false" rot="0">
            <a:off x="9753674" y="4819196"/>
            <a:ext cx="5363064" cy="3464380"/>
          </a:xfrm>
          <a:custGeom>
            <a:avLst/>
            <a:gdLst/>
            <a:ahLst/>
            <a:cxnLst/>
            <a:rect r="r" b="b" t="t" l="l"/>
            <a:pathLst>
              <a:path h="3464380" w="5363064">
                <a:moveTo>
                  <a:pt x="0" y="0"/>
                </a:moveTo>
                <a:lnTo>
                  <a:pt x="5363064" y="0"/>
                </a:lnTo>
                <a:lnTo>
                  <a:pt x="5363064" y="3464380"/>
                </a:lnTo>
                <a:lnTo>
                  <a:pt x="0" y="3464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010398" y="5083510"/>
            <a:ext cx="4849616" cy="2935720"/>
          </a:xfrm>
          <a:custGeom>
            <a:avLst/>
            <a:gdLst/>
            <a:ahLst/>
            <a:cxnLst/>
            <a:rect r="r" b="b" t="t" l="l"/>
            <a:pathLst>
              <a:path h="2935720" w="4849616">
                <a:moveTo>
                  <a:pt x="0" y="0"/>
                </a:moveTo>
                <a:lnTo>
                  <a:pt x="4849616" y="0"/>
                </a:lnTo>
                <a:lnTo>
                  <a:pt x="4849616" y="2935720"/>
                </a:lnTo>
                <a:lnTo>
                  <a:pt x="0" y="29357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272022" y="8273406"/>
            <a:ext cx="6326356" cy="167800"/>
          </a:xfrm>
          <a:custGeom>
            <a:avLst/>
            <a:gdLst/>
            <a:ahLst/>
            <a:cxnLst/>
            <a:rect r="r" b="b" t="t" l="l"/>
            <a:pathLst>
              <a:path h="167800" w="6326356">
                <a:moveTo>
                  <a:pt x="0" y="0"/>
                </a:moveTo>
                <a:lnTo>
                  <a:pt x="6326356" y="0"/>
                </a:lnTo>
                <a:lnTo>
                  <a:pt x="6326356" y="167800"/>
                </a:lnTo>
                <a:lnTo>
                  <a:pt x="0" y="167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0010398" y="5083510"/>
            <a:ext cx="4849616" cy="282166"/>
          </a:xfrm>
          <a:custGeom>
            <a:avLst/>
            <a:gdLst/>
            <a:ahLst/>
            <a:cxnLst/>
            <a:rect r="r" b="b" t="t" l="l"/>
            <a:pathLst>
              <a:path h="282166" w="4849616">
                <a:moveTo>
                  <a:pt x="0" y="0"/>
                </a:moveTo>
                <a:lnTo>
                  <a:pt x="4849616" y="0"/>
                </a:lnTo>
                <a:lnTo>
                  <a:pt x="4849616" y="282166"/>
                </a:lnTo>
                <a:lnTo>
                  <a:pt x="0" y="2821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0287432" y="5485112"/>
            <a:ext cx="2058834" cy="1042138"/>
          </a:xfrm>
          <a:custGeom>
            <a:avLst/>
            <a:gdLst/>
            <a:ahLst/>
            <a:cxnLst/>
            <a:rect r="r" b="b" t="t" l="l"/>
            <a:pathLst>
              <a:path h="1042138" w="2058834">
                <a:moveTo>
                  <a:pt x="0" y="0"/>
                </a:moveTo>
                <a:lnTo>
                  <a:pt x="2058834" y="0"/>
                </a:lnTo>
                <a:lnTo>
                  <a:pt x="2058834" y="1042138"/>
                </a:lnTo>
                <a:lnTo>
                  <a:pt x="0" y="10421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0442480" y="5668122"/>
            <a:ext cx="594814" cy="594782"/>
          </a:xfrm>
          <a:custGeom>
            <a:avLst/>
            <a:gdLst/>
            <a:ahLst/>
            <a:cxnLst/>
            <a:rect r="r" b="b" t="t" l="l"/>
            <a:pathLst>
              <a:path h="594782" w="594814">
                <a:moveTo>
                  <a:pt x="0" y="0"/>
                </a:moveTo>
                <a:lnTo>
                  <a:pt x="594814" y="0"/>
                </a:lnTo>
                <a:lnTo>
                  <a:pt x="594814" y="594782"/>
                </a:lnTo>
                <a:lnTo>
                  <a:pt x="0" y="5947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11001652" y="7071150"/>
            <a:ext cx="1817380" cy="658326"/>
          </a:xfrm>
          <a:custGeom>
            <a:avLst/>
            <a:gdLst/>
            <a:ahLst/>
            <a:cxnLst/>
            <a:rect r="r" b="b" t="t" l="l"/>
            <a:pathLst>
              <a:path h="658326" w="1817380">
                <a:moveTo>
                  <a:pt x="0" y="0"/>
                </a:moveTo>
                <a:lnTo>
                  <a:pt x="1817380" y="0"/>
                </a:lnTo>
                <a:lnTo>
                  <a:pt x="1817380" y="658326"/>
                </a:lnTo>
                <a:lnTo>
                  <a:pt x="0" y="65832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11121118" y="7221098"/>
            <a:ext cx="1359854" cy="106806"/>
          </a:xfrm>
          <a:custGeom>
            <a:avLst/>
            <a:gdLst/>
            <a:ahLst/>
            <a:cxnLst/>
            <a:rect r="r" b="b" t="t" l="l"/>
            <a:pathLst>
              <a:path h="106806" w="1359854">
                <a:moveTo>
                  <a:pt x="0" y="0"/>
                </a:moveTo>
                <a:lnTo>
                  <a:pt x="1359854" y="0"/>
                </a:lnTo>
                <a:lnTo>
                  <a:pt x="1359854" y="106806"/>
                </a:lnTo>
                <a:lnTo>
                  <a:pt x="0" y="10680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7" id="17"/>
          <p:cNvSpPr/>
          <p:nvPr/>
        </p:nvSpPr>
        <p:spPr>
          <a:xfrm flipH="false" flipV="false" rot="0">
            <a:off x="11121118" y="7421898"/>
            <a:ext cx="1052308" cy="104256"/>
          </a:xfrm>
          <a:custGeom>
            <a:avLst/>
            <a:gdLst/>
            <a:ahLst/>
            <a:cxnLst/>
            <a:rect r="r" b="b" t="t" l="l"/>
            <a:pathLst>
              <a:path h="104256" w="1052308">
                <a:moveTo>
                  <a:pt x="0" y="0"/>
                </a:moveTo>
                <a:lnTo>
                  <a:pt x="1052308" y="0"/>
                </a:lnTo>
                <a:lnTo>
                  <a:pt x="1052308" y="104256"/>
                </a:lnTo>
                <a:lnTo>
                  <a:pt x="0" y="10425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8" id="18"/>
          <p:cNvSpPr/>
          <p:nvPr/>
        </p:nvSpPr>
        <p:spPr>
          <a:xfrm flipH="false" flipV="false" rot="0">
            <a:off x="10361146" y="7071150"/>
            <a:ext cx="645636" cy="658326"/>
          </a:xfrm>
          <a:custGeom>
            <a:avLst/>
            <a:gdLst/>
            <a:ahLst/>
            <a:cxnLst/>
            <a:rect r="r" b="b" t="t" l="l"/>
            <a:pathLst>
              <a:path h="658326" w="645636">
                <a:moveTo>
                  <a:pt x="0" y="0"/>
                </a:moveTo>
                <a:lnTo>
                  <a:pt x="645636" y="0"/>
                </a:lnTo>
                <a:lnTo>
                  <a:pt x="645636" y="658326"/>
                </a:lnTo>
                <a:lnTo>
                  <a:pt x="0" y="65832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9" id="19"/>
          <p:cNvSpPr/>
          <p:nvPr/>
        </p:nvSpPr>
        <p:spPr>
          <a:xfrm flipH="false" flipV="false" rot="0">
            <a:off x="10485684" y="7289438"/>
            <a:ext cx="437458" cy="218926"/>
          </a:xfrm>
          <a:custGeom>
            <a:avLst/>
            <a:gdLst/>
            <a:ahLst/>
            <a:cxnLst/>
            <a:rect r="r" b="b" t="t" l="l"/>
            <a:pathLst>
              <a:path h="218926" w="437458">
                <a:moveTo>
                  <a:pt x="0" y="0"/>
                </a:moveTo>
                <a:lnTo>
                  <a:pt x="437458" y="0"/>
                </a:lnTo>
                <a:lnTo>
                  <a:pt x="437458" y="218926"/>
                </a:lnTo>
                <a:lnTo>
                  <a:pt x="0" y="21892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0" id="20"/>
          <p:cNvSpPr/>
          <p:nvPr/>
        </p:nvSpPr>
        <p:spPr>
          <a:xfrm flipH="false" flipV="false" rot="0">
            <a:off x="11367672" y="6585694"/>
            <a:ext cx="1408158" cy="310098"/>
          </a:xfrm>
          <a:custGeom>
            <a:avLst/>
            <a:gdLst/>
            <a:ahLst/>
            <a:cxnLst/>
            <a:rect r="r" b="b" t="t" l="l"/>
            <a:pathLst>
              <a:path h="310098" w="1408158">
                <a:moveTo>
                  <a:pt x="0" y="0"/>
                </a:moveTo>
                <a:lnTo>
                  <a:pt x="1408158" y="0"/>
                </a:lnTo>
                <a:lnTo>
                  <a:pt x="1408158" y="310098"/>
                </a:lnTo>
                <a:lnTo>
                  <a:pt x="0" y="310098"/>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1" id="21"/>
          <p:cNvSpPr/>
          <p:nvPr/>
        </p:nvSpPr>
        <p:spPr>
          <a:xfrm flipH="false" flipV="false" rot="0">
            <a:off x="11367672" y="6201882"/>
            <a:ext cx="1408158" cy="310128"/>
          </a:xfrm>
          <a:custGeom>
            <a:avLst/>
            <a:gdLst/>
            <a:ahLst/>
            <a:cxnLst/>
            <a:rect r="r" b="b" t="t" l="l"/>
            <a:pathLst>
              <a:path h="310128" w="1408158">
                <a:moveTo>
                  <a:pt x="0" y="0"/>
                </a:moveTo>
                <a:lnTo>
                  <a:pt x="1408158" y="0"/>
                </a:lnTo>
                <a:lnTo>
                  <a:pt x="1408158" y="310128"/>
                </a:lnTo>
                <a:lnTo>
                  <a:pt x="0" y="310128"/>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2" id="22"/>
          <p:cNvSpPr/>
          <p:nvPr/>
        </p:nvSpPr>
        <p:spPr>
          <a:xfrm flipH="false" flipV="false" rot="0">
            <a:off x="12766273" y="6194907"/>
            <a:ext cx="329148" cy="329148"/>
          </a:xfrm>
          <a:custGeom>
            <a:avLst/>
            <a:gdLst/>
            <a:ahLst/>
            <a:cxnLst/>
            <a:rect r="r" b="b" t="t" l="l"/>
            <a:pathLst>
              <a:path h="329148" w="329148">
                <a:moveTo>
                  <a:pt x="0" y="0"/>
                </a:moveTo>
                <a:lnTo>
                  <a:pt x="329148" y="0"/>
                </a:lnTo>
                <a:lnTo>
                  <a:pt x="329148" y="329148"/>
                </a:lnTo>
                <a:lnTo>
                  <a:pt x="0" y="329148"/>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3" id="23"/>
          <p:cNvSpPr/>
          <p:nvPr/>
        </p:nvSpPr>
        <p:spPr>
          <a:xfrm flipH="false" flipV="false" rot="0">
            <a:off x="13159580" y="6364550"/>
            <a:ext cx="1489492" cy="1428468"/>
          </a:xfrm>
          <a:custGeom>
            <a:avLst/>
            <a:gdLst/>
            <a:ahLst/>
            <a:cxnLst/>
            <a:rect r="r" b="b" t="t" l="l"/>
            <a:pathLst>
              <a:path h="1428468" w="1489492">
                <a:moveTo>
                  <a:pt x="0" y="0"/>
                </a:moveTo>
                <a:lnTo>
                  <a:pt x="1489492" y="0"/>
                </a:lnTo>
                <a:lnTo>
                  <a:pt x="1489492" y="1428468"/>
                </a:lnTo>
                <a:lnTo>
                  <a:pt x="0" y="1428468"/>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4" id="24"/>
          <p:cNvSpPr/>
          <p:nvPr/>
        </p:nvSpPr>
        <p:spPr>
          <a:xfrm flipH="false" flipV="false" rot="0">
            <a:off x="13337490" y="6430644"/>
            <a:ext cx="1456460" cy="1246854"/>
          </a:xfrm>
          <a:custGeom>
            <a:avLst/>
            <a:gdLst/>
            <a:ahLst/>
            <a:cxnLst/>
            <a:rect r="r" b="b" t="t" l="l"/>
            <a:pathLst>
              <a:path h="1246854" w="1456460">
                <a:moveTo>
                  <a:pt x="0" y="0"/>
                </a:moveTo>
                <a:lnTo>
                  <a:pt x="1456460" y="0"/>
                </a:lnTo>
                <a:lnTo>
                  <a:pt x="1456460" y="1246854"/>
                </a:lnTo>
                <a:lnTo>
                  <a:pt x="0" y="1246854"/>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5" id="25"/>
          <p:cNvSpPr/>
          <p:nvPr/>
        </p:nvSpPr>
        <p:spPr>
          <a:xfrm flipH="false" flipV="false" rot="0">
            <a:off x="13810256" y="6728020"/>
            <a:ext cx="373670" cy="656080"/>
          </a:xfrm>
          <a:custGeom>
            <a:avLst/>
            <a:gdLst/>
            <a:ahLst/>
            <a:cxnLst/>
            <a:rect r="r" b="b" t="t" l="l"/>
            <a:pathLst>
              <a:path h="656080" w="373670">
                <a:moveTo>
                  <a:pt x="0" y="0"/>
                </a:moveTo>
                <a:lnTo>
                  <a:pt x="373670" y="0"/>
                </a:lnTo>
                <a:lnTo>
                  <a:pt x="373670" y="656080"/>
                </a:lnTo>
                <a:lnTo>
                  <a:pt x="0" y="656080"/>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6" id="26"/>
          <p:cNvSpPr/>
          <p:nvPr/>
        </p:nvSpPr>
        <p:spPr>
          <a:xfrm flipH="false" flipV="false" rot="0">
            <a:off x="13716230" y="2734982"/>
            <a:ext cx="2953482" cy="3919354"/>
          </a:xfrm>
          <a:custGeom>
            <a:avLst/>
            <a:gdLst/>
            <a:ahLst/>
            <a:cxnLst/>
            <a:rect r="r" b="b" t="t" l="l"/>
            <a:pathLst>
              <a:path h="3919354" w="2953482">
                <a:moveTo>
                  <a:pt x="0" y="0"/>
                </a:moveTo>
                <a:lnTo>
                  <a:pt x="2953482" y="0"/>
                </a:lnTo>
                <a:lnTo>
                  <a:pt x="2953482" y="3919354"/>
                </a:lnTo>
                <a:lnTo>
                  <a:pt x="0" y="3919354"/>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7" id="27"/>
          <p:cNvSpPr/>
          <p:nvPr/>
        </p:nvSpPr>
        <p:spPr>
          <a:xfrm flipH="false" flipV="false" rot="0">
            <a:off x="13952614" y="3022188"/>
            <a:ext cx="2483266" cy="3001814"/>
          </a:xfrm>
          <a:custGeom>
            <a:avLst/>
            <a:gdLst/>
            <a:ahLst/>
            <a:cxnLst/>
            <a:rect r="r" b="b" t="t" l="l"/>
            <a:pathLst>
              <a:path h="3001814" w="2483266">
                <a:moveTo>
                  <a:pt x="0" y="0"/>
                </a:moveTo>
                <a:lnTo>
                  <a:pt x="2483266" y="0"/>
                </a:lnTo>
                <a:lnTo>
                  <a:pt x="2483266" y="3001814"/>
                </a:lnTo>
                <a:lnTo>
                  <a:pt x="0" y="3001814"/>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8" id="28"/>
          <p:cNvSpPr/>
          <p:nvPr/>
        </p:nvSpPr>
        <p:spPr>
          <a:xfrm flipH="false" flipV="false" rot="0">
            <a:off x="15027752" y="6173920"/>
            <a:ext cx="371120" cy="318172"/>
          </a:xfrm>
          <a:custGeom>
            <a:avLst/>
            <a:gdLst/>
            <a:ahLst/>
            <a:cxnLst/>
            <a:rect r="r" b="b" t="t" l="l"/>
            <a:pathLst>
              <a:path h="318172" w="371120">
                <a:moveTo>
                  <a:pt x="0" y="0"/>
                </a:moveTo>
                <a:lnTo>
                  <a:pt x="371120" y="0"/>
                </a:lnTo>
                <a:lnTo>
                  <a:pt x="371120" y="318172"/>
                </a:lnTo>
                <a:lnTo>
                  <a:pt x="0" y="318172"/>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9" id="29"/>
          <p:cNvSpPr/>
          <p:nvPr/>
        </p:nvSpPr>
        <p:spPr>
          <a:xfrm flipH="false" flipV="false" rot="0">
            <a:off x="15154838" y="3461892"/>
            <a:ext cx="1169224" cy="1166704"/>
          </a:xfrm>
          <a:custGeom>
            <a:avLst/>
            <a:gdLst/>
            <a:ahLst/>
            <a:cxnLst/>
            <a:rect r="r" b="b" t="t" l="l"/>
            <a:pathLst>
              <a:path h="1166704" w="1169224">
                <a:moveTo>
                  <a:pt x="0" y="0"/>
                </a:moveTo>
                <a:lnTo>
                  <a:pt x="1169224" y="0"/>
                </a:lnTo>
                <a:lnTo>
                  <a:pt x="1169224" y="1166704"/>
                </a:lnTo>
                <a:lnTo>
                  <a:pt x="0" y="1166704"/>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30" id="30"/>
          <p:cNvSpPr/>
          <p:nvPr/>
        </p:nvSpPr>
        <p:spPr>
          <a:xfrm flipH="false" flipV="false" rot="0">
            <a:off x="14214408" y="3665244"/>
            <a:ext cx="864198" cy="861678"/>
          </a:xfrm>
          <a:custGeom>
            <a:avLst/>
            <a:gdLst/>
            <a:ahLst/>
            <a:cxnLst/>
            <a:rect r="r" b="b" t="t" l="l"/>
            <a:pathLst>
              <a:path h="861678" w="864198">
                <a:moveTo>
                  <a:pt x="0" y="0"/>
                </a:moveTo>
                <a:lnTo>
                  <a:pt x="864198" y="0"/>
                </a:lnTo>
                <a:lnTo>
                  <a:pt x="864198" y="861678"/>
                </a:lnTo>
                <a:lnTo>
                  <a:pt x="0" y="861678"/>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31" id="31"/>
          <p:cNvSpPr/>
          <p:nvPr/>
        </p:nvSpPr>
        <p:spPr>
          <a:xfrm flipH="false" flipV="false" rot="0">
            <a:off x="14450790" y="4481138"/>
            <a:ext cx="1273420" cy="1270900"/>
          </a:xfrm>
          <a:custGeom>
            <a:avLst/>
            <a:gdLst/>
            <a:ahLst/>
            <a:cxnLst/>
            <a:rect r="r" b="b" t="t" l="l"/>
            <a:pathLst>
              <a:path h="1270900" w="1273420">
                <a:moveTo>
                  <a:pt x="0" y="0"/>
                </a:moveTo>
                <a:lnTo>
                  <a:pt x="1273420" y="0"/>
                </a:lnTo>
                <a:lnTo>
                  <a:pt x="1273420" y="1270900"/>
                </a:lnTo>
                <a:lnTo>
                  <a:pt x="0" y="1270900"/>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grpSp>
        <p:nvGrpSpPr>
          <p:cNvPr name="Group 32" id="32"/>
          <p:cNvGrpSpPr/>
          <p:nvPr/>
        </p:nvGrpSpPr>
        <p:grpSpPr>
          <a:xfrm rot="0">
            <a:off x="1457512" y="6108626"/>
            <a:ext cx="4653000" cy="814128"/>
            <a:chOff x="0" y="0"/>
            <a:chExt cx="6204000" cy="1085504"/>
          </a:xfrm>
        </p:grpSpPr>
        <p:sp>
          <p:nvSpPr>
            <p:cNvPr name="Freeform 33" id="33"/>
            <p:cNvSpPr/>
            <p:nvPr/>
          </p:nvSpPr>
          <p:spPr>
            <a:xfrm flipH="false" flipV="false" rot="0">
              <a:off x="0" y="0"/>
              <a:ext cx="6203950" cy="1085504"/>
            </a:xfrm>
            <a:custGeom>
              <a:avLst/>
              <a:gdLst/>
              <a:ahLst/>
              <a:cxnLst/>
              <a:rect r="r" b="b" t="t" l="l"/>
              <a:pathLst>
                <a:path h="1085504" w="6203950">
                  <a:moveTo>
                    <a:pt x="0" y="0"/>
                  </a:moveTo>
                  <a:lnTo>
                    <a:pt x="5695950" y="0"/>
                  </a:lnTo>
                  <a:lnTo>
                    <a:pt x="6203950" y="542752"/>
                  </a:lnTo>
                  <a:lnTo>
                    <a:pt x="5695950" y="1085504"/>
                  </a:lnTo>
                  <a:lnTo>
                    <a:pt x="0" y="1085504"/>
                  </a:lnTo>
                  <a:close/>
                </a:path>
              </a:pathLst>
            </a:custGeom>
            <a:solidFill>
              <a:srgbClr val="38761D"/>
            </a:solidFill>
          </p:spPr>
        </p:sp>
      </p:grpSp>
      <p:grpSp>
        <p:nvGrpSpPr>
          <p:cNvPr name="Group 34" id="34"/>
          <p:cNvGrpSpPr/>
          <p:nvPr/>
        </p:nvGrpSpPr>
        <p:grpSpPr>
          <a:xfrm rot="0">
            <a:off x="1457512" y="7543178"/>
            <a:ext cx="4653000" cy="814128"/>
            <a:chOff x="0" y="0"/>
            <a:chExt cx="6204000" cy="1085504"/>
          </a:xfrm>
        </p:grpSpPr>
        <p:sp>
          <p:nvSpPr>
            <p:cNvPr name="Freeform 35" id="35"/>
            <p:cNvSpPr/>
            <p:nvPr/>
          </p:nvSpPr>
          <p:spPr>
            <a:xfrm flipH="false" flipV="false" rot="0">
              <a:off x="0" y="0"/>
              <a:ext cx="6203950" cy="1085504"/>
            </a:xfrm>
            <a:custGeom>
              <a:avLst/>
              <a:gdLst/>
              <a:ahLst/>
              <a:cxnLst/>
              <a:rect r="r" b="b" t="t" l="l"/>
              <a:pathLst>
                <a:path h="1085504" w="6203950">
                  <a:moveTo>
                    <a:pt x="0" y="0"/>
                  </a:moveTo>
                  <a:lnTo>
                    <a:pt x="5695950" y="0"/>
                  </a:lnTo>
                  <a:lnTo>
                    <a:pt x="6203950" y="542752"/>
                  </a:lnTo>
                  <a:lnTo>
                    <a:pt x="5695950" y="1085504"/>
                  </a:lnTo>
                  <a:lnTo>
                    <a:pt x="0" y="1085504"/>
                  </a:lnTo>
                  <a:close/>
                </a:path>
              </a:pathLst>
            </a:custGeom>
            <a:solidFill>
              <a:srgbClr val="38761D"/>
            </a:solidFill>
          </p:spPr>
        </p:sp>
      </p:grpSp>
      <p:sp>
        <p:nvSpPr>
          <p:cNvPr name="TextBox 36" id="36"/>
          <p:cNvSpPr txBox="true"/>
          <p:nvPr/>
        </p:nvSpPr>
        <p:spPr>
          <a:xfrm rot="0">
            <a:off x="714825" y="952900"/>
            <a:ext cx="3438842" cy="942975"/>
          </a:xfrm>
          <a:prstGeom prst="rect">
            <a:avLst/>
          </a:prstGeom>
        </p:spPr>
        <p:txBody>
          <a:bodyPr anchor="t" rtlCol="false" tIns="0" lIns="0" bIns="0" rIns="0">
            <a:spAutoFit/>
          </a:bodyPr>
          <a:lstStyle/>
          <a:p>
            <a:pPr algn="l">
              <a:lnSpc>
                <a:spcPts val="7200"/>
              </a:lnSpc>
            </a:pPr>
            <a:r>
              <a:rPr lang="en-US" sz="6000">
                <a:solidFill>
                  <a:srgbClr val="FFFFFF"/>
                </a:solidFill>
                <a:latin typeface="Arimo"/>
              </a:rPr>
              <a:t>Agenda</a:t>
            </a:r>
          </a:p>
        </p:txBody>
      </p:sp>
      <p:sp>
        <p:nvSpPr>
          <p:cNvPr name="TextBox 37" id="37"/>
          <p:cNvSpPr txBox="true"/>
          <p:nvPr/>
        </p:nvSpPr>
        <p:spPr>
          <a:xfrm rot="0">
            <a:off x="1799437" y="2665650"/>
            <a:ext cx="3969150" cy="457200"/>
          </a:xfrm>
          <a:prstGeom prst="rect">
            <a:avLst/>
          </a:prstGeom>
        </p:spPr>
        <p:txBody>
          <a:bodyPr anchor="t" rtlCol="false" tIns="0" lIns="0" bIns="0" rIns="0">
            <a:spAutoFit/>
          </a:bodyPr>
          <a:lstStyle/>
          <a:p>
            <a:pPr algn="l">
              <a:lnSpc>
                <a:spcPts val="3599"/>
              </a:lnSpc>
            </a:pPr>
            <a:r>
              <a:rPr lang="en-US" sz="2999">
                <a:solidFill>
                  <a:srgbClr val="FFFFFF"/>
                </a:solidFill>
                <a:latin typeface="Arimo"/>
              </a:rPr>
              <a:t>What is Generative AI?</a:t>
            </a:r>
          </a:p>
        </p:txBody>
      </p:sp>
      <p:sp>
        <p:nvSpPr>
          <p:cNvPr name="TextBox 38" id="38"/>
          <p:cNvSpPr txBox="true"/>
          <p:nvPr/>
        </p:nvSpPr>
        <p:spPr>
          <a:xfrm rot="0">
            <a:off x="1590012" y="5215068"/>
            <a:ext cx="3969150" cy="381000"/>
          </a:xfrm>
          <a:prstGeom prst="rect">
            <a:avLst/>
          </a:prstGeom>
        </p:spPr>
        <p:txBody>
          <a:bodyPr anchor="t" rtlCol="false" tIns="0" lIns="0" bIns="0" rIns="0">
            <a:spAutoFit/>
          </a:bodyPr>
          <a:lstStyle/>
          <a:p>
            <a:pPr algn="l">
              <a:lnSpc>
                <a:spcPts val="3599"/>
              </a:lnSpc>
            </a:pPr>
            <a:r>
              <a:rPr lang="en-US" sz="2999">
                <a:solidFill>
                  <a:srgbClr val="FFFFFF"/>
                </a:solidFill>
                <a:latin typeface="Arimo"/>
              </a:rPr>
              <a:t>Transformers</a:t>
            </a:r>
          </a:p>
        </p:txBody>
      </p:sp>
      <p:sp>
        <p:nvSpPr>
          <p:cNvPr name="TextBox 39" id="39"/>
          <p:cNvSpPr txBox="true"/>
          <p:nvPr/>
        </p:nvSpPr>
        <p:spPr>
          <a:xfrm rot="0">
            <a:off x="1590012" y="3936926"/>
            <a:ext cx="4862425" cy="381000"/>
          </a:xfrm>
          <a:prstGeom prst="rect">
            <a:avLst/>
          </a:prstGeom>
        </p:spPr>
        <p:txBody>
          <a:bodyPr anchor="t" rtlCol="false" tIns="0" lIns="0" bIns="0" rIns="0">
            <a:spAutoFit/>
          </a:bodyPr>
          <a:lstStyle/>
          <a:p>
            <a:pPr algn="l">
              <a:lnSpc>
                <a:spcPts val="3599"/>
              </a:lnSpc>
            </a:pPr>
            <a:r>
              <a:rPr lang="en-US" sz="2999">
                <a:solidFill>
                  <a:srgbClr val="FFFFFF"/>
                </a:solidFill>
                <a:latin typeface="Arimo"/>
              </a:rPr>
              <a:t>Introduction to NLP </a:t>
            </a:r>
          </a:p>
        </p:txBody>
      </p:sp>
      <p:sp>
        <p:nvSpPr>
          <p:cNvPr name="TextBox 40" id="40"/>
          <p:cNvSpPr txBox="true"/>
          <p:nvPr/>
        </p:nvSpPr>
        <p:spPr>
          <a:xfrm rot="0">
            <a:off x="72110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
        <p:nvSpPr>
          <p:cNvPr name="TextBox 41" id="41"/>
          <p:cNvSpPr txBox="true"/>
          <p:nvPr/>
        </p:nvSpPr>
        <p:spPr>
          <a:xfrm rot="0">
            <a:off x="1590012" y="7719951"/>
            <a:ext cx="4862425" cy="381000"/>
          </a:xfrm>
          <a:prstGeom prst="rect">
            <a:avLst/>
          </a:prstGeom>
        </p:spPr>
        <p:txBody>
          <a:bodyPr anchor="t" rtlCol="false" tIns="0" lIns="0" bIns="0" rIns="0">
            <a:spAutoFit/>
          </a:bodyPr>
          <a:lstStyle/>
          <a:p>
            <a:pPr algn="l">
              <a:lnSpc>
                <a:spcPts val="3599"/>
              </a:lnSpc>
            </a:pPr>
            <a:r>
              <a:rPr lang="en-US" sz="2999">
                <a:solidFill>
                  <a:srgbClr val="FFFFFF"/>
                </a:solidFill>
                <a:latin typeface="Arimo"/>
              </a:rPr>
              <a:t>Chaining</a:t>
            </a:r>
          </a:p>
        </p:txBody>
      </p:sp>
      <p:sp>
        <p:nvSpPr>
          <p:cNvPr name="TextBox 42" id="42"/>
          <p:cNvSpPr txBox="true"/>
          <p:nvPr/>
        </p:nvSpPr>
        <p:spPr>
          <a:xfrm rot="0">
            <a:off x="1590012" y="6323481"/>
            <a:ext cx="4862425" cy="381000"/>
          </a:xfrm>
          <a:prstGeom prst="rect">
            <a:avLst/>
          </a:prstGeom>
        </p:spPr>
        <p:txBody>
          <a:bodyPr anchor="t" rtlCol="false" tIns="0" lIns="0" bIns="0" rIns="0">
            <a:spAutoFit/>
          </a:bodyPr>
          <a:lstStyle/>
          <a:p>
            <a:pPr algn="l">
              <a:lnSpc>
                <a:spcPts val="3599"/>
              </a:lnSpc>
            </a:pPr>
            <a:r>
              <a:rPr lang="en-US" sz="2999">
                <a:solidFill>
                  <a:srgbClr val="FFFFFF"/>
                </a:solidFill>
                <a:latin typeface="Arimo"/>
              </a:rPr>
              <a:t>Prompt Engineering</a:t>
            </a:r>
          </a:p>
        </p:txBody>
      </p:sp>
      <p:grpSp>
        <p:nvGrpSpPr>
          <p:cNvPr name="Group 43" id="43"/>
          <p:cNvGrpSpPr/>
          <p:nvPr/>
        </p:nvGrpSpPr>
        <p:grpSpPr>
          <a:xfrm rot="0">
            <a:off x="1457512" y="8696356"/>
            <a:ext cx="4653000" cy="814128"/>
            <a:chOff x="0" y="0"/>
            <a:chExt cx="6204000" cy="1085504"/>
          </a:xfrm>
        </p:grpSpPr>
        <p:sp>
          <p:nvSpPr>
            <p:cNvPr name="Freeform 44" id="44"/>
            <p:cNvSpPr/>
            <p:nvPr/>
          </p:nvSpPr>
          <p:spPr>
            <a:xfrm flipH="false" flipV="false" rot="0">
              <a:off x="0" y="0"/>
              <a:ext cx="6203950" cy="1085504"/>
            </a:xfrm>
            <a:custGeom>
              <a:avLst/>
              <a:gdLst/>
              <a:ahLst/>
              <a:cxnLst/>
              <a:rect r="r" b="b" t="t" l="l"/>
              <a:pathLst>
                <a:path h="1085504" w="6203950">
                  <a:moveTo>
                    <a:pt x="0" y="0"/>
                  </a:moveTo>
                  <a:lnTo>
                    <a:pt x="5695950" y="0"/>
                  </a:lnTo>
                  <a:lnTo>
                    <a:pt x="6203950" y="542752"/>
                  </a:lnTo>
                  <a:lnTo>
                    <a:pt x="5695950" y="1085504"/>
                  </a:lnTo>
                  <a:lnTo>
                    <a:pt x="0" y="1085504"/>
                  </a:lnTo>
                  <a:close/>
                </a:path>
              </a:pathLst>
            </a:custGeom>
            <a:solidFill>
              <a:srgbClr val="38761D"/>
            </a:solidFill>
          </p:spPr>
        </p:sp>
      </p:grpSp>
      <p:sp>
        <p:nvSpPr>
          <p:cNvPr name="TextBox 45" id="45"/>
          <p:cNvSpPr txBox="true"/>
          <p:nvPr/>
        </p:nvSpPr>
        <p:spPr>
          <a:xfrm rot="0">
            <a:off x="1590012" y="8873129"/>
            <a:ext cx="4862425" cy="381000"/>
          </a:xfrm>
          <a:prstGeom prst="rect">
            <a:avLst/>
          </a:prstGeom>
        </p:spPr>
        <p:txBody>
          <a:bodyPr anchor="t" rtlCol="false" tIns="0" lIns="0" bIns="0" rIns="0">
            <a:spAutoFit/>
          </a:bodyPr>
          <a:lstStyle/>
          <a:p>
            <a:pPr algn="l">
              <a:lnSpc>
                <a:spcPts val="3599"/>
              </a:lnSpc>
            </a:pPr>
            <a:r>
              <a:rPr lang="en-US" sz="2999">
                <a:solidFill>
                  <a:srgbClr val="FFFFFF"/>
                </a:solidFill>
                <a:latin typeface="Arimo"/>
              </a:rPr>
              <a:t>Factuality and Safety</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589760" y="442912"/>
            <a:ext cx="5610749" cy="1038226"/>
          </a:xfrm>
          <a:prstGeom prst="rect">
            <a:avLst/>
          </a:prstGeom>
        </p:spPr>
        <p:txBody>
          <a:bodyPr anchor="t" rtlCol="false" tIns="0" lIns="0" bIns="0" rIns="0">
            <a:spAutoFit/>
          </a:bodyPr>
          <a:lstStyle/>
          <a:p>
            <a:pPr>
              <a:lnSpc>
                <a:spcPts val="8399"/>
              </a:lnSpc>
            </a:pPr>
            <a:r>
              <a:rPr lang="en-US" sz="5999">
                <a:solidFill>
                  <a:srgbClr val="FFFFFF"/>
                </a:solidFill>
                <a:latin typeface="Arimo"/>
              </a:rPr>
              <a:t>Categories of AI</a:t>
            </a:r>
          </a:p>
        </p:txBody>
      </p:sp>
      <p:grpSp>
        <p:nvGrpSpPr>
          <p:cNvPr name="Group 3" id="3"/>
          <p:cNvGrpSpPr/>
          <p:nvPr/>
        </p:nvGrpSpPr>
        <p:grpSpPr>
          <a:xfrm rot="0">
            <a:off x="6557757" y="1860566"/>
            <a:ext cx="2831428" cy="1192642"/>
            <a:chOff x="0" y="0"/>
            <a:chExt cx="821136" cy="345876"/>
          </a:xfrm>
        </p:grpSpPr>
        <p:sp>
          <p:nvSpPr>
            <p:cNvPr name="Freeform 4" id="4"/>
            <p:cNvSpPr/>
            <p:nvPr/>
          </p:nvSpPr>
          <p:spPr>
            <a:xfrm flipH="false" flipV="false" rot="0">
              <a:off x="0" y="0"/>
              <a:ext cx="821136" cy="345876"/>
            </a:xfrm>
            <a:custGeom>
              <a:avLst/>
              <a:gdLst/>
              <a:ahLst/>
              <a:cxnLst/>
              <a:rect r="r" b="b" t="t" l="l"/>
              <a:pathLst>
                <a:path h="345876" w="821136">
                  <a:moveTo>
                    <a:pt x="79294" y="0"/>
                  </a:moveTo>
                  <a:lnTo>
                    <a:pt x="741842" y="0"/>
                  </a:lnTo>
                  <a:cubicBezTo>
                    <a:pt x="762872" y="0"/>
                    <a:pt x="783041" y="8354"/>
                    <a:pt x="797912" y="23225"/>
                  </a:cubicBezTo>
                  <a:cubicBezTo>
                    <a:pt x="812782" y="38095"/>
                    <a:pt x="821136" y="58264"/>
                    <a:pt x="821136" y="79294"/>
                  </a:cubicBezTo>
                  <a:lnTo>
                    <a:pt x="821136" y="266582"/>
                  </a:lnTo>
                  <a:cubicBezTo>
                    <a:pt x="821136" y="287612"/>
                    <a:pt x="812782" y="307780"/>
                    <a:pt x="797912" y="322651"/>
                  </a:cubicBezTo>
                  <a:cubicBezTo>
                    <a:pt x="783041" y="337522"/>
                    <a:pt x="762872" y="345876"/>
                    <a:pt x="741842" y="345876"/>
                  </a:cubicBezTo>
                  <a:lnTo>
                    <a:pt x="79294" y="345876"/>
                  </a:lnTo>
                  <a:cubicBezTo>
                    <a:pt x="58264" y="345876"/>
                    <a:pt x="38095" y="337522"/>
                    <a:pt x="23225" y="322651"/>
                  </a:cubicBezTo>
                  <a:cubicBezTo>
                    <a:pt x="8354" y="307780"/>
                    <a:pt x="0" y="287612"/>
                    <a:pt x="0" y="266582"/>
                  </a:cubicBezTo>
                  <a:lnTo>
                    <a:pt x="0" y="79294"/>
                  </a:lnTo>
                  <a:cubicBezTo>
                    <a:pt x="0" y="58264"/>
                    <a:pt x="8354" y="38095"/>
                    <a:pt x="23225" y="23225"/>
                  </a:cubicBezTo>
                  <a:cubicBezTo>
                    <a:pt x="38095" y="8354"/>
                    <a:pt x="58264" y="0"/>
                    <a:pt x="79294" y="0"/>
                  </a:cubicBezTo>
                  <a:close/>
                </a:path>
              </a:pathLst>
            </a:custGeom>
            <a:solidFill>
              <a:srgbClr val="000000">
                <a:alpha val="0"/>
              </a:srgbClr>
            </a:solidFill>
            <a:ln w="28575" cap="rnd">
              <a:solidFill>
                <a:srgbClr val="FFDE59"/>
              </a:solidFill>
              <a:prstDash val="solid"/>
              <a:round/>
            </a:ln>
          </p:spPr>
        </p:sp>
        <p:sp>
          <p:nvSpPr>
            <p:cNvPr name="TextBox 5" id="5"/>
            <p:cNvSpPr txBox="true"/>
            <p:nvPr/>
          </p:nvSpPr>
          <p:spPr>
            <a:xfrm>
              <a:off x="0" y="-9525"/>
              <a:ext cx="821136" cy="355401"/>
            </a:xfrm>
            <a:prstGeom prst="rect">
              <a:avLst/>
            </a:prstGeom>
          </p:spPr>
          <p:txBody>
            <a:bodyPr anchor="ctr" rtlCol="false" tIns="46135" lIns="46135" bIns="46135" rIns="46135"/>
            <a:lstStyle/>
            <a:p>
              <a:pPr algn="ctr">
                <a:lnSpc>
                  <a:spcPts val="2879"/>
                </a:lnSpc>
              </a:pPr>
            </a:p>
          </p:txBody>
        </p:sp>
      </p:grpSp>
      <p:sp>
        <p:nvSpPr>
          <p:cNvPr name="TextBox 6" id="6"/>
          <p:cNvSpPr txBox="true"/>
          <p:nvPr/>
        </p:nvSpPr>
        <p:spPr>
          <a:xfrm rot="0">
            <a:off x="6759636" y="1991457"/>
            <a:ext cx="2427672" cy="821364"/>
          </a:xfrm>
          <a:prstGeom prst="rect">
            <a:avLst/>
          </a:prstGeom>
        </p:spPr>
        <p:txBody>
          <a:bodyPr anchor="t" rtlCol="false" tIns="0" lIns="0" bIns="0" rIns="0">
            <a:spAutoFit/>
          </a:bodyPr>
          <a:lstStyle/>
          <a:p>
            <a:pPr algn="ctr">
              <a:lnSpc>
                <a:spcPts val="3217"/>
              </a:lnSpc>
            </a:pPr>
            <a:r>
              <a:rPr lang="en-US" sz="2298">
                <a:solidFill>
                  <a:srgbClr val="1EFFC1"/>
                </a:solidFill>
                <a:latin typeface="Arimo"/>
              </a:rPr>
              <a:t>Artificial Intelligence</a:t>
            </a:r>
          </a:p>
        </p:txBody>
      </p:sp>
      <p:sp>
        <p:nvSpPr>
          <p:cNvPr name="TextBox 7" id="7"/>
          <p:cNvSpPr txBox="true"/>
          <p:nvPr/>
        </p:nvSpPr>
        <p:spPr>
          <a:xfrm rot="0">
            <a:off x="4540123" y="4495113"/>
            <a:ext cx="2806757" cy="397338"/>
          </a:xfrm>
          <a:prstGeom prst="rect">
            <a:avLst/>
          </a:prstGeom>
        </p:spPr>
        <p:txBody>
          <a:bodyPr anchor="t" rtlCol="false" tIns="0" lIns="0" bIns="0" rIns="0">
            <a:spAutoFit/>
          </a:bodyPr>
          <a:lstStyle/>
          <a:p>
            <a:pPr algn="ctr">
              <a:lnSpc>
                <a:spcPts val="3156"/>
              </a:lnSpc>
            </a:pPr>
            <a:r>
              <a:rPr lang="en-US" sz="2254">
                <a:solidFill>
                  <a:srgbClr val="1EFFC1"/>
                </a:solidFill>
                <a:latin typeface="Arimo Bold"/>
              </a:rPr>
              <a:t>Machine Learning</a:t>
            </a:r>
          </a:p>
        </p:txBody>
      </p:sp>
      <p:sp>
        <p:nvSpPr>
          <p:cNvPr name="TextBox 8" id="8"/>
          <p:cNvSpPr txBox="true"/>
          <p:nvPr/>
        </p:nvSpPr>
        <p:spPr>
          <a:xfrm rot="0">
            <a:off x="7095650" y="6756359"/>
            <a:ext cx="2861327" cy="443240"/>
          </a:xfrm>
          <a:prstGeom prst="rect">
            <a:avLst/>
          </a:prstGeom>
        </p:spPr>
        <p:txBody>
          <a:bodyPr anchor="t" rtlCol="false" tIns="0" lIns="0" bIns="0" rIns="0">
            <a:spAutoFit/>
          </a:bodyPr>
          <a:lstStyle/>
          <a:p>
            <a:pPr algn="ctr">
              <a:lnSpc>
                <a:spcPts val="3519"/>
              </a:lnSpc>
            </a:pPr>
            <a:r>
              <a:rPr lang="en-US" sz="2514">
                <a:solidFill>
                  <a:srgbClr val="1EFFC1"/>
                </a:solidFill>
                <a:latin typeface="Arimo Bold"/>
              </a:rPr>
              <a:t>Generative</a:t>
            </a:r>
          </a:p>
        </p:txBody>
      </p:sp>
      <p:sp>
        <p:nvSpPr>
          <p:cNvPr name="TextBox 9" id="9"/>
          <p:cNvSpPr txBox="true"/>
          <p:nvPr/>
        </p:nvSpPr>
        <p:spPr>
          <a:xfrm rot="0">
            <a:off x="10309111" y="6775633"/>
            <a:ext cx="2733949" cy="443222"/>
          </a:xfrm>
          <a:prstGeom prst="rect">
            <a:avLst/>
          </a:prstGeom>
        </p:spPr>
        <p:txBody>
          <a:bodyPr anchor="t" rtlCol="false" tIns="0" lIns="0" bIns="0" rIns="0">
            <a:spAutoFit/>
          </a:bodyPr>
          <a:lstStyle/>
          <a:p>
            <a:pPr algn="ctr">
              <a:lnSpc>
                <a:spcPts val="3520"/>
              </a:lnSpc>
            </a:pPr>
            <a:r>
              <a:rPr lang="en-US" sz="2514">
                <a:solidFill>
                  <a:srgbClr val="1EFFC1"/>
                </a:solidFill>
                <a:latin typeface="Arimo Bold"/>
              </a:rPr>
              <a:t>Discriminative</a:t>
            </a:r>
          </a:p>
        </p:txBody>
      </p:sp>
      <p:grpSp>
        <p:nvGrpSpPr>
          <p:cNvPr name="Group 10" id="10"/>
          <p:cNvGrpSpPr/>
          <p:nvPr/>
        </p:nvGrpSpPr>
        <p:grpSpPr>
          <a:xfrm rot="0">
            <a:off x="10260372" y="6434230"/>
            <a:ext cx="2831428" cy="1192703"/>
            <a:chOff x="0" y="0"/>
            <a:chExt cx="821136" cy="345893"/>
          </a:xfrm>
        </p:grpSpPr>
        <p:sp>
          <p:nvSpPr>
            <p:cNvPr name="Freeform 11" id="11"/>
            <p:cNvSpPr/>
            <p:nvPr/>
          </p:nvSpPr>
          <p:spPr>
            <a:xfrm flipH="false" flipV="false" rot="0">
              <a:off x="0" y="0"/>
              <a:ext cx="821136" cy="345893"/>
            </a:xfrm>
            <a:custGeom>
              <a:avLst/>
              <a:gdLst/>
              <a:ahLst/>
              <a:cxnLst/>
              <a:rect r="r" b="b" t="t" l="l"/>
              <a:pathLst>
                <a:path h="345893" w="821136">
                  <a:moveTo>
                    <a:pt x="92966" y="0"/>
                  </a:moveTo>
                  <a:lnTo>
                    <a:pt x="728171" y="0"/>
                  </a:lnTo>
                  <a:cubicBezTo>
                    <a:pt x="752827" y="0"/>
                    <a:pt x="776473" y="9795"/>
                    <a:pt x="793907" y="27229"/>
                  </a:cubicBezTo>
                  <a:cubicBezTo>
                    <a:pt x="811342" y="44663"/>
                    <a:pt x="821136" y="68310"/>
                    <a:pt x="821136" y="92966"/>
                  </a:cubicBezTo>
                  <a:lnTo>
                    <a:pt x="821136" y="252928"/>
                  </a:lnTo>
                  <a:cubicBezTo>
                    <a:pt x="821136" y="304271"/>
                    <a:pt x="779514" y="345893"/>
                    <a:pt x="728171" y="345893"/>
                  </a:cubicBezTo>
                  <a:lnTo>
                    <a:pt x="92966" y="345893"/>
                  </a:lnTo>
                  <a:cubicBezTo>
                    <a:pt x="41622" y="345893"/>
                    <a:pt x="0" y="304271"/>
                    <a:pt x="0" y="252928"/>
                  </a:cubicBezTo>
                  <a:lnTo>
                    <a:pt x="0" y="92966"/>
                  </a:lnTo>
                  <a:cubicBezTo>
                    <a:pt x="0" y="68310"/>
                    <a:pt x="9795" y="44663"/>
                    <a:pt x="27229" y="27229"/>
                  </a:cubicBezTo>
                  <a:cubicBezTo>
                    <a:pt x="44663" y="9795"/>
                    <a:pt x="68310" y="0"/>
                    <a:pt x="92966" y="0"/>
                  </a:cubicBezTo>
                  <a:close/>
                </a:path>
              </a:pathLst>
            </a:custGeom>
            <a:solidFill>
              <a:srgbClr val="000000">
                <a:alpha val="0"/>
              </a:srgbClr>
            </a:solidFill>
            <a:ln w="28575" cap="rnd">
              <a:solidFill>
                <a:srgbClr val="FFDE59"/>
              </a:solidFill>
              <a:prstDash val="solid"/>
              <a:round/>
            </a:ln>
          </p:spPr>
        </p:sp>
        <p:sp>
          <p:nvSpPr>
            <p:cNvPr name="TextBox 12" id="12"/>
            <p:cNvSpPr txBox="true"/>
            <p:nvPr/>
          </p:nvSpPr>
          <p:spPr>
            <a:xfrm>
              <a:off x="0" y="-9525"/>
              <a:ext cx="821136" cy="355418"/>
            </a:xfrm>
            <a:prstGeom prst="rect">
              <a:avLst/>
            </a:prstGeom>
          </p:spPr>
          <p:txBody>
            <a:bodyPr anchor="ctr" rtlCol="false" tIns="46135" lIns="46135" bIns="46135" rIns="46135"/>
            <a:lstStyle/>
            <a:p>
              <a:pPr algn="ctr">
                <a:lnSpc>
                  <a:spcPts val="2879"/>
                </a:lnSpc>
              </a:pPr>
            </a:p>
          </p:txBody>
        </p:sp>
      </p:grpSp>
      <p:grpSp>
        <p:nvGrpSpPr>
          <p:cNvPr name="Group 13" id="13"/>
          <p:cNvGrpSpPr/>
          <p:nvPr/>
        </p:nvGrpSpPr>
        <p:grpSpPr>
          <a:xfrm rot="0">
            <a:off x="7125549" y="6414965"/>
            <a:ext cx="2831428" cy="1192703"/>
            <a:chOff x="0" y="0"/>
            <a:chExt cx="821136" cy="345893"/>
          </a:xfrm>
        </p:grpSpPr>
        <p:sp>
          <p:nvSpPr>
            <p:cNvPr name="Freeform 14" id="14"/>
            <p:cNvSpPr/>
            <p:nvPr/>
          </p:nvSpPr>
          <p:spPr>
            <a:xfrm flipH="false" flipV="false" rot="0">
              <a:off x="0" y="0"/>
              <a:ext cx="821136" cy="345893"/>
            </a:xfrm>
            <a:custGeom>
              <a:avLst/>
              <a:gdLst/>
              <a:ahLst/>
              <a:cxnLst/>
              <a:rect r="r" b="b" t="t" l="l"/>
              <a:pathLst>
                <a:path h="345893" w="821136">
                  <a:moveTo>
                    <a:pt x="92966" y="0"/>
                  </a:moveTo>
                  <a:lnTo>
                    <a:pt x="728171" y="0"/>
                  </a:lnTo>
                  <a:cubicBezTo>
                    <a:pt x="752827" y="0"/>
                    <a:pt x="776473" y="9795"/>
                    <a:pt x="793907" y="27229"/>
                  </a:cubicBezTo>
                  <a:cubicBezTo>
                    <a:pt x="811342" y="44663"/>
                    <a:pt x="821136" y="68310"/>
                    <a:pt x="821136" y="92966"/>
                  </a:cubicBezTo>
                  <a:lnTo>
                    <a:pt x="821136" y="252928"/>
                  </a:lnTo>
                  <a:cubicBezTo>
                    <a:pt x="821136" y="304271"/>
                    <a:pt x="779514" y="345893"/>
                    <a:pt x="728171" y="345893"/>
                  </a:cubicBezTo>
                  <a:lnTo>
                    <a:pt x="92966" y="345893"/>
                  </a:lnTo>
                  <a:cubicBezTo>
                    <a:pt x="41622" y="345893"/>
                    <a:pt x="0" y="304271"/>
                    <a:pt x="0" y="252928"/>
                  </a:cubicBezTo>
                  <a:lnTo>
                    <a:pt x="0" y="92966"/>
                  </a:lnTo>
                  <a:cubicBezTo>
                    <a:pt x="0" y="68310"/>
                    <a:pt x="9795" y="44663"/>
                    <a:pt x="27229" y="27229"/>
                  </a:cubicBezTo>
                  <a:cubicBezTo>
                    <a:pt x="44663" y="9795"/>
                    <a:pt x="68310" y="0"/>
                    <a:pt x="92966" y="0"/>
                  </a:cubicBezTo>
                  <a:close/>
                </a:path>
              </a:pathLst>
            </a:custGeom>
            <a:solidFill>
              <a:srgbClr val="000000">
                <a:alpha val="0"/>
              </a:srgbClr>
            </a:solidFill>
            <a:ln w="28575" cap="rnd">
              <a:solidFill>
                <a:srgbClr val="FFDE59"/>
              </a:solidFill>
              <a:prstDash val="solid"/>
              <a:round/>
            </a:ln>
          </p:spPr>
        </p:sp>
        <p:sp>
          <p:nvSpPr>
            <p:cNvPr name="TextBox 15" id="15"/>
            <p:cNvSpPr txBox="true"/>
            <p:nvPr/>
          </p:nvSpPr>
          <p:spPr>
            <a:xfrm>
              <a:off x="0" y="-9525"/>
              <a:ext cx="821136" cy="355418"/>
            </a:xfrm>
            <a:prstGeom prst="rect">
              <a:avLst/>
            </a:prstGeom>
          </p:spPr>
          <p:txBody>
            <a:bodyPr anchor="ctr" rtlCol="false" tIns="46135" lIns="46135" bIns="46135" rIns="46135"/>
            <a:lstStyle/>
            <a:p>
              <a:pPr algn="ctr">
                <a:lnSpc>
                  <a:spcPts val="2879"/>
                </a:lnSpc>
              </a:pPr>
            </a:p>
          </p:txBody>
        </p:sp>
      </p:grpSp>
      <p:sp>
        <p:nvSpPr>
          <p:cNvPr name="TextBox 16" id="16"/>
          <p:cNvSpPr txBox="true"/>
          <p:nvPr/>
        </p:nvSpPr>
        <p:spPr>
          <a:xfrm rot="0">
            <a:off x="5311174" y="8883080"/>
            <a:ext cx="2861327" cy="415095"/>
          </a:xfrm>
          <a:prstGeom prst="rect">
            <a:avLst/>
          </a:prstGeom>
        </p:spPr>
        <p:txBody>
          <a:bodyPr anchor="t" rtlCol="false" tIns="0" lIns="0" bIns="0" rIns="0">
            <a:spAutoFit/>
          </a:bodyPr>
          <a:lstStyle/>
          <a:p>
            <a:pPr algn="ctr">
              <a:lnSpc>
                <a:spcPts val="3362"/>
              </a:lnSpc>
            </a:pPr>
            <a:r>
              <a:rPr lang="en-US" sz="2401">
                <a:solidFill>
                  <a:srgbClr val="1EFFC1"/>
                </a:solidFill>
                <a:latin typeface="Arimo Bold"/>
              </a:rPr>
              <a:t>Unimodal</a:t>
            </a:r>
          </a:p>
        </p:txBody>
      </p:sp>
      <p:sp>
        <p:nvSpPr>
          <p:cNvPr name="TextBox 17" id="17"/>
          <p:cNvSpPr txBox="true"/>
          <p:nvPr/>
        </p:nvSpPr>
        <p:spPr>
          <a:xfrm rot="0">
            <a:off x="9215736" y="8883080"/>
            <a:ext cx="2861327" cy="415095"/>
          </a:xfrm>
          <a:prstGeom prst="rect">
            <a:avLst/>
          </a:prstGeom>
        </p:spPr>
        <p:txBody>
          <a:bodyPr anchor="t" rtlCol="false" tIns="0" lIns="0" bIns="0" rIns="0">
            <a:spAutoFit/>
          </a:bodyPr>
          <a:lstStyle/>
          <a:p>
            <a:pPr algn="ctr">
              <a:lnSpc>
                <a:spcPts val="3362"/>
              </a:lnSpc>
            </a:pPr>
            <a:r>
              <a:rPr lang="en-US" sz="2401">
                <a:solidFill>
                  <a:srgbClr val="1EFFC1"/>
                </a:solidFill>
                <a:latin typeface="Arimo Bold"/>
              </a:rPr>
              <a:t>Multimodal</a:t>
            </a:r>
          </a:p>
        </p:txBody>
      </p:sp>
      <p:grpSp>
        <p:nvGrpSpPr>
          <p:cNvPr name="Group 18" id="18"/>
          <p:cNvGrpSpPr/>
          <p:nvPr/>
        </p:nvGrpSpPr>
        <p:grpSpPr>
          <a:xfrm rot="0">
            <a:off x="9187307" y="8522851"/>
            <a:ext cx="2831428" cy="1192703"/>
            <a:chOff x="0" y="0"/>
            <a:chExt cx="821136" cy="345893"/>
          </a:xfrm>
        </p:grpSpPr>
        <p:sp>
          <p:nvSpPr>
            <p:cNvPr name="Freeform 19" id="19"/>
            <p:cNvSpPr/>
            <p:nvPr/>
          </p:nvSpPr>
          <p:spPr>
            <a:xfrm flipH="false" flipV="false" rot="0">
              <a:off x="0" y="0"/>
              <a:ext cx="821136" cy="345893"/>
            </a:xfrm>
            <a:custGeom>
              <a:avLst/>
              <a:gdLst/>
              <a:ahLst/>
              <a:cxnLst/>
              <a:rect r="r" b="b" t="t" l="l"/>
              <a:pathLst>
                <a:path h="345893" w="821136">
                  <a:moveTo>
                    <a:pt x="92966" y="0"/>
                  </a:moveTo>
                  <a:lnTo>
                    <a:pt x="728171" y="0"/>
                  </a:lnTo>
                  <a:cubicBezTo>
                    <a:pt x="752827" y="0"/>
                    <a:pt x="776473" y="9795"/>
                    <a:pt x="793907" y="27229"/>
                  </a:cubicBezTo>
                  <a:cubicBezTo>
                    <a:pt x="811342" y="44663"/>
                    <a:pt x="821136" y="68310"/>
                    <a:pt x="821136" y="92966"/>
                  </a:cubicBezTo>
                  <a:lnTo>
                    <a:pt x="821136" y="252928"/>
                  </a:lnTo>
                  <a:cubicBezTo>
                    <a:pt x="821136" y="304271"/>
                    <a:pt x="779514" y="345893"/>
                    <a:pt x="728171" y="345893"/>
                  </a:cubicBezTo>
                  <a:lnTo>
                    <a:pt x="92966" y="345893"/>
                  </a:lnTo>
                  <a:cubicBezTo>
                    <a:pt x="41622" y="345893"/>
                    <a:pt x="0" y="304271"/>
                    <a:pt x="0" y="252928"/>
                  </a:cubicBezTo>
                  <a:lnTo>
                    <a:pt x="0" y="92966"/>
                  </a:lnTo>
                  <a:cubicBezTo>
                    <a:pt x="0" y="68310"/>
                    <a:pt x="9795" y="44663"/>
                    <a:pt x="27229" y="27229"/>
                  </a:cubicBezTo>
                  <a:cubicBezTo>
                    <a:pt x="44663" y="9795"/>
                    <a:pt x="68310" y="0"/>
                    <a:pt x="92966" y="0"/>
                  </a:cubicBezTo>
                  <a:close/>
                </a:path>
              </a:pathLst>
            </a:custGeom>
            <a:solidFill>
              <a:srgbClr val="000000">
                <a:alpha val="0"/>
              </a:srgbClr>
            </a:solidFill>
            <a:ln w="28575" cap="rnd">
              <a:solidFill>
                <a:srgbClr val="FFDE59"/>
              </a:solidFill>
              <a:prstDash val="solid"/>
              <a:round/>
            </a:ln>
          </p:spPr>
        </p:sp>
        <p:sp>
          <p:nvSpPr>
            <p:cNvPr name="TextBox 20" id="20"/>
            <p:cNvSpPr txBox="true"/>
            <p:nvPr/>
          </p:nvSpPr>
          <p:spPr>
            <a:xfrm>
              <a:off x="0" y="-9525"/>
              <a:ext cx="821136" cy="355418"/>
            </a:xfrm>
            <a:prstGeom prst="rect">
              <a:avLst/>
            </a:prstGeom>
          </p:spPr>
          <p:txBody>
            <a:bodyPr anchor="ctr" rtlCol="false" tIns="46135" lIns="46135" bIns="46135" rIns="46135"/>
            <a:lstStyle/>
            <a:p>
              <a:pPr algn="ctr">
                <a:lnSpc>
                  <a:spcPts val="2879"/>
                </a:lnSpc>
              </a:pPr>
            </a:p>
          </p:txBody>
        </p:sp>
      </p:grpSp>
      <p:grpSp>
        <p:nvGrpSpPr>
          <p:cNvPr name="Group 21" id="21"/>
          <p:cNvGrpSpPr/>
          <p:nvPr/>
        </p:nvGrpSpPr>
        <p:grpSpPr>
          <a:xfrm rot="0">
            <a:off x="5351394" y="8535514"/>
            <a:ext cx="2831428" cy="1192703"/>
            <a:chOff x="0" y="0"/>
            <a:chExt cx="821136" cy="345893"/>
          </a:xfrm>
        </p:grpSpPr>
        <p:sp>
          <p:nvSpPr>
            <p:cNvPr name="Freeform 22" id="22"/>
            <p:cNvSpPr/>
            <p:nvPr/>
          </p:nvSpPr>
          <p:spPr>
            <a:xfrm flipH="false" flipV="false" rot="0">
              <a:off x="0" y="0"/>
              <a:ext cx="821136" cy="345893"/>
            </a:xfrm>
            <a:custGeom>
              <a:avLst/>
              <a:gdLst/>
              <a:ahLst/>
              <a:cxnLst/>
              <a:rect r="r" b="b" t="t" l="l"/>
              <a:pathLst>
                <a:path h="345893" w="821136">
                  <a:moveTo>
                    <a:pt x="92966" y="0"/>
                  </a:moveTo>
                  <a:lnTo>
                    <a:pt x="728171" y="0"/>
                  </a:lnTo>
                  <a:cubicBezTo>
                    <a:pt x="752827" y="0"/>
                    <a:pt x="776473" y="9795"/>
                    <a:pt x="793907" y="27229"/>
                  </a:cubicBezTo>
                  <a:cubicBezTo>
                    <a:pt x="811342" y="44663"/>
                    <a:pt x="821136" y="68310"/>
                    <a:pt x="821136" y="92966"/>
                  </a:cubicBezTo>
                  <a:lnTo>
                    <a:pt x="821136" y="252928"/>
                  </a:lnTo>
                  <a:cubicBezTo>
                    <a:pt x="821136" y="304271"/>
                    <a:pt x="779514" y="345893"/>
                    <a:pt x="728171" y="345893"/>
                  </a:cubicBezTo>
                  <a:lnTo>
                    <a:pt x="92966" y="345893"/>
                  </a:lnTo>
                  <a:cubicBezTo>
                    <a:pt x="41622" y="345893"/>
                    <a:pt x="0" y="304271"/>
                    <a:pt x="0" y="252928"/>
                  </a:cubicBezTo>
                  <a:lnTo>
                    <a:pt x="0" y="92966"/>
                  </a:lnTo>
                  <a:cubicBezTo>
                    <a:pt x="0" y="68310"/>
                    <a:pt x="9795" y="44663"/>
                    <a:pt x="27229" y="27229"/>
                  </a:cubicBezTo>
                  <a:cubicBezTo>
                    <a:pt x="44663" y="9795"/>
                    <a:pt x="68310" y="0"/>
                    <a:pt x="92966" y="0"/>
                  </a:cubicBezTo>
                  <a:close/>
                </a:path>
              </a:pathLst>
            </a:custGeom>
            <a:solidFill>
              <a:srgbClr val="000000">
                <a:alpha val="0"/>
              </a:srgbClr>
            </a:solidFill>
            <a:ln w="28575" cap="rnd">
              <a:solidFill>
                <a:srgbClr val="FFDE59"/>
              </a:solidFill>
              <a:prstDash val="solid"/>
              <a:round/>
            </a:ln>
          </p:spPr>
        </p:sp>
        <p:sp>
          <p:nvSpPr>
            <p:cNvPr name="TextBox 23" id="23"/>
            <p:cNvSpPr txBox="true"/>
            <p:nvPr/>
          </p:nvSpPr>
          <p:spPr>
            <a:xfrm>
              <a:off x="0" y="-9525"/>
              <a:ext cx="821136" cy="355418"/>
            </a:xfrm>
            <a:prstGeom prst="rect">
              <a:avLst/>
            </a:prstGeom>
          </p:spPr>
          <p:txBody>
            <a:bodyPr anchor="ctr" rtlCol="false" tIns="46135" lIns="46135" bIns="46135" rIns="46135"/>
            <a:lstStyle/>
            <a:p>
              <a:pPr algn="ctr">
                <a:lnSpc>
                  <a:spcPts val="2879"/>
                </a:lnSpc>
              </a:pPr>
            </a:p>
          </p:txBody>
        </p:sp>
      </p:grpSp>
      <p:sp>
        <p:nvSpPr>
          <p:cNvPr name="TextBox 24" id="24"/>
          <p:cNvSpPr txBox="true"/>
          <p:nvPr/>
        </p:nvSpPr>
        <p:spPr>
          <a:xfrm rot="-13788">
            <a:off x="8518605" y="4417807"/>
            <a:ext cx="3149772" cy="415951"/>
          </a:xfrm>
          <a:prstGeom prst="rect">
            <a:avLst/>
          </a:prstGeom>
        </p:spPr>
        <p:txBody>
          <a:bodyPr anchor="t" rtlCol="false" tIns="0" lIns="0" bIns="0" rIns="0">
            <a:spAutoFit/>
          </a:bodyPr>
          <a:lstStyle/>
          <a:p>
            <a:pPr algn="ctr">
              <a:lnSpc>
                <a:spcPts val="3247"/>
              </a:lnSpc>
            </a:pPr>
            <a:r>
              <a:rPr lang="en-US" sz="2319">
                <a:solidFill>
                  <a:srgbClr val="1EFFC1"/>
                </a:solidFill>
                <a:latin typeface="Arimo Bold"/>
              </a:rPr>
              <a:t>Deep Learning</a:t>
            </a:r>
          </a:p>
        </p:txBody>
      </p:sp>
      <p:grpSp>
        <p:nvGrpSpPr>
          <p:cNvPr name="Group 25" id="25"/>
          <p:cNvGrpSpPr/>
          <p:nvPr/>
        </p:nvGrpSpPr>
        <p:grpSpPr>
          <a:xfrm rot="-13788">
            <a:off x="8678011" y="4121035"/>
            <a:ext cx="2831428" cy="1192703"/>
            <a:chOff x="0" y="0"/>
            <a:chExt cx="821136" cy="345893"/>
          </a:xfrm>
        </p:grpSpPr>
        <p:sp>
          <p:nvSpPr>
            <p:cNvPr name="Freeform 26" id="26"/>
            <p:cNvSpPr/>
            <p:nvPr/>
          </p:nvSpPr>
          <p:spPr>
            <a:xfrm flipH="false" flipV="false" rot="0">
              <a:off x="0" y="0"/>
              <a:ext cx="821136" cy="345893"/>
            </a:xfrm>
            <a:custGeom>
              <a:avLst/>
              <a:gdLst/>
              <a:ahLst/>
              <a:cxnLst/>
              <a:rect r="r" b="b" t="t" l="l"/>
              <a:pathLst>
                <a:path h="345893" w="821136">
                  <a:moveTo>
                    <a:pt x="92966" y="0"/>
                  </a:moveTo>
                  <a:lnTo>
                    <a:pt x="728171" y="0"/>
                  </a:lnTo>
                  <a:cubicBezTo>
                    <a:pt x="752827" y="0"/>
                    <a:pt x="776473" y="9795"/>
                    <a:pt x="793907" y="27229"/>
                  </a:cubicBezTo>
                  <a:cubicBezTo>
                    <a:pt x="811342" y="44663"/>
                    <a:pt x="821136" y="68310"/>
                    <a:pt x="821136" y="92966"/>
                  </a:cubicBezTo>
                  <a:lnTo>
                    <a:pt x="821136" y="252928"/>
                  </a:lnTo>
                  <a:cubicBezTo>
                    <a:pt x="821136" y="304271"/>
                    <a:pt x="779514" y="345893"/>
                    <a:pt x="728171" y="345893"/>
                  </a:cubicBezTo>
                  <a:lnTo>
                    <a:pt x="92966" y="345893"/>
                  </a:lnTo>
                  <a:cubicBezTo>
                    <a:pt x="41622" y="345893"/>
                    <a:pt x="0" y="304271"/>
                    <a:pt x="0" y="252928"/>
                  </a:cubicBezTo>
                  <a:lnTo>
                    <a:pt x="0" y="92966"/>
                  </a:lnTo>
                  <a:cubicBezTo>
                    <a:pt x="0" y="68310"/>
                    <a:pt x="9795" y="44663"/>
                    <a:pt x="27229" y="27229"/>
                  </a:cubicBezTo>
                  <a:cubicBezTo>
                    <a:pt x="44663" y="9795"/>
                    <a:pt x="68310" y="0"/>
                    <a:pt x="92966" y="0"/>
                  </a:cubicBezTo>
                  <a:close/>
                </a:path>
              </a:pathLst>
            </a:custGeom>
            <a:solidFill>
              <a:srgbClr val="000000">
                <a:alpha val="0"/>
              </a:srgbClr>
            </a:solidFill>
            <a:ln w="28575" cap="rnd">
              <a:solidFill>
                <a:srgbClr val="FFDE59"/>
              </a:solidFill>
              <a:prstDash val="solid"/>
              <a:round/>
            </a:ln>
          </p:spPr>
        </p:sp>
        <p:sp>
          <p:nvSpPr>
            <p:cNvPr name="TextBox 27" id="27"/>
            <p:cNvSpPr txBox="true"/>
            <p:nvPr/>
          </p:nvSpPr>
          <p:spPr>
            <a:xfrm>
              <a:off x="0" y="-9525"/>
              <a:ext cx="821136" cy="355418"/>
            </a:xfrm>
            <a:prstGeom prst="rect">
              <a:avLst/>
            </a:prstGeom>
          </p:spPr>
          <p:txBody>
            <a:bodyPr anchor="ctr" rtlCol="false" tIns="46135" lIns="46135" bIns="46135" rIns="46135"/>
            <a:lstStyle/>
            <a:p>
              <a:pPr algn="ctr">
                <a:lnSpc>
                  <a:spcPts val="2879"/>
                </a:lnSpc>
              </a:pPr>
            </a:p>
          </p:txBody>
        </p:sp>
      </p:grpSp>
      <p:grpSp>
        <p:nvGrpSpPr>
          <p:cNvPr name="Group 28" id="28"/>
          <p:cNvGrpSpPr/>
          <p:nvPr/>
        </p:nvGrpSpPr>
        <p:grpSpPr>
          <a:xfrm rot="50745">
            <a:off x="4573780" y="4137449"/>
            <a:ext cx="2831428" cy="1192703"/>
            <a:chOff x="0" y="0"/>
            <a:chExt cx="821136" cy="345893"/>
          </a:xfrm>
        </p:grpSpPr>
        <p:sp>
          <p:nvSpPr>
            <p:cNvPr name="Freeform 29" id="29"/>
            <p:cNvSpPr/>
            <p:nvPr/>
          </p:nvSpPr>
          <p:spPr>
            <a:xfrm flipH="false" flipV="false" rot="0">
              <a:off x="0" y="0"/>
              <a:ext cx="821136" cy="345893"/>
            </a:xfrm>
            <a:custGeom>
              <a:avLst/>
              <a:gdLst/>
              <a:ahLst/>
              <a:cxnLst/>
              <a:rect r="r" b="b" t="t" l="l"/>
              <a:pathLst>
                <a:path h="345893" w="821136">
                  <a:moveTo>
                    <a:pt x="92966" y="0"/>
                  </a:moveTo>
                  <a:lnTo>
                    <a:pt x="728171" y="0"/>
                  </a:lnTo>
                  <a:cubicBezTo>
                    <a:pt x="752827" y="0"/>
                    <a:pt x="776473" y="9795"/>
                    <a:pt x="793907" y="27229"/>
                  </a:cubicBezTo>
                  <a:cubicBezTo>
                    <a:pt x="811342" y="44663"/>
                    <a:pt x="821136" y="68310"/>
                    <a:pt x="821136" y="92966"/>
                  </a:cubicBezTo>
                  <a:lnTo>
                    <a:pt x="821136" y="252928"/>
                  </a:lnTo>
                  <a:cubicBezTo>
                    <a:pt x="821136" y="304271"/>
                    <a:pt x="779514" y="345893"/>
                    <a:pt x="728171" y="345893"/>
                  </a:cubicBezTo>
                  <a:lnTo>
                    <a:pt x="92966" y="345893"/>
                  </a:lnTo>
                  <a:cubicBezTo>
                    <a:pt x="41622" y="345893"/>
                    <a:pt x="0" y="304271"/>
                    <a:pt x="0" y="252928"/>
                  </a:cubicBezTo>
                  <a:lnTo>
                    <a:pt x="0" y="92966"/>
                  </a:lnTo>
                  <a:cubicBezTo>
                    <a:pt x="0" y="68310"/>
                    <a:pt x="9795" y="44663"/>
                    <a:pt x="27229" y="27229"/>
                  </a:cubicBezTo>
                  <a:cubicBezTo>
                    <a:pt x="44663" y="9795"/>
                    <a:pt x="68310" y="0"/>
                    <a:pt x="92966" y="0"/>
                  </a:cubicBezTo>
                  <a:close/>
                </a:path>
              </a:pathLst>
            </a:custGeom>
            <a:solidFill>
              <a:srgbClr val="000000">
                <a:alpha val="0"/>
              </a:srgbClr>
            </a:solidFill>
            <a:ln w="28575" cap="rnd">
              <a:solidFill>
                <a:srgbClr val="FFDE59"/>
              </a:solidFill>
              <a:prstDash val="solid"/>
              <a:round/>
            </a:ln>
          </p:spPr>
        </p:sp>
        <p:sp>
          <p:nvSpPr>
            <p:cNvPr name="TextBox 30" id="30"/>
            <p:cNvSpPr txBox="true"/>
            <p:nvPr/>
          </p:nvSpPr>
          <p:spPr>
            <a:xfrm>
              <a:off x="0" y="-9525"/>
              <a:ext cx="821136" cy="355418"/>
            </a:xfrm>
            <a:prstGeom prst="rect">
              <a:avLst/>
            </a:prstGeom>
          </p:spPr>
          <p:txBody>
            <a:bodyPr anchor="ctr" rtlCol="false" tIns="46135" lIns="46135" bIns="46135" rIns="46135"/>
            <a:lstStyle/>
            <a:p>
              <a:pPr algn="ctr">
                <a:lnSpc>
                  <a:spcPts val="2879"/>
                </a:lnSpc>
              </a:pPr>
            </a:p>
          </p:txBody>
        </p:sp>
      </p:grpSp>
      <p:sp>
        <p:nvSpPr>
          <p:cNvPr name="AutoShape 31" id="31"/>
          <p:cNvSpPr/>
          <p:nvPr/>
        </p:nvSpPr>
        <p:spPr>
          <a:xfrm>
            <a:off x="7995736" y="3053618"/>
            <a:ext cx="0" cy="563844"/>
          </a:xfrm>
          <a:prstGeom prst="line">
            <a:avLst/>
          </a:prstGeom>
          <a:ln cap="flat" w="28575">
            <a:solidFill>
              <a:srgbClr val="1EFFC1"/>
            </a:solidFill>
            <a:prstDash val="solid"/>
            <a:headEnd type="none" len="sm" w="sm"/>
            <a:tailEnd type="none" len="sm" w="sm"/>
          </a:ln>
        </p:spPr>
      </p:sp>
      <p:sp>
        <p:nvSpPr>
          <p:cNvPr name="AutoShape 32" id="32"/>
          <p:cNvSpPr/>
          <p:nvPr/>
        </p:nvSpPr>
        <p:spPr>
          <a:xfrm flipH="true" flipV="true">
            <a:off x="6214796" y="3634762"/>
            <a:ext cx="3561880" cy="0"/>
          </a:xfrm>
          <a:prstGeom prst="line">
            <a:avLst/>
          </a:prstGeom>
          <a:ln cap="flat" w="28575">
            <a:solidFill>
              <a:srgbClr val="1EFFC1"/>
            </a:solidFill>
            <a:prstDash val="solid"/>
            <a:headEnd type="none" len="sm" w="sm"/>
            <a:tailEnd type="none" len="sm" w="sm"/>
          </a:ln>
        </p:spPr>
      </p:sp>
      <p:sp>
        <p:nvSpPr>
          <p:cNvPr name="AutoShape 33" id="33"/>
          <p:cNvSpPr/>
          <p:nvPr/>
        </p:nvSpPr>
        <p:spPr>
          <a:xfrm>
            <a:off x="6214796" y="3634762"/>
            <a:ext cx="0" cy="486699"/>
          </a:xfrm>
          <a:prstGeom prst="line">
            <a:avLst/>
          </a:prstGeom>
          <a:ln cap="flat" w="28575">
            <a:solidFill>
              <a:srgbClr val="1EFFC1"/>
            </a:solidFill>
            <a:prstDash val="solid"/>
            <a:headEnd type="none" len="sm" w="sm"/>
            <a:tailEnd type="none" len="sm" w="sm"/>
          </a:ln>
        </p:spPr>
      </p:sp>
      <p:sp>
        <p:nvSpPr>
          <p:cNvPr name="AutoShape 34" id="34"/>
          <p:cNvSpPr/>
          <p:nvPr/>
        </p:nvSpPr>
        <p:spPr>
          <a:xfrm>
            <a:off x="9759376" y="3652062"/>
            <a:ext cx="0" cy="486699"/>
          </a:xfrm>
          <a:prstGeom prst="line">
            <a:avLst/>
          </a:prstGeom>
          <a:ln cap="flat" w="28575">
            <a:solidFill>
              <a:srgbClr val="1EFFC1"/>
            </a:solidFill>
            <a:prstDash val="solid"/>
            <a:headEnd type="none" len="sm" w="sm"/>
            <a:tailEnd type="none" len="sm" w="sm"/>
          </a:ln>
        </p:spPr>
      </p:sp>
      <p:sp>
        <p:nvSpPr>
          <p:cNvPr name="AutoShape 35" id="35"/>
          <p:cNvSpPr/>
          <p:nvPr/>
        </p:nvSpPr>
        <p:spPr>
          <a:xfrm flipH="true" flipV="true">
            <a:off x="8312785" y="5878099"/>
            <a:ext cx="3561880" cy="0"/>
          </a:xfrm>
          <a:prstGeom prst="line">
            <a:avLst/>
          </a:prstGeom>
          <a:ln cap="flat" w="28575">
            <a:solidFill>
              <a:srgbClr val="1EFFC1"/>
            </a:solidFill>
            <a:prstDash val="solid"/>
            <a:headEnd type="none" len="sm" w="sm"/>
            <a:tailEnd type="none" len="sm" w="sm"/>
          </a:ln>
        </p:spPr>
      </p:sp>
      <p:sp>
        <p:nvSpPr>
          <p:cNvPr name="AutoShape 36" id="36"/>
          <p:cNvSpPr/>
          <p:nvPr/>
        </p:nvSpPr>
        <p:spPr>
          <a:xfrm>
            <a:off x="8330086" y="5878099"/>
            <a:ext cx="0" cy="486699"/>
          </a:xfrm>
          <a:prstGeom prst="line">
            <a:avLst/>
          </a:prstGeom>
          <a:ln cap="flat" w="28575">
            <a:solidFill>
              <a:srgbClr val="1EFFC1"/>
            </a:solidFill>
            <a:prstDash val="solid"/>
            <a:headEnd type="none" len="sm" w="sm"/>
            <a:tailEnd type="none" len="sm" w="sm"/>
          </a:ln>
        </p:spPr>
      </p:sp>
      <p:sp>
        <p:nvSpPr>
          <p:cNvPr name="AutoShape 37" id="37"/>
          <p:cNvSpPr/>
          <p:nvPr/>
        </p:nvSpPr>
        <p:spPr>
          <a:xfrm>
            <a:off x="11874665" y="5895400"/>
            <a:ext cx="0" cy="486699"/>
          </a:xfrm>
          <a:prstGeom prst="line">
            <a:avLst/>
          </a:prstGeom>
          <a:ln cap="flat" w="28575">
            <a:solidFill>
              <a:srgbClr val="1EFFC1"/>
            </a:solidFill>
            <a:prstDash val="solid"/>
            <a:headEnd type="none" len="sm" w="sm"/>
            <a:tailEnd type="none" len="sm" w="sm"/>
          </a:ln>
        </p:spPr>
      </p:sp>
      <p:sp>
        <p:nvSpPr>
          <p:cNvPr name="AutoShape 38" id="38"/>
          <p:cNvSpPr/>
          <p:nvPr/>
        </p:nvSpPr>
        <p:spPr>
          <a:xfrm>
            <a:off x="10111026" y="5296955"/>
            <a:ext cx="0" cy="563844"/>
          </a:xfrm>
          <a:prstGeom prst="line">
            <a:avLst/>
          </a:prstGeom>
          <a:ln cap="flat" w="28575">
            <a:solidFill>
              <a:srgbClr val="1EFFC1"/>
            </a:solidFill>
            <a:prstDash val="solid"/>
            <a:headEnd type="none" len="sm" w="sm"/>
            <a:tailEnd type="none" len="sm" w="sm"/>
          </a:ln>
        </p:spPr>
      </p:sp>
      <p:sp>
        <p:nvSpPr>
          <p:cNvPr name="AutoShape 39" id="39"/>
          <p:cNvSpPr/>
          <p:nvPr/>
        </p:nvSpPr>
        <p:spPr>
          <a:xfrm flipH="true" flipV="true">
            <a:off x="6735520" y="8092602"/>
            <a:ext cx="3561880" cy="0"/>
          </a:xfrm>
          <a:prstGeom prst="line">
            <a:avLst/>
          </a:prstGeom>
          <a:ln cap="flat" w="28575">
            <a:solidFill>
              <a:srgbClr val="1EFFC1"/>
            </a:solidFill>
            <a:prstDash val="solid"/>
            <a:headEnd type="none" len="sm" w="sm"/>
            <a:tailEnd type="none" len="sm" w="sm"/>
          </a:ln>
        </p:spPr>
      </p:sp>
      <p:sp>
        <p:nvSpPr>
          <p:cNvPr name="AutoShape 40" id="40"/>
          <p:cNvSpPr/>
          <p:nvPr/>
        </p:nvSpPr>
        <p:spPr>
          <a:xfrm>
            <a:off x="8516460" y="7546059"/>
            <a:ext cx="0" cy="563844"/>
          </a:xfrm>
          <a:prstGeom prst="line">
            <a:avLst/>
          </a:prstGeom>
          <a:ln cap="flat" w="28575">
            <a:solidFill>
              <a:srgbClr val="1EFFC1"/>
            </a:solidFill>
            <a:prstDash val="solid"/>
            <a:headEnd type="none" len="sm" w="sm"/>
            <a:tailEnd type="none" len="sm" w="sm"/>
          </a:ln>
        </p:spPr>
      </p:sp>
      <p:sp>
        <p:nvSpPr>
          <p:cNvPr name="AutoShape 41" id="41"/>
          <p:cNvSpPr/>
          <p:nvPr/>
        </p:nvSpPr>
        <p:spPr>
          <a:xfrm>
            <a:off x="6752821" y="8075301"/>
            <a:ext cx="0" cy="486699"/>
          </a:xfrm>
          <a:prstGeom prst="line">
            <a:avLst/>
          </a:prstGeom>
          <a:ln cap="flat" w="28575">
            <a:solidFill>
              <a:srgbClr val="1EFFC1"/>
            </a:solidFill>
            <a:prstDash val="solid"/>
            <a:headEnd type="none" len="sm" w="sm"/>
            <a:tailEnd type="none" len="sm" w="sm"/>
          </a:ln>
        </p:spPr>
      </p:sp>
      <p:sp>
        <p:nvSpPr>
          <p:cNvPr name="AutoShape 42" id="42"/>
          <p:cNvSpPr/>
          <p:nvPr/>
        </p:nvSpPr>
        <p:spPr>
          <a:xfrm>
            <a:off x="10314700" y="8075301"/>
            <a:ext cx="0" cy="486699"/>
          </a:xfrm>
          <a:prstGeom prst="line">
            <a:avLst/>
          </a:prstGeom>
          <a:ln cap="flat" w="28575">
            <a:solidFill>
              <a:srgbClr val="1EFFC1"/>
            </a:solidFill>
            <a:prstDash val="solid"/>
            <a:headEnd type="none" len="sm" w="sm"/>
            <a:tailEnd type="none" len="sm" w="sm"/>
          </a:ln>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1099469" y="839972"/>
            <a:ext cx="12130204" cy="6823250"/>
          </a:xfrm>
          <a:custGeom>
            <a:avLst/>
            <a:gdLst/>
            <a:ahLst/>
            <a:cxnLst/>
            <a:rect r="r" b="b" t="t" l="l"/>
            <a:pathLst>
              <a:path h="6823250" w="12130204">
                <a:moveTo>
                  <a:pt x="0" y="0"/>
                </a:moveTo>
                <a:lnTo>
                  <a:pt x="12130204" y="0"/>
                </a:lnTo>
                <a:lnTo>
                  <a:pt x="12130204" y="6823250"/>
                </a:lnTo>
                <a:lnTo>
                  <a:pt x="0" y="6823250"/>
                </a:lnTo>
                <a:lnTo>
                  <a:pt x="0" y="0"/>
                </a:lnTo>
                <a:close/>
              </a:path>
            </a:pathLst>
          </a:custGeom>
          <a:blipFill>
            <a:blip r:embed="rId2"/>
            <a:stretch>
              <a:fillRect l="0" t="0" r="0" b="0"/>
            </a:stretch>
          </a:blipFill>
        </p:spPr>
      </p:sp>
      <p:sp>
        <p:nvSpPr>
          <p:cNvPr name="Freeform 3" id="3"/>
          <p:cNvSpPr/>
          <p:nvPr/>
        </p:nvSpPr>
        <p:spPr>
          <a:xfrm flipH="false" flipV="false" rot="0">
            <a:off x="877950" y="9069250"/>
            <a:ext cx="3556450" cy="619650"/>
          </a:xfrm>
          <a:custGeom>
            <a:avLst/>
            <a:gdLst/>
            <a:ahLst/>
            <a:cxnLst/>
            <a:rect r="r" b="b" t="t" l="l"/>
            <a:pathLst>
              <a:path h="619650" w="3556450">
                <a:moveTo>
                  <a:pt x="0" y="0"/>
                </a:moveTo>
                <a:lnTo>
                  <a:pt x="3556450" y="0"/>
                </a:lnTo>
                <a:lnTo>
                  <a:pt x="3556450" y="619650"/>
                </a:lnTo>
                <a:lnTo>
                  <a:pt x="0" y="619650"/>
                </a:lnTo>
                <a:lnTo>
                  <a:pt x="0" y="0"/>
                </a:lnTo>
                <a:close/>
              </a:path>
            </a:pathLst>
          </a:custGeom>
          <a:blipFill>
            <a:blip r:embed="rId3"/>
            <a:stretch>
              <a:fillRect l="0" t="0" r="-518" b="0"/>
            </a:stretch>
          </a:blipFill>
        </p:spPr>
      </p:sp>
      <p:sp>
        <p:nvSpPr>
          <p:cNvPr name="TextBox 4" id="4"/>
          <p:cNvSpPr txBox="true"/>
          <p:nvPr/>
        </p:nvSpPr>
        <p:spPr>
          <a:xfrm rot="0">
            <a:off x="10415513" y="4267200"/>
            <a:ext cx="5921276" cy="876300"/>
          </a:xfrm>
          <a:prstGeom prst="rect">
            <a:avLst/>
          </a:prstGeom>
        </p:spPr>
        <p:txBody>
          <a:bodyPr anchor="t" rtlCol="false" tIns="0" lIns="0" bIns="0" rIns="0">
            <a:spAutoFit/>
          </a:bodyPr>
          <a:lstStyle/>
          <a:p>
            <a:pPr algn="ctr">
              <a:lnSpc>
                <a:spcPts val="8400"/>
              </a:lnSpc>
            </a:pPr>
            <a:r>
              <a:rPr lang="en-US" sz="6000">
                <a:solidFill>
                  <a:srgbClr val="FFFFFF"/>
                </a:solidFill>
                <a:latin typeface="Arimo Bold"/>
              </a:rPr>
              <a:t>ChatGPT API Setup</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589760" y="442912"/>
            <a:ext cx="10873985" cy="857251"/>
          </a:xfrm>
          <a:prstGeom prst="rect">
            <a:avLst/>
          </a:prstGeom>
        </p:spPr>
        <p:txBody>
          <a:bodyPr anchor="t" rtlCol="false" tIns="0" lIns="0" bIns="0" rIns="0">
            <a:spAutoFit/>
          </a:bodyPr>
          <a:lstStyle/>
          <a:p>
            <a:pPr>
              <a:lnSpc>
                <a:spcPts val="8399"/>
              </a:lnSpc>
            </a:pPr>
            <a:r>
              <a:rPr lang="en-US" sz="5999">
                <a:solidFill>
                  <a:srgbClr val="FFFFFF"/>
                </a:solidFill>
                <a:latin typeface="Arimo"/>
              </a:rPr>
              <a:t>Step 1. Create an OpenAI account</a:t>
            </a:r>
          </a:p>
        </p:txBody>
      </p:sp>
      <p:pic>
        <p:nvPicPr>
          <p:cNvPr name="Picture 3" id="3"/>
          <p:cNvPicPr>
            <a:picLocks noChangeAspect="true"/>
          </p:cNvPicPr>
          <p:nvPr>
            <a:videoFile r:link="rId3"/>
          </p:nvPr>
        </p:nvPicPr>
        <p:blipFill>
          <a:blip r:embed="rId2"/>
          <a:stretch>
            <a:fillRect/>
          </a:stretch>
        </p:blipFill>
        <p:spPr>
          <a:xfrm rot="0">
            <a:off x="3657600" y="2057400"/>
            <a:ext cx="10972800" cy="6172199"/>
          </a:xfrm>
          <a:prstGeom prst="rect">
            <a:avLst/>
          </a:prstGeom>
        </p:spPr>
      </p:pic>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589760" y="442912"/>
            <a:ext cx="10873985" cy="857251"/>
          </a:xfrm>
          <a:prstGeom prst="rect">
            <a:avLst/>
          </a:prstGeom>
        </p:spPr>
        <p:txBody>
          <a:bodyPr anchor="t" rtlCol="false" tIns="0" lIns="0" bIns="0" rIns="0">
            <a:spAutoFit/>
          </a:bodyPr>
          <a:lstStyle/>
          <a:p>
            <a:pPr>
              <a:lnSpc>
                <a:spcPts val="8399"/>
              </a:lnSpc>
            </a:pPr>
            <a:r>
              <a:rPr lang="en-US" sz="5999">
                <a:solidFill>
                  <a:srgbClr val="FFFFFF"/>
                </a:solidFill>
                <a:latin typeface="Arimo"/>
              </a:rPr>
              <a:t>Step 2. Generate an OpenAI API Key</a:t>
            </a:r>
          </a:p>
        </p:txBody>
      </p:sp>
      <p:pic>
        <p:nvPicPr>
          <p:cNvPr name="Picture 3" id="3"/>
          <p:cNvPicPr>
            <a:picLocks noChangeAspect="true"/>
          </p:cNvPicPr>
          <p:nvPr>
            <a:videoFile r:link="rId3"/>
          </p:nvPr>
        </p:nvPicPr>
        <p:blipFill>
          <a:blip r:embed="rId2"/>
          <a:stretch>
            <a:fillRect/>
          </a:stretch>
        </p:blipFill>
        <p:spPr>
          <a:xfrm rot="0">
            <a:off x="3657600" y="2057400"/>
            <a:ext cx="10972800" cy="6172199"/>
          </a:xfrm>
          <a:prstGeom prst="rect">
            <a:avLst/>
          </a:prstGeom>
        </p:spPr>
      </p:pic>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1099469" y="839972"/>
            <a:ext cx="12130204" cy="6823250"/>
          </a:xfrm>
          <a:custGeom>
            <a:avLst/>
            <a:gdLst/>
            <a:ahLst/>
            <a:cxnLst/>
            <a:rect r="r" b="b" t="t" l="l"/>
            <a:pathLst>
              <a:path h="6823250" w="12130204">
                <a:moveTo>
                  <a:pt x="0" y="0"/>
                </a:moveTo>
                <a:lnTo>
                  <a:pt x="12130204" y="0"/>
                </a:lnTo>
                <a:lnTo>
                  <a:pt x="12130204" y="6823250"/>
                </a:lnTo>
                <a:lnTo>
                  <a:pt x="0" y="6823250"/>
                </a:lnTo>
                <a:lnTo>
                  <a:pt x="0" y="0"/>
                </a:lnTo>
                <a:close/>
              </a:path>
            </a:pathLst>
          </a:custGeom>
          <a:blipFill>
            <a:blip r:embed="rId2"/>
            <a:stretch>
              <a:fillRect l="0" t="0" r="0" b="0"/>
            </a:stretch>
          </a:blipFill>
        </p:spPr>
      </p:sp>
      <p:sp>
        <p:nvSpPr>
          <p:cNvPr name="Freeform 3" id="3"/>
          <p:cNvSpPr/>
          <p:nvPr/>
        </p:nvSpPr>
        <p:spPr>
          <a:xfrm flipH="false" flipV="false" rot="0">
            <a:off x="877950" y="9069250"/>
            <a:ext cx="3556450" cy="619650"/>
          </a:xfrm>
          <a:custGeom>
            <a:avLst/>
            <a:gdLst/>
            <a:ahLst/>
            <a:cxnLst/>
            <a:rect r="r" b="b" t="t" l="l"/>
            <a:pathLst>
              <a:path h="619650" w="3556450">
                <a:moveTo>
                  <a:pt x="0" y="0"/>
                </a:moveTo>
                <a:lnTo>
                  <a:pt x="3556450" y="0"/>
                </a:lnTo>
                <a:lnTo>
                  <a:pt x="3556450" y="619650"/>
                </a:lnTo>
                <a:lnTo>
                  <a:pt x="0" y="619650"/>
                </a:lnTo>
                <a:lnTo>
                  <a:pt x="0" y="0"/>
                </a:lnTo>
                <a:close/>
              </a:path>
            </a:pathLst>
          </a:custGeom>
          <a:blipFill>
            <a:blip r:embed="rId3"/>
            <a:stretch>
              <a:fillRect l="0" t="0" r="-518" b="0"/>
            </a:stretch>
          </a:blipFill>
        </p:spPr>
      </p:sp>
      <p:sp>
        <p:nvSpPr>
          <p:cNvPr name="TextBox 4" id="4"/>
          <p:cNvSpPr txBox="true"/>
          <p:nvPr/>
        </p:nvSpPr>
        <p:spPr>
          <a:xfrm rot="0">
            <a:off x="10451232" y="4267200"/>
            <a:ext cx="5849838" cy="876300"/>
          </a:xfrm>
          <a:prstGeom prst="rect">
            <a:avLst/>
          </a:prstGeom>
        </p:spPr>
        <p:txBody>
          <a:bodyPr anchor="t" rtlCol="false" tIns="0" lIns="0" bIns="0" rIns="0">
            <a:spAutoFit/>
          </a:bodyPr>
          <a:lstStyle/>
          <a:p>
            <a:pPr algn="ctr">
              <a:lnSpc>
                <a:spcPts val="8400"/>
              </a:lnSpc>
            </a:pPr>
            <a:r>
              <a:rPr lang="en-US" sz="6000">
                <a:solidFill>
                  <a:srgbClr val="FFFFFF"/>
                </a:solidFill>
                <a:latin typeface="Arimo Bold"/>
              </a:rPr>
              <a:t>ChatGPT Hands-on</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589760" y="442912"/>
            <a:ext cx="7405034" cy="857251"/>
          </a:xfrm>
          <a:prstGeom prst="rect">
            <a:avLst/>
          </a:prstGeom>
        </p:spPr>
        <p:txBody>
          <a:bodyPr anchor="t" rtlCol="false" tIns="0" lIns="0" bIns="0" rIns="0">
            <a:spAutoFit/>
          </a:bodyPr>
          <a:lstStyle/>
          <a:p>
            <a:pPr>
              <a:lnSpc>
                <a:spcPts val="8399"/>
              </a:lnSpc>
            </a:pPr>
            <a:r>
              <a:rPr lang="en-US" sz="5999">
                <a:solidFill>
                  <a:srgbClr val="FFFFFF"/>
                </a:solidFill>
                <a:latin typeface="Arimo"/>
              </a:rPr>
              <a:t>Informational Questions</a:t>
            </a:r>
          </a:p>
        </p:txBody>
      </p:sp>
      <p:sp>
        <p:nvSpPr>
          <p:cNvPr name="TextBox 3" id="3"/>
          <p:cNvSpPr txBox="true"/>
          <p:nvPr/>
        </p:nvSpPr>
        <p:spPr>
          <a:xfrm rot="0">
            <a:off x="0" y="2946687"/>
            <a:ext cx="17021825" cy="2200275"/>
          </a:xfrm>
          <a:prstGeom prst="rect">
            <a:avLst/>
          </a:prstGeom>
        </p:spPr>
        <p:txBody>
          <a:bodyPr anchor="t" rtlCol="false" tIns="0" lIns="0" bIns="0" rIns="0">
            <a:spAutoFit/>
          </a:bodyPr>
          <a:lstStyle/>
          <a:p>
            <a:pPr marL="1981200" indent="-990600" lvl="1">
              <a:lnSpc>
                <a:spcPts val="10800"/>
              </a:lnSpc>
              <a:buFont typeface="Arial"/>
              <a:buChar char="•"/>
            </a:pPr>
            <a:r>
              <a:rPr lang="en-US" sz="6000">
                <a:solidFill>
                  <a:srgbClr val="48FFD5"/>
                </a:solidFill>
                <a:latin typeface="Arimo"/>
              </a:rPr>
              <a:t>Who was the founder of Generative AI?</a:t>
            </a:r>
          </a:p>
          <a:p>
            <a:pPr algn="l">
              <a:lnSpc>
                <a:spcPts val="10800"/>
              </a:lnSpc>
            </a:pP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589760" y="442912"/>
            <a:ext cx="7405034" cy="857251"/>
          </a:xfrm>
          <a:prstGeom prst="rect">
            <a:avLst/>
          </a:prstGeom>
        </p:spPr>
        <p:txBody>
          <a:bodyPr anchor="t" rtlCol="false" tIns="0" lIns="0" bIns="0" rIns="0">
            <a:spAutoFit/>
          </a:bodyPr>
          <a:lstStyle/>
          <a:p>
            <a:pPr>
              <a:lnSpc>
                <a:spcPts val="8399"/>
              </a:lnSpc>
            </a:pPr>
            <a:r>
              <a:rPr lang="en-US" sz="5999">
                <a:solidFill>
                  <a:srgbClr val="FFFFFF"/>
                </a:solidFill>
                <a:latin typeface="Arimo"/>
              </a:rPr>
              <a:t>Math and Reasoning</a:t>
            </a:r>
          </a:p>
        </p:txBody>
      </p:sp>
      <p:sp>
        <p:nvSpPr>
          <p:cNvPr name="TextBox 3" id="3"/>
          <p:cNvSpPr txBox="true"/>
          <p:nvPr/>
        </p:nvSpPr>
        <p:spPr>
          <a:xfrm rot="0">
            <a:off x="0" y="2971794"/>
            <a:ext cx="12297150" cy="2171706"/>
          </a:xfrm>
          <a:prstGeom prst="rect">
            <a:avLst/>
          </a:prstGeom>
        </p:spPr>
        <p:txBody>
          <a:bodyPr anchor="t" rtlCol="false" tIns="0" lIns="0" bIns="0" rIns="0">
            <a:spAutoFit/>
          </a:bodyPr>
          <a:lstStyle/>
          <a:p>
            <a:pPr marL="1981175" indent="-990588" lvl="1">
              <a:lnSpc>
                <a:spcPts val="10799"/>
              </a:lnSpc>
              <a:buFont typeface="Arial"/>
              <a:buChar char="•"/>
            </a:pPr>
            <a:r>
              <a:rPr lang="en-US" sz="5999">
                <a:solidFill>
                  <a:srgbClr val="48FFD5"/>
                </a:solidFill>
                <a:latin typeface="Arimo"/>
              </a:rPr>
              <a:t>Prove the central limit theorem.</a:t>
            </a:r>
          </a:p>
          <a:p>
            <a:pPr algn="l" marL="1981175" indent="-990588" lvl="1">
              <a:lnSpc>
                <a:spcPts val="10799"/>
              </a:lnSpc>
              <a:buFont typeface="Arial"/>
              <a:buChar char="•"/>
            </a:pPr>
            <a:r>
              <a:rPr lang="en-US" sz="5999">
                <a:solidFill>
                  <a:srgbClr val="48FFD5"/>
                </a:solidFill>
                <a:latin typeface="Arimo"/>
              </a:rPr>
              <a:t>Write the multiplication table of 8</a:t>
            </a:r>
          </a:p>
        </p:txBody>
      </p:sp>
    </p:spTree>
  </p:cSld>
  <p:clrMapOvr>
    <a:masterClrMapping/>
  </p:clrMapOvr>
</p:sld>
</file>

<file path=ppt/slides/slide39.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589760" y="442912"/>
            <a:ext cx="7405034" cy="857251"/>
          </a:xfrm>
          <a:prstGeom prst="rect">
            <a:avLst/>
          </a:prstGeom>
        </p:spPr>
        <p:txBody>
          <a:bodyPr anchor="t" rtlCol="false" tIns="0" lIns="0" bIns="0" rIns="0">
            <a:spAutoFit/>
          </a:bodyPr>
          <a:lstStyle/>
          <a:p>
            <a:pPr>
              <a:lnSpc>
                <a:spcPts val="8399"/>
              </a:lnSpc>
            </a:pPr>
            <a:r>
              <a:rPr lang="en-US" sz="5999">
                <a:solidFill>
                  <a:srgbClr val="FFFFFF"/>
                </a:solidFill>
                <a:latin typeface="Arimo"/>
              </a:rPr>
              <a:t>Planning Questions</a:t>
            </a:r>
          </a:p>
        </p:txBody>
      </p:sp>
      <p:sp>
        <p:nvSpPr>
          <p:cNvPr name="TextBox 3" id="3"/>
          <p:cNvSpPr txBox="true"/>
          <p:nvPr/>
        </p:nvSpPr>
        <p:spPr>
          <a:xfrm rot="0">
            <a:off x="271235" y="2189100"/>
            <a:ext cx="15447117" cy="4486275"/>
          </a:xfrm>
          <a:prstGeom prst="rect">
            <a:avLst/>
          </a:prstGeom>
        </p:spPr>
        <p:txBody>
          <a:bodyPr anchor="t" rtlCol="false" tIns="0" lIns="0" bIns="0" rIns="0">
            <a:spAutoFit/>
          </a:bodyPr>
          <a:lstStyle/>
          <a:p>
            <a:pPr marL="1981200" indent="-990600" lvl="1">
              <a:lnSpc>
                <a:spcPts val="10800"/>
              </a:lnSpc>
              <a:buFont typeface="Arial"/>
              <a:buChar char="•"/>
            </a:pPr>
            <a:r>
              <a:rPr lang="en-US" sz="6000">
                <a:solidFill>
                  <a:srgbClr val="48FFD5"/>
                </a:solidFill>
                <a:latin typeface="Arimo"/>
              </a:rPr>
              <a:t>Generate a tour plan to Paris with a budget of $5000 for 3 days. </a:t>
            </a:r>
          </a:p>
          <a:p>
            <a:pPr algn="l" marL="1981200" indent="-990600" lvl="1">
              <a:lnSpc>
                <a:spcPts val="10800"/>
              </a:lnSpc>
              <a:buFont typeface="Arial"/>
              <a:buChar char="•"/>
            </a:pPr>
            <a:r>
              <a:rPr lang="en-US" sz="6000">
                <a:solidFill>
                  <a:srgbClr val="48FFD5"/>
                </a:solidFill>
                <a:latin typeface="Arimo"/>
              </a:rPr>
              <a:t>Generate a business plan for a Generative AI startup.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AutoShape 2" id="2"/>
          <p:cNvSpPr/>
          <p:nvPr/>
        </p:nvSpPr>
        <p:spPr>
          <a:xfrm flipH="true">
            <a:off x="75852" y="1900637"/>
            <a:ext cx="11045250" cy="37050"/>
          </a:xfrm>
          <a:prstGeom prst="line">
            <a:avLst/>
          </a:prstGeom>
          <a:ln cap="rnd" w="9525">
            <a:solidFill>
              <a:srgbClr val="48FFD5"/>
            </a:solidFill>
            <a:prstDash val="solid"/>
            <a:headEnd type="none" len="sm" w="sm"/>
            <a:tailEnd type="none" len="sm" w="sm"/>
          </a:ln>
        </p:spPr>
      </p:sp>
      <p:grpSp>
        <p:nvGrpSpPr>
          <p:cNvPr name="Group 3" id="3"/>
          <p:cNvGrpSpPr/>
          <p:nvPr/>
        </p:nvGrpSpPr>
        <p:grpSpPr>
          <a:xfrm rot="0">
            <a:off x="1457512" y="4984676"/>
            <a:ext cx="4653000" cy="762000"/>
            <a:chOff x="0" y="0"/>
            <a:chExt cx="6204000" cy="1016000"/>
          </a:xfrm>
        </p:grpSpPr>
        <p:sp>
          <p:nvSpPr>
            <p:cNvPr name="Freeform 4" id="4"/>
            <p:cNvSpPr/>
            <p:nvPr/>
          </p:nvSpPr>
          <p:spPr>
            <a:xfrm flipH="false" flipV="false" rot="0">
              <a:off x="0" y="0"/>
              <a:ext cx="6203950" cy="1016000"/>
            </a:xfrm>
            <a:custGeom>
              <a:avLst/>
              <a:gdLst/>
              <a:ahLst/>
              <a:cxnLst/>
              <a:rect r="r" b="b" t="t" l="l"/>
              <a:pathLst>
                <a:path h="1016000" w="6203950">
                  <a:moveTo>
                    <a:pt x="0" y="0"/>
                  </a:moveTo>
                  <a:lnTo>
                    <a:pt x="5695950" y="0"/>
                  </a:lnTo>
                  <a:lnTo>
                    <a:pt x="6203950" y="508000"/>
                  </a:lnTo>
                  <a:lnTo>
                    <a:pt x="5695950" y="1016000"/>
                  </a:lnTo>
                  <a:lnTo>
                    <a:pt x="0" y="1016000"/>
                  </a:lnTo>
                  <a:close/>
                </a:path>
              </a:pathLst>
            </a:custGeom>
            <a:solidFill>
              <a:srgbClr val="38761D"/>
            </a:solidFill>
          </p:spPr>
        </p:sp>
      </p:grpSp>
      <p:grpSp>
        <p:nvGrpSpPr>
          <p:cNvPr name="Group 5" id="5"/>
          <p:cNvGrpSpPr/>
          <p:nvPr/>
        </p:nvGrpSpPr>
        <p:grpSpPr>
          <a:xfrm rot="0">
            <a:off x="1457512" y="3860726"/>
            <a:ext cx="4653000" cy="762000"/>
            <a:chOff x="0" y="0"/>
            <a:chExt cx="6204000" cy="1016000"/>
          </a:xfrm>
        </p:grpSpPr>
        <p:sp>
          <p:nvSpPr>
            <p:cNvPr name="Freeform 6" id="6"/>
            <p:cNvSpPr/>
            <p:nvPr/>
          </p:nvSpPr>
          <p:spPr>
            <a:xfrm flipH="false" flipV="false" rot="0">
              <a:off x="0" y="0"/>
              <a:ext cx="6203950" cy="1016000"/>
            </a:xfrm>
            <a:custGeom>
              <a:avLst/>
              <a:gdLst/>
              <a:ahLst/>
              <a:cxnLst/>
              <a:rect r="r" b="b" t="t" l="l"/>
              <a:pathLst>
                <a:path h="1016000" w="6203950">
                  <a:moveTo>
                    <a:pt x="0" y="0"/>
                  </a:moveTo>
                  <a:lnTo>
                    <a:pt x="5695950" y="0"/>
                  </a:lnTo>
                  <a:lnTo>
                    <a:pt x="6203950" y="508000"/>
                  </a:lnTo>
                  <a:lnTo>
                    <a:pt x="5695950" y="1016000"/>
                  </a:lnTo>
                  <a:lnTo>
                    <a:pt x="0" y="1016000"/>
                  </a:lnTo>
                  <a:close/>
                </a:path>
              </a:pathLst>
            </a:custGeom>
            <a:solidFill>
              <a:srgbClr val="38761D"/>
            </a:solidFill>
          </p:spPr>
        </p:sp>
      </p:grpSp>
      <p:grpSp>
        <p:nvGrpSpPr>
          <p:cNvPr name="Group 7" id="7"/>
          <p:cNvGrpSpPr/>
          <p:nvPr/>
        </p:nvGrpSpPr>
        <p:grpSpPr>
          <a:xfrm rot="0">
            <a:off x="1457512" y="2467678"/>
            <a:ext cx="5392310" cy="883073"/>
            <a:chOff x="0" y="0"/>
            <a:chExt cx="6204000" cy="1016000"/>
          </a:xfrm>
        </p:grpSpPr>
        <p:sp>
          <p:nvSpPr>
            <p:cNvPr name="Freeform 8" id="8"/>
            <p:cNvSpPr/>
            <p:nvPr/>
          </p:nvSpPr>
          <p:spPr>
            <a:xfrm flipH="false" flipV="false" rot="0">
              <a:off x="0" y="0"/>
              <a:ext cx="6203950" cy="1016000"/>
            </a:xfrm>
            <a:custGeom>
              <a:avLst/>
              <a:gdLst/>
              <a:ahLst/>
              <a:cxnLst/>
              <a:rect r="r" b="b" t="t" l="l"/>
              <a:pathLst>
                <a:path h="1016000" w="6203950">
                  <a:moveTo>
                    <a:pt x="0" y="0"/>
                  </a:moveTo>
                  <a:lnTo>
                    <a:pt x="5695950" y="0"/>
                  </a:lnTo>
                  <a:lnTo>
                    <a:pt x="6203950" y="508000"/>
                  </a:lnTo>
                  <a:lnTo>
                    <a:pt x="5695950" y="1016000"/>
                  </a:lnTo>
                  <a:lnTo>
                    <a:pt x="0" y="1016000"/>
                  </a:lnTo>
                  <a:close/>
                </a:path>
              </a:pathLst>
            </a:custGeom>
            <a:solidFill>
              <a:srgbClr val="38761D"/>
            </a:solidFill>
          </p:spPr>
        </p:sp>
      </p:grpSp>
      <p:sp>
        <p:nvSpPr>
          <p:cNvPr name="Freeform 9" id="9"/>
          <p:cNvSpPr/>
          <p:nvPr/>
        </p:nvSpPr>
        <p:spPr>
          <a:xfrm flipH="false" flipV="false" rot="0">
            <a:off x="9753674" y="4819196"/>
            <a:ext cx="5363064" cy="3464380"/>
          </a:xfrm>
          <a:custGeom>
            <a:avLst/>
            <a:gdLst/>
            <a:ahLst/>
            <a:cxnLst/>
            <a:rect r="r" b="b" t="t" l="l"/>
            <a:pathLst>
              <a:path h="3464380" w="5363064">
                <a:moveTo>
                  <a:pt x="0" y="0"/>
                </a:moveTo>
                <a:lnTo>
                  <a:pt x="5363064" y="0"/>
                </a:lnTo>
                <a:lnTo>
                  <a:pt x="5363064" y="3464380"/>
                </a:lnTo>
                <a:lnTo>
                  <a:pt x="0" y="3464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0010398" y="5083510"/>
            <a:ext cx="4849616" cy="2935720"/>
          </a:xfrm>
          <a:custGeom>
            <a:avLst/>
            <a:gdLst/>
            <a:ahLst/>
            <a:cxnLst/>
            <a:rect r="r" b="b" t="t" l="l"/>
            <a:pathLst>
              <a:path h="2935720" w="4849616">
                <a:moveTo>
                  <a:pt x="0" y="0"/>
                </a:moveTo>
                <a:lnTo>
                  <a:pt x="4849616" y="0"/>
                </a:lnTo>
                <a:lnTo>
                  <a:pt x="4849616" y="2935720"/>
                </a:lnTo>
                <a:lnTo>
                  <a:pt x="0" y="29357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9272022" y="8273406"/>
            <a:ext cx="6326356" cy="167800"/>
          </a:xfrm>
          <a:custGeom>
            <a:avLst/>
            <a:gdLst/>
            <a:ahLst/>
            <a:cxnLst/>
            <a:rect r="r" b="b" t="t" l="l"/>
            <a:pathLst>
              <a:path h="167800" w="6326356">
                <a:moveTo>
                  <a:pt x="0" y="0"/>
                </a:moveTo>
                <a:lnTo>
                  <a:pt x="6326356" y="0"/>
                </a:lnTo>
                <a:lnTo>
                  <a:pt x="6326356" y="167800"/>
                </a:lnTo>
                <a:lnTo>
                  <a:pt x="0" y="167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0010398" y="5083510"/>
            <a:ext cx="4849616" cy="282166"/>
          </a:xfrm>
          <a:custGeom>
            <a:avLst/>
            <a:gdLst/>
            <a:ahLst/>
            <a:cxnLst/>
            <a:rect r="r" b="b" t="t" l="l"/>
            <a:pathLst>
              <a:path h="282166" w="4849616">
                <a:moveTo>
                  <a:pt x="0" y="0"/>
                </a:moveTo>
                <a:lnTo>
                  <a:pt x="4849616" y="0"/>
                </a:lnTo>
                <a:lnTo>
                  <a:pt x="4849616" y="282166"/>
                </a:lnTo>
                <a:lnTo>
                  <a:pt x="0" y="2821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0287432" y="5485112"/>
            <a:ext cx="2058834" cy="1042138"/>
          </a:xfrm>
          <a:custGeom>
            <a:avLst/>
            <a:gdLst/>
            <a:ahLst/>
            <a:cxnLst/>
            <a:rect r="r" b="b" t="t" l="l"/>
            <a:pathLst>
              <a:path h="1042138" w="2058834">
                <a:moveTo>
                  <a:pt x="0" y="0"/>
                </a:moveTo>
                <a:lnTo>
                  <a:pt x="2058834" y="0"/>
                </a:lnTo>
                <a:lnTo>
                  <a:pt x="2058834" y="1042138"/>
                </a:lnTo>
                <a:lnTo>
                  <a:pt x="0" y="104213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0442480" y="5668122"/>
            <a:ext cx="594814" cy="594782"/>
          </a:xfrm>
          <a:custGeom>
            <a:avLst/>
            <a:gdLst/>
            <a:ahLst/>
            <a:cxnLst/>
            <a:rect r="r" b="b" t="t" l="l"/>
            <a:pathLst>
              <a:path h="594782" w="594814">
                <a:moveTo>
                  <a:pt x="0" y="0"/>
                </a:moveTo>
                <a:lnTo>
                  <a:pt x="594814" y="0"/>
                </a:lnTo>
                <a:lnTo>
                  <a:pt x="594814" y="594782"/>
                </a:lnTo>
                <a:lnTo>
                  <a:pt x="0" y="5947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11001652" y="7071150"/>
            <a:ext cx="1817380" cy="658326"/>
          </a:xfrm>
          <a:custGeom>
            <a:avLst/>
            <a:gdLst/>
            <a:ahLst/>
            <a:cxnLst/>
            <a:rect r="r" b="b" t="t" l="l"/>
            <a:pathLst>
              <a:path h="658326" w="1817380">
                <a:moveTo>
                  <a:pt x="0" y="0"/>
                </a:moveTo>
                <a:lnTo>
                  <a:pt x="1817380" y="0"/>
                </a:lnTo>
                <a:lnTo>
                  <a:pt x="1817380" y="658326"/>
                </a:lnTo>
                <a:lnTo>
                  <a:pt x="0" y="6583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0">
            <a:off x="11121118" y="7221098"/>
            <a:ext cx="1359854" cy="106806"/>
          </a:xfrm>
          <a:custGeom>
            <a:avLst/>
            <a:gdLst/>
            <a:ahLst/>
            <a:cxnLst/>
            <a:rect r="r" b="b" t="t" l="l"/>
            <a:pathLst>
              <a:path h="106806" w="1359854">
                <a:moveTo>
                  <a:pt x="0" y="0"/>
                </a:moveTo>
                <a:lnTo>
                  <a:pt x="1359854" y="0"/>
                </a:lnTo>
                <a:lnTo>
                  <a:pt x="1359854" y="106806"/>
                </a:lnTo>
                <a:lnTo>
                  <a:pt x="0" y="10680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7" id="17"/>
          <p:cNvSpPr/>
          <p:nvPr/>
        </p:nvSpPr>
        <p:spPr>
          <a:xfrm flipH="false" flipV="false" rot="0">
            <a:off x="11121118" y="7421898"/>
            <a:ext cx="1052308" cy="104256"/>
          </a:xfrm>
          <a:custGeom>
            <a:avLst/>
            <a:gdLst/>
            <a:ahLst/>
            <a:cxnLst/>
            <a:rect r="r" b="b" t="t" l="l"/>
            <a:pathLst>
              <a:path h="104256" w="1052308">
                <a:moveTo>
                  <a:pt x="0" y="0"/>
                </a:moveTo>
                <a:lnTo>
                  <a:pt x="1052308" y="0"/>
                </a:lnTo>
                <a:lnTo>
                  <a:pt x="1052308" y="104256"/>
                </a:lnTo>
                <a:lnTo>
                  <a:pt x="0" y="10425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8" id="18"/>
          <p:cNvSpPr/>
          <p:nvPr/>
        </p:nvSpPr>
        <p:spPr>
          <a:xfrm flipH="false" flipV="false" rot="0">
            <a:off x="10361146" y="7071150"/>
            <a:ext cx="645636" cy="658326"/>
          </a:xfrm>
          <a:custGeom>
            <a:avLst/>
            <a:gdLst/>
            <a:ahLst/>
            <a:cxnLst/>
            <a:rect r="r" b="b" t="t" l="l"/>
            <a:pathLst>
              <a:path h="658326" w="645636">
                <a:moveTo>
                  <a:pt x="0" y="0"/>
                </a:moveTo>
                <a:lnTo>
                  <a:pt x="645636" y="0"/>
                </a:lnTo>
                <a:lnTo>
                  <a:pt x="645636" y="658326"/>
                </a:lnTo>
                <a:lnTo>
                  <a:pt x="0" y="658326"/>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9" id="19"/>
          <p:cNvSpPr/>
          <p:nvPr/>
        </p:nvSpPr>
        <p:spPr>
          <a:xfrm flipH="false" flipV="false" rot="0">
            <a:off x="10485684" y="7289438"/>
            <a:ext cx="437458" cy="218926"/>
          </a:xfrm>
          <a:custGeom>
            <a:avLst/>
            <a:gdLst/>
            <a:ahLst/>
            <a:cxnLst/>
            <a:rect r="r" b="b" t="t" l="l"/>
            <a:pathLst>
              <a:path h="218926" w="437458">
                <a:moveTo>
                  <a:pt x="0" y="0"/>
                </a:moveTo>
                <a:lnTo>
                  <a:pt x="437458" y="0"/>
                </a:lnTo>
                <a:lnTo>
                  <a:pt x="437458" y="218926"/>
                </a:lnTo>
                <a:lnTo>
                  <a:pt x="0" y="2189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0" id="20"/>
          <p:cNvSpPr/>
          <p:nvPr/>
        </p:nvSpPr>
        <p:spPr>
          <a:xfrm flipH="false" flipV="false" rot="0">
            <a:off x="11367672" y="6585694"/>
            <a:ext cx="1408158" cy="310098"/>
          </a:xfrm>
          <a:custGeom>
            <a:avLst/>
            <a:gdLst/>
            <a:ahLst/>
            <a:cxnLst/>
            <a:rect r="r" b="b" t="t" l="l"/>
            <a:pathLst>
              <a:path h="310098" w="1408158">
                <a:moveTo>
                  <a:pt x="0" y="0"/>
                </a:moveTo>
                <a:lnTo>
                  <a:pt x="1408158" y="0"/>
                </a:lnTo>
                <a:lnTo>
                  <a:pt x="1408158" y="310098"/>
                </a:lnTo>
                <a:lnTo>
                  <a:pt x="0" y="310098"/>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1" id="21"/>
          <p:cNvSpPr/>
          <p:nvPr/>
        </p:nvSpPr>
        <p:spPr>
          <a:xfrm flipH="false" flipV="false" rot="0">
            <a:off x="11367672" y="6201882"/>
            <a:ext cx="1408158" cy="310128"/>
          </a:xfrm>
          <a:custGeom>
            <a:avLst/>
            <a:gdLst/>
            <a:ahLst/>
            <a:cxnLst/>
            <a:rect r="r" b="b" t="t" l="l"/>
            <a:pathLst>
              <a:path h="310128" w="1408158">
                <a:moveTo>
                  <a:pt x="0" y="0"/>
                </a:moveTo>
                <a:lnTo>
                  <a:pt x="1408158" y="0"/>
                </a:lnTo>
                <a:lnTo>
                  <a:pt x="1408158" y="310128"/>
                </a:lnTo>
                <a:lnTo>
                  <a:pt x="0" y="31012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22" id="22"/>
          <p:cNvSpPr/>
          <p:nvPr/>
        </p:nvSpPr>
        <p:spPr>
          <a:xfrm flipH="false" flipV="false" rot="0">
            <a:off x="12766273" y="6194907"/>
            <a:ext cx="329148" cy="329148"/>
          </a:xfrm>
          <a:custGeom>
            <a:avLst/>
            <a:gdLst/>
            <a:ahLst/>
            <a:cxnLst/>
            <a:rect r="r" b="b" t="t" l="l"/>
            <a:pathLst>
              <a:path h="329148" w="329148">
                <a:moveTo>
                  <a:pt x="0" y="0"/>
                </a:moveTo>
                <a:lnTo>
                  <a:pt x="329148" y="0"/>
                </a:lnTo>
                <a:lnTo>
                  <a:pt x="329148" y="329148"/>
                </a:lnTo>
                <a:lnTo>
                  <a:pt x="0" y="32914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3" id="23"/>
          <p:cNvSpPr/>
          <p:nvPr/>
        </p:nvSpPr>
        <p:spPr>
          <a:xfrm flipH="false" flipV="false" rot="0">
            <a:off x="13159580" y="6364550"/>
            <a:ext cx="1489492" cy="1428468"/>
          </a:xfrm>
          <a:custGeom>
            <a:avLst/>
            <a:gdLst/>
            <a:ahLst/>
            <a:cxnLst/>
            <a:rect r="r" b="b" t="t" l="l"/>
            <a:pathLst>
              <a:path h="1428468" w="1489492">
                <a:moveTo>
                  <a:pt x="0" y="0"/>
                </a:moveTo>
                <a:lnTo>
                  <a:pt x="1489492" y="0"/>
                </a:lnTo>
                <a:lnTo>
                  <a:pt x="1489492" y="1428468"/>
                </a:lnTo>
                <a:lnTo>
                  <a:pt x="0" y="1428468"/>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4" id="24"/>
          <p:cNvSpPr/>
          <p:nvPr/>
        </p:nvSpPr>
        <p:spPr>
          <a:xfrm flipH="false" flipV="false" rot="0">
            <a:off x="13337490" y="6430644"/>
            <a:ext cx="1456460" cy="1246854"/>
          </a:xfrm>
          <a:custGeom>
            <a:avLst/>
            <a:gdLst/>
            <a:ahLst/>
            <a:cxnLst/>
            <a:rect r="r" b="b" t="t" l="l"/>
            <a:pathLst>
              <a:path h="1246854" w="1456460">
                <a:moveTo>
                  <a:pt x="0" y="0"/>
                </a:moveTo>
                <a:lnTo>
                  <a:pt x="1456460" y="0"/>
                </a:lnTo>
                <a:lnTo>
                  <a:pt x="1456460" y="1246854"/>
                </a:lnTo>
                <a:lnTo>
                  <a:pt x="0" y="1246854"/>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25" id="25"/>
          <p:cNvSpPr/>
          <p:nvPr/>
        </p:nvSpPr>
        <p:spPr>
          <a:xfrm flipH="false" flipV="false" rot="0">
            <a:off x="13810256" y="6728020"/>
            <a:ext cx="373670" cy="656080"/>
          </a:xfrm>
          <a:custGeom>
            <a:avLst/>
            <a:gdLst/>
            <a:ahLst/>
            <a:cxnLst/>
            <a:rect r="r" b="b" t="t" l="l"/>
            <a:pathLst>
              <a:path h="656080" w="373670">
                <a:moveTo>
                  <a:pt x="0" y="0"/>
                </a:moveTo>
                <a:lnTo>
                  <a:pt x="373670" y="0"/>
                </a:lnTo>
                <a:lnTo>
                  <a:pt x="373670" y="656080"/>
                </a:lnTo>
                <a:lnTo>
                  <a:pt x="0" y="656080"/>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
        <p:nvSpPr>
          <p:cNvPr name="Freeform 26" id="26"/>
          <p:cNvSpPr/>
          <p:nvPr/>
        </p:nvSpPr>
        <p:spPr>
          <a:xfrm flipH="false" flipV="false" rot="0">
            <a:off x="13716230" y="2734982"/>
            <a:ext cx="2953482" cy="3919354"/>
          </a:xfrm>
          <a:custGeom>
            <a:avLst/>
            <a:gdLst/>
            <a:ahLst/>
            <a:cxnLst/>
            <a:rect r="r" b="b" t="t" l="l"/>
            <a:pathLst>
              <a:path h="3919354" w="2953482">
                <a:moveTo>
                  <a:pt x="0" y="0"/>
                </a:moveTo>
                <a:lnTo>
                  <a:pt x="2953482" y="0"/>
                </a:lnTo>
                <a:lnTo>
                  <a:pt x="2953482" y="3919354"/>
                </a:lnTo>
                <a:lnTo>
                  <a:pt x="0" y="3919354"/>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sp>
        <p:nvSpPr>
          <p:cNvPr name="Freeform 27" id="27"/>
          <p:cNvSpPr/>
          <p:nvPr/>
        </p:nvSpPr>
        <p:spPr>
          <a:xfrm flipH="false" flipV="false" rot="0">
            <a:off x="13952614" y="3022188"/>
            <a:ext cx="2483266" cy="3001814"/>
          </a:xfrm>
          <a:custGeom>
            <a:avLst/>
            <a:gdLst/>
            <a:ahLst/>
            <a:cxnLst/>
            <a:rect r="r" b="b" t="t" l="l"/>
            <a:pathLst>
              <a:path h="3001814" w="2483266">
                <a:moveTo>
                  <a:pt x="0" y="0"/>
                </a:moveTo>
                <a:lnTo>
                  <a:pt x="2483266" y="0"/>
                </a:lnTo>
                <a:lnTo>
                  <a:pt x="2483266" y="3001814"/>
                </a:lnTo>
                <a:lnTo>
                  <a:pt x="0" y="3001814"/>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sp>
      <p:sp>
        <p:nvSpPr>
          <p:cNvPr name="Freeform 28" id="28"/>
          <p:cNvSpPr/>
          <p:nvPr/>
        </p:nvSpPr>
        <p:spPr>
          <a:xfrm flipH="false" flipV="false" rot="0">
            <a:off x="15027752" y="6173920"/>
            <a:ext cx="371120" cy="318172"/>
          </a:xfrm>
          <a:custGeom>
            <a:avLst/>
            <a:gdLst/>
            <a:ahLst/>
            <a:cxnLst/>
            <a:rect r="r" b="b" t="t" l="l"/>
            <a:pathLst>
              <a:path h="318172" w="371120">
                <a:moveTo>
                  <a:pt x="0" y="0"/>
                </a:moveTo>
                <a:lnTo>
                  <a:pt x="371120" y="0"/>
                </a:lnTo>
                <a:lnTo>
                  <a:pt x="371120" y="318172"/>
                </a:lnTo>
                <a:lnTo>
                  <a:pt x="0" y="318172"/>
                </a:lnTo>
                <a:lnTo>
                  <a:pt x="0" y="0"/>
                </a:lnTo>
                <a:close/>
              </a:path>
            </a:pathLst>
          </a:custGeom>
          <a:blipFill>
            <a:blip r:embed="rId41">
              <a:extLst>
                <a:ext uri="{96DAC541-7B7A-43D3-8B79-37D633B846F1}">
                  <asvg:svgBlip xmlns:asvg="http://schemas.microsoft.com/office/drawing/2016/SVG/main" r:embed="rId42"/>
                </a:ext>
              </a:extLst>
            </a:blip>
            <a:stretch>
              <a:fillRect l="0" t="0" r="0" b="0"/>
            </a:stretch>
          </a:blipFill>
        </p:spPr>
      </p:sp>
      <p:sp>
        <p:nvSpPr>
          <p:cNvPr name="Freeform 29" id="29"/>
          <p:cNvSpPr/>
          <p:nvPr/>
        </p:nvSpPr>
        <p:spPr>
          <a:xfrm flipH="false" flipV="false" rot="0">
            <a:off x="15154838" y="3461892"/>
            <a:ext cx="1169224" cy="1166704"/>
          </a:xfrm>
          <a:custGeom>
            <a:avLst/>
            <a:gdLst/>
            <a:ahLst/>
            <a:cxnLst/>
            <a:rect r="r" b="b" t="t" l="l"/>
            <a:pathLst>
              <a:path h="1166704" w="1169224">
                <a:moveTo>
                  <a:pt x="0" y="0"/>
                </a:moveTo>
                <a:lnTo>
                  <a:pt x="1169224" y="0"/>
                </a:lnTo>
                <a:lnTo>
                  <a:pt x="1169224" y="1166704"/>
                </a:lnTo>
                <a:lnTo>
                  <a:pt x="0" y="1166704"/>
                </a:lnTo>
                <a:lnTo>
                  <a:pt x="0" y="0"/>
                </a:lnTo>
                <a:close/>
              </a:path>
            </a:pathLst>
          </a:custGeom>
          <a:blipFill>
            <a:blip r:embed="rId43">
              <a:extLst>
                <a:ext uri="{96DAC541-7B7A-43D3-8B79-37D633B846F1}">
                  <asvg:svgBlip xmlns:asvg="http://schemas.microsoft.com/office/drawing/2016/SVG/main" r:embed="rId44"/>
                </a:ext>
              </a:extLst>
            </a:blip>
            <a:stretch>
              <a:fillRect l="0" t="0" r="0" b="0"/>
            </a:stretch>
          </a:blipFill>
        </p:spPr>
      </p:sp>
      <p:sp>
        <p:nvSpPr>
          <p:cNvPr name="Freeform 30" id="30"/>
          <p:cNvSpPr/>
          <p:nvPr/>
        </p:nvSpPr>
        <p:spPr>
          <a:xfrm flipH="false" flipV="false" rot="0">
            <a:off x="14214408" y="3665244"/>
            <a:ext cx="864198" cy="861678"/>
          </a:xfrm>
          <a:custGeom>
            <a:avLst/>
            <a:gdLst/>
            <a:ahLst/>
            <a:cxnLst/>
            <a:rect r="r" b="b" t="t" l="l"/>
            <a:pathLst>
              <a:path h="861678" w="864198">
                <a:moveTo>
                  <a:pt x="0" y="0"/>
                </a:moveTo>
                <a:lnTo>
                  <a:pt x="864198" y="0"/>
                </a:lnTo>
                <a:lnTo>
                  <a:pt x="864198" y="861678"/>
                </a:lnTo>
                <a:lnTo>
                  <a:pt x="0" y="861678"/>
                </a:lnTo>
                <a:lnTo>
                  <a:pt x="0" y="0"/>
                </a:lnTo>
                <a:close/>
              </a:path>
            </a:pathLst>
          </a:custGeom>
          <a:blipFill>
            <a:blip r:embed="rId45">
              <a:extLst>
                <a:ext uri="{96DAC541-7B7A-43D3-8B79-37D633B846F1}">
                  <asvg:svgBlip xmlns:asvg="http://schemas.microsoft.com/office/drawing/2016/SVG/main" r:embed="rId46"/>
                </a:ext>
              </a:extLst>
            </a:blip>
            <a:stretch>
              <a:fillRect l="0" t="0" r="0" b="0"/>
            </a:stretch>
          </a:blipFill>
        </p:spPr>
      </p:sp>
      <p:sp>
        <p:nvSpPr>
          <p:cNvPr name="Freeform 31" id="31"/>
          <p:cNvSpPr/>
          <p:nvPr/>
        </p:nvSpPr>
        <p:spPr>
          <a:xfrm flipH="false" flipV="false" rot="0">
            <a:off x="14450790" y="4481138"/>
            <a:ext cx="1273420" cy="1270900"/>
          </a:xfrm>
          <a:custGeom>
            <a:avLst/>
            <a:gdLst/>
            <a:ahLst/>
            <a:cxnLst/>
            <a:rect r="r" b="b" t="t" l="l"/>
            <a:pathLst>
              <a:path h="1270900" w="1273420">
                <a:moveTo>
                  <a:pt x="0" y="0"/>
                </a:moveTo>
                <a:lnTo>
                  <a:pt x="1273420" y="0"/>
                </a:lnTo>
                <a:lnTo>
                  <a:pt x="1273420" y="1270900"/>
                </a:lnTo>
                <a:lnTo>
                  <a:pt x="0" y="1270900"/>
                </a:lnTo>
                <a:lnTo>
                  <a:pt x="0" y="0"/>
                </a:lnTo>
                <a:close/>
              </a:path>
            </a:pathLst>
          </a:custGeom>
          <a:blipFill>
            <a:blip r:embed="rId47">
              <a:extLst>
                <a:ext uri="{96DAC541-7B7A-43D3-8B79-37D633B846F1}">
                  <asvg:svgBlip xmlns:asvg="http://schemas.microsoft.com/office/drawing/2016/SVG/main" r:embed="rId48"/>
                </a:ext>
              </a:extLst>
            </a:blip>
            <a:stretch>
              <a:fillRect l="0" t="0" r="0" b="0"/>
            </a:stretch>
          </a:blipFill>
        </p:spPr>
      </p:sp>
      <p:grpSp>
        <p:nvGrpSpPr>
          <p:cNvPr name="Group 32" id="32"/>
          <p:cNvGrpSpPr/>
          <p:nvPr/>
        </p:nvGrpSpPr>
        <p:grpSpPr>
          <a:xfrm rot="0">
            <a:off x="1457512" y="6108626"/>
            <a:ext cx="4653000" cy="814128"/>
            <a:chOff x="0" y="0"/>
            <a:chExt cx="6204000" cy="1085504"/>
          </a:xfrm>
        </p:grpSpPr>
        <p:sp>
          <p:nvSpPr>
            <p:cNvPr name="Freeform 33" id="33"/>
            <p:cNvSpPr/>
            <p:nvPr/>
          </p:nvSpPr>
          <p:spPr>
            <a:xfrm flipH="false" flipV="false" rot="0">
              <a:off x="0" y="0"/>
              <a:ext cx="6203950" cy="1085504"/>
            </a:xfrm>
            <a:custGeom>
              <a:avLst/>
              <a:gdLst/>
              <a:ahLst/>
              <a:cxnLst/>
              <a:rect r="r" b="b" t="t" l="l"/>
              <a:pathLst>
                <a:path h="1085504" w="6203950">
                  <a:moveTo>
                    <a:pt x="0" y="0"/>
                  </a:moveTo>
                  <a:lnTo>
                    <a:pt x="5695950" y="0"/>
                  </a:lnTo>
                  <a:lnTo>
                    <a:pt x="6203950" y="542752"/>
                  </a:lnTo>
                  <a:lnTo>
                    <a:pt x="5695950" y="1085504"/>
                  </a:lnTo>
                  <a:lnTo>
                    <a:pt x="0" y="1085504"/>
                  </a:lnTo>
                  <a:close/>
                </a:path>
              </a:pathLst>
            </a:custGeom>
            <a:solidFill>
              <a:srgbClr val="38761D"/>
            </a:solidFill>
          </p:spPr>
        </p:sp>
      </p:grpSp>
      <p:grpSp>
        <p:nvGrpSpPr>
          <p:cNvPr name="Group 34" id="34"/>
          <p:cNvGrpSpPr/>
          <p:nvPr/>
        </p:nvGrpSpPr>
        <p:grpSpPr>
          <a:xfrm rot="0">
            <a:off x="1457512" y="7543178"/>
            <a:ext cx="4653000" cy="814128"/>
            <a:chOff x="0" y="0"/>
            <a:chExt cx="6204000" cy="1085504"/>
          </a:xfrm>
        </p:grpSpPr>
        <p:sp>
          <p:nvSpPr>
            <p:cNvPr name="Freeform 35" id="35"/>
            <p:cNvSpPr/>
            <p:nvPr/>
          </p:nvSpPr>
          <p:spPr>
            <a:xfrm flipH="false" flipV="false" rot="0">
              <a:off x="0" y="0"/>
              <a:ext cx="6203950" cy="1085504"/>
            </a:xfrm>
            <a:custGeom>
              <a:avLst/>
              <a:gdLst/>
              <a:ahLst/>
              <a:cxnLst/>
              <a:rect r="r" b="b" t="t" l="l"/>
              <a:pathLst>
                <a:path h="1085504" w="6203950">
                  <a:moveTo>
                    <a:pt x="0" y="0"/>
                  </a:moveTo>
                  <a:lnTo>
                    <a:pt x="5695950" y="0"/>
                  </a:lnTo>
                  <a:lnTo>
                    <a:pt x="6203950" y="542752"/>
                  </a:lnTo>
                  <a:lnTo>
                    <a:pt x="5695950" y="1085504"/>
                  </a:lnTo>
                  <a:lnTo>
                    <a:pt x="0" y="1085504"/>
                  </a:lnTo>
                  <a:close/>
                </a:path>
              </a:pathLst>
            </a:custGeom>
            <a:solidFill>
              <a:srgbClr val="38761D"/>
            </a:solidFill>
          </p:spPr>
        </p:sp>
      </p:grpSp>
      <p:sp>
        <p:nvSpPr>
          <p:cNvPr name="TextBox 36" id="36"/>
          <p:cNvSpPr txBox="true"/>
          <p:nvPr/>
        </p:nvSpPr>
        <p:spPr>
          <a:xfrm rot="0">
            <a:off x="714825" y="952900"/>
            <a:ext cx="3438842" cy="942975"/>
          </a:xfrm>
          <a:prstGeom prst="rect">
            <a:avLst/>
          </a:prstGeom>
        </p:spPr>
        <p:txBody>
          <a:bodyPr anchor="t" rtlCol="false" tIns="0" lIns="0" bIns="0" rIns="0">
            <a:spAutoFit/>
          </a:bodyPr>
          <a:lstStyle/>
          <a:p>
            <a:pPr algn="l">
              <a:lnSpc>
                <a:spcPts val="7200"/>
              </a:lnSpc>
            </a:pPr>
            <a:r>
              <a:rPr lang="en-US" sz="6000">
                <a:solidFill>
                  <a:srgbClr val="FFFFFF"/>
                </a:solidFill>
                <a:latin typeface="Arimo"/>
              </a:rPr>
              <a:t>Agenda</a:t>
            </a:r>
          </a:p>
        </p:txBody>
      </p:sp>
      <p:sp>
        <p:nvSpPr>
          <p:cNvPr name="TextBox 37" id="37"/>
          <p:cNvSpPr txBox="true"/>
          <p:nvPr/>
        </p:nvSpPr>
        <p:spPr>
          <a:xfrm rot="0">
            <a:off x="1799437" y="2665650"/>
            <a:ext cx="3969150" cy="457200"/>
          </a:xfrm>
          <a:prstGeom prst="rect">
            <a:avLst/>
          </a:prstGeom>
        </p:spPr>
        <p:txBody>
          <a:bodyPr anchor="t" rtlCol="false" tIns="0" lIns="0" bIns="0" rIns="0">
            <a:spAutoFit/>
          </a:bodyPr>
          <a:lstStyle/>
          <a:p>
            <a:pPr algn="l">
              <a:lnSpc>
                <a:spcPts val="3599"/>
              </a:lnSpc>
            </a:pPr>
            <a:r>
              <a:rPr lang="en-US" sz="2999">
                <a:solidFill>
                  <a:srgbClr val="FFFFFF"/>
                </a:solidFill>
                <a:latin typeface="Arimo"/>
              </a:rPr>
              <a:t>What is Generative AI?</a:t>
            </a:r>
          </a:p>
        </p:txBody>
      </p:sp>
      <p:sp>
        <p:nvSpPr>
          <p:cNvPr name="TextBox 38" id="38"/>
          <p:cNvSpPr txBox="true"/>
          <p:nvPr/>
        </p:nvSpPr>
        <p:spPr>
          <a:xfrm rot="0">
            <a:off x="1590012" y="5215068"/>
            <a:ext cx="3969150" cy="457200"/>
          </a:xfrm>
          <a:prstGeom prst="rect">
            <a:avLst/>
          </a:prstGeom>
        </p:spPr>
        <p:txBody>
          <a:bodyPr anchor="t" rtlCol="false" tIns="0" lIns="0" bIns="0" rIns="0">
            <a:spAutoFit/>
          </a:bodyPr>
          <a:lstStyle/>
          <a:p>
            <a:pPr algn="l">
              <a:lnSpc>
                <a:spcPts val="3599"/>
              </a:lnSpc>
            </a:pPr>
            <a:r>
              <a:rPr lang="en-US" sz="2999">
                <a:solidFill>
                  <a:srgbClr val="FFFFFF"/>
                </a:solidFill>
                <a:latin typeface="Arimo"/>
              </a:rPr>
              <a:t>Why Generative AI?</a:t>
            </a:r>
          </a:p>
        </p:txBody>
      </p:sp>
      <p:sp>
        <p:nvSpPr>
          <p:cNvPr name="TextBox 39" id="39"/>
          <p:cNvSpPr txBox="true"/>
          <p:nvPr/>
        </p:nvSpPr>
        <p:spPr>
          <a:xfrm rot="0">
            <a:off x="1590012" y="3936926"/>
            <a:ext cx="4862425" cy="457200"/>
          </a:xfrm>
          <a:prstGeom prst="rect">
            <a:avLst/>
          </a:prstGeom>
        </p:spPr>
        <p:txBody>
          <a:bodyPr anchor="t" rtlCol="false" tIns="0" lIns="0" bIns="0" rIns="0">
            <a:spAutoFit/>
          </a:bodyPr>
          <a:lstStyle/>
          <a:p>
            <a:pPr algn="l">
              <a:lnSpc>
                <a:spcPts val="3599"/>
              </a:lnSpc>
            </a:pPr>
            <a:r>
              <a:rPr lang="en-US" sz="2999">
                <a:solidFill>
                  <a:srgbClr val="FFFFFF"/>
                </a:solidFill>
                <a:latin typeface="Arimo"/>
              </a:rPr>
              <a:t>Categories of AI</a:t>
            </a:r>
          </a:p>
        </p:txBody>
      </p:sp>
      <p:sp>
        <p:nvSpPr>
          <p:cNvPr name="TextBox 40" id="40"/>
          <p:cNvSpPr txBox="true"/>
          <p:nvPr/>
        </p:nvSpPr>
        <p:spPr>
          <a:xfrm rot="0">
            <a:off x="17064916" y="9453334"/>
            <a:ext cx="914550" cy="476250"/>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4</a:t>
            </a:r>
          </a:p>
        </p:txBody>
      </p:sp>
      <p:sp>
        <p:nvSpPr>
          <p:cNvPr name="TextBox 41" id="41"/>
          <p:cNvSpPr txBox="true"/>
          <p:nvPr/>
        </p:nvSpPr>
        <p:spPr>
          <a:xfrm rot="0">
            <a:off x="72110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
        <p:nvSpPr>
          <p:cNvPr name="TextBox 42" id="42"/>
          <p:cNvSpPr txBox="true"/>
          <p:nvPr/>
        </p:nvSpPr>
        <p:spPr>
          <a:xfrm rot="0">
            <a:off x="1590012" y="7719951"/>
            <a:ext cx="4862425" cy="381000"/>
          </a:xfrm>
          <a:prstGeom prst="rect">
            <a:avLst/>
          </a:prstGeom>
        </p:spPr>
        <p:txBody>
          <a:bodyPr anchor="t" rtlCol="false" tIns="0" lIns="0" bIns="0" rIns="0">
            <a:spAutoFit/>
          </a:bodyPr>
          <a:lstStyle/>
          <a:p>
            <a:pPr algn="l">
              <a:lnSpc>
                <a:spcPts val="3599"/>
              </a:lnSpc>
            </a:pPr>
            <a:r>
              <a:rPr lang="en-US" sz="2999">
                <a:solidFill>
                  <a:srgbClr val="FFFFFF"/>
                </a:solidFill>
                <a:latin typeface="Arimo"/>
              </a:rPr>
              <a:t>Case Study</a:t>
            </a:r>
          </a:p>
        </p:txBody>
      </p:sp>
      <p:sp>
        <p:nvSpPr>
          <p:cNvPr name="TextBox 43" id="43"/>
          <p:cNvSpPr txBox="true"/>
          <p:nvPr/>
        </p:nvSpPr>
        <p:spPr>
          <a:xfrm rot="0">
            <a:off x="1590012" y="6323481"/>
            <a:ext cx="4862425" cy="457200"/>
          </a:xfrm>
          <a:prstGeom prst="rect">
            <a:avLst/>
          </a:prstGeom>
        </p:spPr>
        <p:txBody>
          <a:bodyPr anchor="t" rtlCol="false" tIns="0" lIns="0" bIns="0" rIns="0">
            <a:spAutoFit/>
          </a:bodyPr>
          <a:lstStyle/>
          <a:p>
            <a:pPr algn="l">
              <a:lnSpc>
                <a:spcPts val="3599"/>
              </a:lnSpc>
            </a:pPr>
            <a:r>
              <a:rPr lang="en-US" sz="2999">
                <a:solidFill>
                  <a:srgbClr val="FFFFFF"/>
                </a:solidFill>
                <a:latin typeface="Arimo"/>
              </a:rPr>
              <a:t>Usecase of Generative AI</a:t>
            </a:r>
          </a:p>
        </p:txBody>
      </p:sp>
    </p:spTree>
  </p:cSld>
  <p:clrMapOvr>
    <a:masterClrMapping/>
  </p:clrMapOvr>
</p:sld>
</file>

<file path=ppt/slides/slide40.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1028700" y="895350"/>
            <a:ext cx="7405034" cy="857251"/>
          </a:xfrm>
          <a:prstGeom prst="rect">
            <a:avLst/>
          </a:prstGeom>
        </p:spPr>
        <p:txBody>
          <a:bodyPr anchor="t" rtlCol="false" tIns="0" lIns="0" bIns="0" rIns="0">
            <a:spAutoFit/>
          </a:bodyPr>
          <a:lstStyle/>
          <a:p>
            <a:pPr>
              <a:lnSpc>
                <a:spcPts val="8399"/>
              </a:lnSpc>
            </a:pPr>
            <a:r>
              <a:rPr lang="en-US" sz="5999">
                <a:solidFill>
                  <a:srgbClr val="FFFFFF"/>
                </a:solidFill>
                <a:latin typeface="Arimo"/>
              </a:rPr>
              <a:t>Fastest Fingers First</a:t>
            </a:r>
          </a:p>
        </p:txBody>
      </p:sp>
      <p:sp>
        <p:nvSpPr>
          <p:cNvPr name="TextBox 3" id="3"/>
          <p:cNvSpPr txBox="true"/>
          <p:nvPr/>
        </p:nvSpPr>
        <p:spPr>
          <a:xfrm rot="0">
            <a:off x="0" y="3664401"/>
            <a:ext cx="12297150" cy="1057275"/>
          </a:xfrm>
          <a:prstGeom prst="rect">
            <a:avLst/>
          </a:prstGeom>
        </p:spPr>
        <p:txBody>
          <a:bodyPr anchor="t" rtlCol="false" tIns="0" lIns="0" bIns="0" rIns="0">
            <a:spAutoFit/>
          </a:bodyPr>
          <a:lstStyle/>
          <a:p>
            <a:pPr algn="l" marL="1981200" indent="-990600" lvl="1">
              <a:lnSpc>
                <a:spcPts val="10800"/>
              </a:lnSpc>
              <a:buFont typeface="Arial"/>
              <a:buChar char="•"/>
            </a:pPr>
            <a:r>
              <a:rPr lang="en-US" sz="6000">
                <a:solidFill>
                  <a:srgbClr val="48FFD5"/>
                </a:solidFill>
                <a:latin typeface="Arimo"/>
              </a:rPr>
              <a:t>Get ChatGPT to hallucinate. </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TextBox 3" id="3"/>
          <p:cNvSpPr txBox="true"/>
          <p:nvPr/>
        </p:nvSpPr>
        <p:spPr>
          <a:xfrm rot="0">
            <a:off x="1443678" y="3334326"/>
            <a:ext cx="16309350" cy="9821798"/>
          </a:xfrm>
          <a:prstGeom prst="rect">
            <a:avLst/>
          </a:prstGeom>
        </p:spPr>
        <p:txBody>
          <a:bodyPr anchor="t" rtlCol="false" tIns="0" lIns="0" bIns="0" rIns="0">
            <a:spAutoFit/>
          </a:bodyPr>
          <a:lstStyle/>
          <a:p>
            <a:pPr algn="l">
              <a:lnSpc>
                <a:spcPts val="12960"/>
              </a:lnSpc>
            </a:pPr>
            <a:r>
              <a:rPr lang="en-US" sz="12000" u="sng">
                <a:solidFill>
                  <a:srgbClr val="48FFD5"/>
                </a:solidFill>
                <a:latin typeface="Arimo Bold"/>
                <a:hlinkClick r:id="rId4" tooltip="https://docs.google.com/presentation/d/1x2cMl1lwWzYd4oNm5EF5Q5k-7vqHzPHbTYim8Yh6XCI/edit?usp=sharing"/>
              </a:rPr>
              <a:t> </a:t>
            </a:r>
          </a:p>
          <a:p>
            <a:pPr algn="l">
              <a:lnSpc>
                <a:spcPts val="8855"/>
              </a:lnSpc>
            </a:pPr>
            <a:r>
              <a:rPr lang="en-US" sz="8199" u="sng">
                <a:solidFill>
                  <a:srgbClr val="48FFD5"/>
                </a:solidFill>
                <a:latin typeface="Arimo Bold"/>
                <a:hlinkClick r:id="rId5" tooltip="https://docs.google.com/presentation/d/1x2cMl1lwWzYd4oNm5EF5Q5k-7vqHzPHbTYim8Yh6XCI/edit?usp=sharing"/>
              </a:rPr>
              <a:t>Introduction to NLP</a:t>
            </a:r>
          </a:p>
          <a:p>
            <a:pPr algn="l">
              <a:lnSpc>
                <a:spcPts val="8855"/>
              </a:lnSpc>
            </a:pPr>
          </a:p>
          <a:p>
            <a:pPr algn="l">
              <a:lnSpc>
                <a:spcPts val="8855"/>
              </a:lnSpc>
            </a:pPr>
          </a:p>
          <a:p>
            <a:pPr algn="l">
              <a:lnSpc>
                <a:spcPts val="8855"/>
              </a:lnSpc>
            </a:pPr>
          </a:p>
          <a:p>
            <a:pPr algn="l">
              <a:lnSpc>
                <a:spcPts val="8855"/>
              </a:lnSpc>
            </a:pPr>
          </a:p>
          <a:p>
            <a:pPr algn="l">
              <a:lnSpc>
                <a:spcPts val="8855"/>
              </a:lnSpc>
            </a:pPr>
          </a:p>
          <a:p>
            <a:pPr algn="l">
              <a:lnSpc>
                <a:spcPts val="8855"/>
              </a:lnSpc>
            </a:pPr>
          </a:p>
          <a:p>
            <a:pPr algn="l">
              <a:lnSpc>
                <a:spcPts val="8855"/>
              </a:lnSpc>
            </a:pPr>
          </a:p>
          <a:p>
            <a:pPr algn="l">
              <a:lnSpc>
                <a:spcPts val="8855"/>
              </a:lnSpc>
            </a:pPr>
          </a:p>
        </p:txBody>
      </p:sp>
      <p:sp>
        <p:nvSpPr>
          <p:cNvPr name="Freeform 4" id="4"/>
          <p:cNvSpPr/>
          <p:nvPr/>
        </p:nvSpPr>
        <p:spPr>
          <a:xfrm flipH="false" flipV="false" rot="0">
            <a:off x="897930" y="8197600"/>
            <a:ext cx="5756856" cy="1003006"/>
          </a:xfrm>
          <a:custGeom>
            <a:avLst/>
            <a:gdLst/>
            <a:ahLst/>
            <a:cxnLst/>
            <a:rect r="r" b="b" t="t" l="l"/>
            <a:pathLst>
              <a:path h="1003006" w="5756856">
                <a:moveTo>
                  <a:pt x="0" y="0"/>
                </a:moveTo>
                <a:lnTo>
                  <a:pt x="5756856" y="0"/>
                </a:lnTo>
                <a:lnTo>
                  <a:pt x="5756856" y="1003006"/>
                </a:lnTo>
                <a:lnTo>
                  <a:pt x="0" y="1003006"/>
                </a:lnTo>
                <a:lnTo>
                  <a:pt x="0" y="0"/>
                </a:lnTo>
                <a:close/>
              </a:path>
            </a:pathLst>
          </a:custGeom>
          <a:blipFill>
            <a:blip r:embed="rId6"/>
            <a:stretch>
              <a:fillRect l="0" t="0" r="-516" b="0"/>
            </a:stretch>
          </a:blipFill>
        </p:spPr>
      </p:sp>
    </p:spTree>
  </p:cSld>
  <p:clrMapOvr>
    <a:masterClrMapping/>
  </p:clrMapOvr>
</p:sld>
</file>

<file path=ppt/slides/slide42.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589760" y="442912"/>
            <a:ext cx="7405034" cy="857251"/>
          </a:xfrm>
          <a:prstGeom prst="rect">
            <a:avLst/>
          </a:prstGeom>
        </p:spPr>
        <p:txBody>
          <a:bodyPr anchor="t" rtlCol="false" tIns="0" lIns="0" bIns="0" rIns="0">
            <a:spAutoFit/>
          </a:bodyPr>
          <a:lstStyle/>
          <a:p>
            <a:pPr>
              <a:lnSpc>
                <a:spcPts val="8399"/>
              </a:lnSpc>
            </a:pPr>
            <a:r>
              <a:rPr lang="en-US" sz="5999">
                <a:solidFill>
                  <a:srgbClr val="FFFFFF"/>
                </a:solidFill>
                <a:latin typeface="Arimo"/>
              </a:rPr>
              <a:t>Brainstorm </a:t>
            </a:r>
          </a:p>
        </p:txBody>
      </p:sp>
      <p:sp>
        <p:nvSpPr>
          <p:cNvPr name="TextBox 3" id="3"/>
          <p:cNvSpPr txBox="true"/>
          <p:nvPr/>
        </p:nvSpPr>
        <p:spPr>
          <a:xfrm rot="0">
            <a:off x="589760" y="4266274"/>
            <a:ext cx="15128133" cy="2000255"/>
          </a:xfrm>
          <a:prstGeom prst="rect">
            <a:avLst/>
          </a:prstGeom>
        </p:spPr>
        <p:txBody>
          <a:bodyPr anchor="t" rtlCol="false" tIns="0" lIns="0" bIns="0" rIns="0">
            <a:spAutoFit/>
          </a:bodyPr>
          <a:lstStyle/>
          <a:p>
            <a:pPr algn="l">
              <a:lnSpc>
                <a:spcPts val="9899"/>
              </a:lnSpc>
            </a:pPr>
            <a:r>
              <a:rPr lang="en-US" sz="5499">
                <a:solidFill>
                  <a:srgbClr val="48FFD5"/>
                </a:solidFill>
                <a:latin typeface="Arimo"/>
              </a:rPr>
              <a:t>Classify movie review as Positive, Negative or Neutral Sentiment. </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23" t="0" r="-123" b="0"/>
            </a:stretch>
          </a:blipFill>
        </p:spPr>
      </p:sp>
      <p:sp>
        <p:nvSpPr>
          <p:cNvPr name="Freeform 3" id="3"/>
          <p:cNvSpPr/>
          <p:nvPr/>
        </p:nvSpPr>
        <p:spPr>
          <a:xfrm flipH="false" flipV="false" rot="0">
            <a:off x="622403" y="1621970"/>
            <a:ext cx="8195320" cy="6293157"/>
          </a:xfrm>
          <a:custGeom>
            <a:avLst/>
            <a:gdLst/>
            <a:ahLst/>
            <a:cxnLst/>
            <a:rect r="r" b="b" t="t" l="l"/>
            <a:pathLst>
              <a:path h="6293157" w="8195320">
                <a:moveTo>
                  <a:pt x="0" y="0"/>
                </a:moveTo>
                <a:lnTo>
                  <a:pt x="8195320" y="0"/>
                </a:lnTo>
                <a:lnTo>
                  <a:pt x="8195320" y="6293156"/>
                </a:lnTo>
                <a:lnTo>
                  <a:pt x="0" y="6293156"/>
                </a:lnTo>
                <a:lnTo>
                  <a:pt x="0" y="0"/>
                </a:lnTo>
                <a:close/>
              </a:path>
            </a:pathLst>
          </a:custGeom>
          <a:blipFill>
            <a:blip r:embed="rId4"/>
            <a:stretch>
              <a:fillRect l="-50623" t="0" r="-45637" b="-2233"/>
            </a:stretch>
          </a:blipFill>
        </p:spPr>
      </p:sp>
      <p:sp>
        <p:nvSpPr>
          <p:cNvPr name="TextBox 4" id="4"/>
          <p:cNvSpPr txBox="true"/>
          <p:nvPr/>
        </p:nvSpPr>
        <p:spPr>
          <a:xfrm rot="0">
            <a:off x="10278974" y="2907751"/>
            <a:ext cx="6150458" cy="2460626"/>
          </a:xfrm>
          <a:prstGeom prst="rect">
            <a:avLst/>
          </a:prstGeom>
        </p:spPr>
        <p:txBody>
          <a:bodyPr anchor="t" rtlCol="false" tIns="0" lIns="0" bIns="0" rIns="0">
            <a:spAutoFit/>
          </a:bodyPr>
          <a:lstStyle/>
          <a:p>
            <a:pPr algn="ctr">
              <a:lnSpc>
                <a:spcPts val="9799"/>
              </a:lnSpc>
            </a:pPr>
            <a:r>
              <a:rPr lang="en-US" sz="6999">
                <a:solidFill>
                  <a:srgbClr val="FFFFFF"/>
                </a:solidFill>
                <a:latin typeface="Arimo"/>
              </a:rPr>
              <a:t>Transformer Neural Network</a:t>
            </a:r>
          </a:p>
        </p:txBody>
      </p:sp>
      <p:sp>
        <p:nvSpPr>
          <p:cNvPr name="TextBox 5" id="5"/>
          <p:cNvSpPr txBox="true"/>
          <p:nvPr/>
        </p:nvSpPr>
        <p:spPr>
          <a:xfrm rot="0">
            <a:off x="17036341" y="9453408"/>
            <a:ext cx="914550" cy="476101"/>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24</a:t>
            </a:r>
          </a:p>
        </p:txBody>
      </p:sp>
      <p:sp>
        <p:nvSpPr>
          <p:cNvPr name="TextBox 6" id="6"/>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11359364" y="590195"/>
            <a:ext cx="6426388" cy="8668105"/>
          </a:xfrm>
          <a:custGeom>
            <a:avLst/>
            <a:gdLst/>
            <a:ahLst/>
            <a:cxnLst/>
            <a:rect r="r" b="b" t="t" l="l"/>
            <a:pathLst>
              <a:path h="8668105" w="6426388">
                <a:moveTo>
                  <a:pt x="0" y="0"/>
                </a:moveTo>
                <a:lnTo>
                  <a:pt x="6426388" y="0"/>
                </a:lnTo>
                <a:lnTo>
                  <a:pt x="6426388" y="8668105"/>
                </a:lnTo>
                <a:lnTo>
                  <a:pt x="0" y="8668105"/>
                </a:lnTo>
                <a:lnTo>
                  <a:pt x="0" y="0"/>
                </a:lnTo>
                <a:close/>
              </a:path>
            </a:pathLst>
          </a:custGeom>
          <a:blipFill>
            <a:blip r:embed="rId3"/>
            <a:stretch>
              <a:fillRect l="0" t="-2401" r="0" b="-2066"/>
            </a:stretch>
          </a:blipFill>
        </p:spPr>
      </p:sp>
      <p:sp>
        <p:nvSpPr>
          <p:cNvPr name="TextBox 3" id="3"/>
          <p:cNvSpPr txBox="true"/>
          <p:nvPr/>
        </p:nvSpPr>
        <p:spPr>
          <a:xfrm rot="0">
            <a:off x="365374" y="220493"/>
            <a:ext cx="9783631" cy="1057275"/>
          </a:xfrm>
          <a:prstGeom prst="rect">
            <a:avLst/>
          </a:prstGeom>
        </p:spPr>
        <p:txBody>
          <a:bodyPr anchor="t" rtlCol="false" tIns="0" lIns="0" bIns="0" rIns="0">
            <a:spAutoFit/>
          </a:bodyPr>
          <a:lstStyle/>
          <a:p>
            <a:pPr algn="ctr">
              <a:lnSpc>
                <a:spcPts val="8400"/>
              </a:lnSpc>
            </a:pPr>
            <a:r>
              <a:rPr lang="en-US" sz="6000">
                <a:solidFill>
                  <a:srgbClr val="FFFFFF"/>
                </a:solidFill>
                <a:latin typeface="Arimo"/>
              </a:rPr>
              <a:t>Transformer Neural Network</a:t>
            </a:r>
          </a:p>
        </p:txBody>
      </p:sp>
      <p:sp>
        <p:nvSpPr>
          <p:cNvPr name="TextBox 4" id="4"/>
          <p:cNvSpPr txBox="true"/>
          <p:nvPr/>
        </p:nvSpPr>
        <p:spPr>
          <a:xfrm rot="0">
            <a:off x="365374" y="1622994"/>
            <a:ext cx="10507738" cy="4298948"/>
          </a:xfrm>
          <a:prstGeom prst="rect">
            <a:avLst/>
          </a:prstGeom>
        </p:spPr>
        <p:txBody>
          <a:bodyPr anchor="t" rtlCol="false" tIns="0" lIns="0" bIns="0" rIns="0">
            <a:spAutoFit/>
          </a:bodyPr>
          <a:lstStyle/>
          <a:p>
            <a:pPr marL="755652" indent="-377826" lvl="1">
              <a:lnSpc>
                <a:spcPts val="8750"/>
              </a:lnSpc>
              <a:buFont typeface="Arial"/>
              <a:buChar char="•"/>
            </a:pPr>
            <a:r>
              <a:rPr lang="en-US" sz="3500">
                <a:solidFill>
                  <a:srgbClr val="1EFFC1"/>
                </a:solidFill>
                <a:latin typeface="Arimo"/>
              </a:rPr>
              <a:t>Solve sequence-to-sequence tasks while handling long-range dependencies </a:t>
            </a:r>
          </a:p>
          <a:p>
            <a:pPr marL="755652" indent="-377826" lvl="1">
              <a:lnSpc>
                <a:spcPts val="8750"/>
              </a:lnSpc>
              <a:buFont typeface="Arial"/>
              <a:buChar char="•"/>
            </a:pPr>
            <a:r>
              <a:rPr lang="en-US" sz="3500">
                <a:solidFill>
                  <a:srgbClr val="1EFFC1"/>
                </a:solidFill>
                <a:latin typeface="Arimo"/>
              </a:rPr>
              <a:t>Attention Is All You Need</a:t>
            </a:r>
          </a:p>
          <a:p>
            <a:pPr marL="755652" indent="-377826" lvl="1">
              <a:lnSpc>
                <a:spcPts val="8750"/>
              </a:lnSpc>
              <a:buFont typeface="Arial"/>
              <a:buChar char="•"/>
            </a:pPr>
            <a:r>
              <a:rPr lang="en-US" sz="3500">
                <a:solidFill>
                  <a:srgbClr val="1EFFC1"/>
                </a:solidFill>
                <a:latin typeface="Arimo"/>
              </a:rPr>
              <a:t>Relies on self-attention mechanisms</a:t>
            </a:r>
          </a:p>
        </p:txBody>
      </p:sp>
      <p:sp>
        <p:nvSpPr>
          <p:cNvPr name="TextBox 5" id="5"/>
          <p:cNvSpPr txBox="true"/>
          <p:nvPr/>
        </p:nvSpPr>
        <p:spPr>
          <a:xfrm rot="0">
            <a:off x="17036341" y="9453334"/>
            <a:ext cx="914550" cy="476250"/>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25</a:t>
            </a:r>
          </a:p>
        </p:txBody>
      </p:sp>
    </p:spTree>
  </p:cSld>
  <p:clrMapOvr>
    <a:masterClrMapping/>
  </p:clrMapOvr>
</p:sld>
</file>

<file path=ppt/slides/slide45.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619776" y="2126694"/>
            <a:ext cx="4209828" cy="599440"/>
          </a:xfrm>
          <a:prstGeom prst="rect">
            <a:avLst/>
          </a:prstGeom>
        </p:spPr>
        <p:txBody>
          <a:bodyPr anchor="t" rtlCol="false" tIns="0" lIns="0" bIns="0" rIns="0">
            <a:spAutoFit/>
          </a:bodyPr>
          <a:lstStyle/>
          <a:p>
            <a:pPr algn="ctr">
              <a:lnSpc>
                <a:spcPts val="4759"/>
              </a:lnSpc>
            </a:pPr>
            <a:r>
              <a:rPr lang="en-US" sz="3399">
                <a:solidFill>
                  <a:srgbClr val="1EFFC1"/>
                </a:solidFill>
                <a:latin typeface="Arimo"/>
              </a:rPr>
              <a:t>Spirit </a:t>
            </a:r>
            <a:r>
              <a:rPr lang="en-US" sz="3399">
                <a:solidFill>
                  <a:srgbClr val="1EFFC1"/>
                </a:solidFill>
                <a:latin typeface="Arimo"/>
              </a:rPr>
              <a:t>in the sky </a:t>
            </a:r>
          </a:p>
        </p:txBody>
      </p:sp>
      <p:sp>
        <p:nvSpPr>
          <p:cNvPr name="AutoShape 3" id="3"/>
          <p:cNvSpPr/>
          <p:nvPr/>
        </p:nvSpPr>
        <p:spPr>
          <a:xfrm>
            <a:off x="11511698" y="5546856"/>
            <a:ext cx="1427056" cy="33"/>
          </a:xfrm>
          <a:prstGeom prst="line">
            <a:avLst/>
          </a:prstGeom>
          <a:ln cap="flat" w="76200">
            <a:solidFill>
              <a:srgbClr val="1EFFC1"/>
            </a:solidFill>
            <a:prstDash val="solid"/>
            <a:headEnd type="none" len="sm" w="sm"/>
            <a:tailEnd type="triangle" len="med" w="lg"/>
          </a:ln>
        </p:spPr>
      </p:sp>
      <p:grpSp>
        <p:nvGrpSpPr>
          <p:cNvPr name="Group 4" id="4"/>
          <p:cNvGrpSpPr/>
          <p:nvPr/>
        </p:nvGrpSpPr>
        <p:grpSpPr>
          <a:xfrm rot="0">
            <a:off x="7191151" y="4501799"/>
            <a:ext cx="4320546" cy="2231484"/>
            <a:chOff x="0" y="0"/>
            <a:chExt cx="1137922" cy="587716"/>
          </a:xfrm>
        </p:grpSpPr>
        <p:sp>
          <p:nvSpPr>
            <p:cNvPr name="Freeform 5" id="5"/>
            <p:cNvSpPr/>
            <p:nvPr/>
          </p:nvSpPr>
          <p:spPr>
            <a:xfrm flipH="false" flipV="false" rot="0">
              <a:off x="0" y="0"/>
              <a:ext cx="1137922" cy="587716"/>
            </a:xfrm>
            <a:custGeom>
              <a:avLst/>
              <a:gdLst/>
              <a:ahLst/>
              <a:cxnLst/>
              <a:rect r="r" b="b" t="t" l="l"/>
              <a:pathLst>
                <a:path h="587716" w="1137922">
                  <a:moveTo>
                    <a:pt x="91386" y="0"/>
                  </a:moveTo>
                  <a:lnTo>
                    <a:pt x="1046535" y="0"/>
                  </a:lnTo>
                  <a:cubicBezTo>
                    <a:pt x="1097007" y="0"/>
                    <a:pt x="1137922" y="40915"/>
                    <a:pt x="1137922" y="91386"/>
                  </a:cubicBezTo>
                  <a:lnTo>
                    <a:pt x="1137922" y="496330"/>
                  </a:lnTo>
                  <a:cubicBezTo>
                    <a:pt x="1137922" y="546801"/>
                    <a:pt x="1097007" y="587716"/>
                    <a:pt x="1046535" y="587716"/>
                  </a:cubicBezTo>
                  <a:lnTo>
                    <a:pt x="91386" y="587716"/>
                  </a:lnTo>
                  <a:cubicBezTo>
                    <a:pt x="40915" y="587716"/>
                    <a:pt x="0" y="546801"/>
                    <a:pt x="0" y="496330"/>
                  </a:cubicBezTo>
                  <a:lnTo>
                    <a:pt x="0" y="91386"/>
                  </a:lnTo>
                  <a:cubicBezTo>
                    <a:pt x="0" y="40915"/>
                    <a:pt x="40915" y="0"/>
                    <a:pt x="91386" y="0"/>
                  </a:cubicBezTo>
                  <a:close/>
                </a:path>
              </a:pathLst>
            </a:custGeom>
            <a:solidFill>
              <a:srgbClr val="000000">
                <a:alpha val="0"/>
              </a:srgbClr>
            </a:solidFill>
            <a:ln w="38100" cap="rnd">
              <a:solidFill>
                <a:srgbClr val="FFDE59"/>
              </a:solidFill>
              <a:prstDash val="solid"/>
              <a:round/>
            </a:ln>
          </p:spPr>
        </p:sp>
        <p:sp>
          <p:nvSpPr>
            <p:cNvPr name="TextBox 6" id="6"/>
            <p:cNvSpPr txBox="true"/>
            <p:nvPr/>
          </p:nvSpPr>
          <p:spPr>
            <a:xfrm>
              <a:off x="0" y="-9525"/>
              <a:ext cx="1137922" cy="597241"/>
            </a:xfrm>
            <a:prstGeom prst="rect">
              <a:avLst/>
            </a:prstGeom>
          </p:spPr>
          <p:txBody>
            <a:bodyPr anchor="ctr" rtlCol="false" tIns="50800" lIns="50800" bIns="50800" rIns="50800"/>
            <a:lstStyle/>
            <a:p>
              <a:pPr algn="ctr">
                <a:lnSpc>
                  <a:spcPts val="2879"/>
                </a:lnSpc>
              </a:pPr>
            </a:p>
          </p:txBody>
        </p:sp>
      </p:grpSp>
      <p:grpSp>
        <p:nvGrpSpPr>
          <p:cNvPr name="Group 7" id="7"/>
          <p:cNvGrpSpPr/>
          <p:nvPr/>
        </p:nvGrpSpPr>
        <p:grpSpPr>
          <a:xfrm rot="0">
            <a:off x="717955" y="4509929"/>
            <a:ext cx="4320546" cy="2231484"/>
            <a:chOff x="0" y="0"/>
            <a:chExt cx="1137922" cy="587716"/>
          </a:xfrm>
        </p:grpSpPr>
        <p:sp>
          <p:nvSpPr>
            <p:cNvPr name="Freeform 8" id="8"/>
            <p:cNvSpPr/>
            <p:nvPr/>
          </p:nvSpPr>
          <p:spPr>
            <a:xfrm flipH="false" flipV="false" rot="0">
              <a:off x="0" y="0"/>
              <a:ext cx="1137922" cy="587716"/>
            </a:xfrm>
            <a:custGeom>
              <a:avLst/>
              <a:gdLst/>
              <a:ahLst/>
              <a:cxnLst/>
              <a:rect r="r" b="b" t="t" l="l"/>
              <a:pathLst>
                <a:path h="587716" w="1137922">
                  <a:moveTo>
                    <a:pt x="91386" y="0"/>
                  </a:moveTo>
                  <a:lnTo>
                    <a:pt x="1046535" y="0"/>
                  </a:lnTo>
                  <a:cubicBezTo>
                    <a:pt x="1097007" y="0"/>
                    <a:pt x="1137922" y="40915"/>
                    <a:pt x="1137922" y="91386"/>
                  </a:cubicBezTo>
                  <a:lnTo>
                    <a:pt x="1137922" y="496330"/>
                  </a:lnTo>
                  <a:cubicBezTo>
                    <a:pt x="1137922" y="546801"/>
                    <a:pt x="1097007" y="587716"/>
                    <a:pt x="1046535" y="587716"/>
                  </a:cubicBezTo>
                  <a:lnTo>
                    <a:pt x="91386" y="587716"/>
                  </a:lnTo>
                  <a:cubicBezTo>
                    <a:pt x="40915" y="587716"/>
                    <a:pt x="0" y="546801"/>
                    <a:pt x="0" y="496330"/>
                  </a:cubicBezTo>
                  <a:lnTo>
                    <a:pt x="0" y="91386"/>
                  </a:lnTo>
                  <a:cubicBezTo>
                    <a:pt x="0" y="40915"/>
                    <a:pt x="40915" y="0"/>
                    <a:pt x="91386" y="0"/>
                  </a:cubicBezTo>
                  <a:close/>
                </a:path>
              </a:pathLst>
            </a:custGeom>
            <a:solidFill>
              <a:srgbClr val="000000">
                <a:alpha val="0"/>
              </a:srgbClr>
            </a:solidFill>
            <a:ln w="38100" cap="rnd">
              <a:solidFill>
                <a:srgbClr val="FFDE59"/>
              </a:solidFill>
              <a:prstDash val="solid"/>
              <a:round/>
            </a:ln>
          </p:spPr>
        </p:sp>
        <p:sp>
          <p:nvSpPr>
            <p:cNvPr name="TextBox 9" id="9"/>
            <p:cNvSpPr txBox="true"/>
            <p:nvPr/>
          </p:nvSpPr>
          <p:spPr>
            <a:xfrm>
              <a:off x="0" y="-9525"/>
              <a:ext cx="1137922" cy="597241"/>
            </a:xfrm>
            <a:prstGeom prst="rect">
              <a:avLst/>
            </a:prstGeom>
          </p:spPr>
          <p:txBody>
            <a:bodyPr anchor="ctr" rtlCol="false" tIns="50800" lIns="50800" bIns="50800" rIns="50800"/>
            <a:lstStyle/>
            <a:p>
              <a:pPr algn="ctr">
                <a:lnSpc>
                  <a:spcPts val="2879"/>
                </a:lnSpc>
              </a:pPr>
            </a:p>
          </p:txBody>
        </p:sp>
      </p:grpSp>
      <p:sp>
        <p:nvSpPr>
          <p:cNvPr name="AutoShape 10" id="10"/>
          <p:cNvSpPr/>
          <p:nvPr/>
        </p:nvSpPr>
        <p:spPr>
          <a:xfrm flipV="true">
            <a:off x="5039175" y="5503252"/>
            <a:ext cx="2155853" cy="38100"/>
          </a:xfrm>
          <a:prstGeom prst="line">
            <a:avLst/>
          </a:prstGeom>
          <a:ln cap="flat" w="76200">
            <a:solidFill>
              <a:srgbClr val="1EFFC1"/>
            </a:solidFill>
            <a:prstDash val="solid"/>
            <a:headEnd type="none" len="sm" w="sm"/>
            <a:tailEnd type="triangle" len="med" w="lg"/>
          </a:ln>
        </p:spPr>
      </p:sp>
      <p:grpSp>
        <p:nvGrpSpPr>
          <p:cNvPr name="Group 11" id="11"/>
          <p:cNvGrpSpPr/>
          <p:nvPr/>
        </p:nvGrpSpPr>
        <p:grpSpPr>
          <a:xfrm rot="0">
            <a:off x="12938754" y="4431147"/>
            <a:ext cx="4320546" cy="2231484"/>
            <a:chOff x="0" y="0"/>
            <a:chExt cx="1137922" cy="587716"/>
          </a:xfrm>
        </p:grpSpPr>
        <p:sp>
          <p:nvSpPr>
            <p:cNvPr name="Freeform 12" id="12"/>
            <p:cNvSpPr/>
            <p:nvPr/>
          </p:nvSpPr>
          <p:spPr>
            <a:xfrm flipH="false" flipV="false" rot="0">
              <a:off x="0" y="0"/>
              <a:ext cx="1137922" cy="587716"/>
            </a:xfrm>
            <a:custGeom>
              <a:avLst/>
              <a:gdLst/>
              <a:ahLst/>
              <a:cxnLst/>
              <a:rect r="r" b="b" t="t" l="l"/>
              <a:pathLst>
                <a:path h="587716" w="1137922">
                  <a:moveTo>
                    <a:pt x="91386" y="0"/>
                  </a:moveTo>
                  <a:lnTo>
                    <a:pt x="1046535" y="0"/>
                  </a:lnTo>
                  <a:cubicBezTo>
                    <a:pt x="1097007" y="0"/>
                    <a:pt x="1137922" y="40915"/>
                    <a:pt x="1137922" y="91386"/>
                  </a:cubicBezTo>
                  <a:lnTo>
                    <a:pt x="1137922" y="496330"/>
                  </a:lnTo>
                  <a:cubicBezTo>
                    <a:pt x="1137922" y="546801"/>
                    <a:pt x="1097007" y="587716"/>
                    <a:pt x="1046535" y="587716"/>
                  </a:cubicBezTo>
                  <a:lnTo>
                    <a:pt x="91386" y="587716"/>
                  </a:lnTo>
                  <a:cubicBezTo>
                    <a:pt x="40915" y="587716"/>
                    <a:pt x="0" y="546801"/>
                    <a:pt x="0" y="496330"/>
                  </a:cubicBezTo>
                  <a:lnTo>
                    <a:pt x="0" y="91386"/>
                  </a:lnTo>
                  <a:cubicBezTo>
                    <a:pt x="0" y="40915"/>
                    <a:pt x="40915" y="0"/>
                    <a:pt x="91386" y="0"/>
                  </a:cubicBezTo>
                  <a:close/>
                </a:path>
              </a:pathLst>
            </a:custGeom>
            <a:solidFill>
              <a:srgbClr val="000000">
                <a:alpha val="0"/>
              </a:srgbClr>
            </a:solidFill>
            <a:ln w="38100" cap="rnd">
              <a:solidFill>
                <a:srgbClr val="FFDE59"/>
              </a:solidFill>
              <a:prstDash val="solid"/>
              <a:round/>
            </a:ln>
          </p:spPr>
        </p:sp>
        <p:sp>
          <p:nvSpPr>
            <p:cNvPr name="TextBox 13" id="13"/>
            <p:cNvSpPr txBox="true"/>
            <p:nvPr/>
          </p:nvSpPr>
          <p:spPr>
            <a:xfrm>
              <a:off x="0" y="-9525"/>
              <a:ext cx="1137922" cy="597241"/>
            </a:xfrm>
            <a:prstGeom prst="rect">
              <a:avLst/>
            </a:prstGeom>
          </p:spPr>
          <p:txBody>
            <a:bodyPr anchor="ctr" rtlCol="false" tIns="50800" lIns="50800" bIns="50800" rIns="50800"/>
            <a:lstStyle/>
            <a:p>
              <a:pPr algn="ctr">
                <a:lnSpc>
                  <a:spcPts val="2879"/>
                </a:lnSpc>
              </a:pPr>
            </a:p>
          </p:txBody>
        </p:sp>
      </p:grpSp>
      <p:sp>
        <p:nvSpPr>
          <p:cNvPr name="TextBox 14" id="14"/>
          <p:cNvSpPr txBox="true"/>
          <p:nvPr/>
        </p:nvSpPr>
        <p:spPr>
          <a:xfrm rot="0">
            <a:off x="1751384" y="5250602"/>
            <a:ext cx="1946611" cy="599308"/>
          </a:xfrm>
          <a:prstGeom prst="rect">
            <a:avLst/>
          </a:prstGeom>
        </p:spPr>
        <p:txBody>
          <a:bodyPr anchor="t" rtlCol="false" tIns="0" lIns="0" bIns="0" rIns="0">
            <a:spAutoFit/>
          </a:bodyPr>
          <a:lstStyle/>
          <a:p>
            <a:pPr algn="ctr">
              <a:lnSpc>
                <a:spcPts val="4759"/>
              </a:lnSpc>
            </a:pPr>
            <a:r>
              <a:rPr lang="en-US" sz="3399">
                <a:solidFill>
                  <a:srgbClr val="1EFFC1"/>
                </a:solidFill>
                <a:latin typeface="Arimo"/>
              </a:rPr>
              <a:t>Encoder</a:t>
            </a:r>
          </a:p>
        </p:txBody>
      </p:sp>
      <p:sp>
        <p:nvSpPr>
          <p:cNvPr name="TextBox 15" id="15"/>
          <p:cNvSpPr txBox="true"/>
          <p:nvPr/>
        </p:nvSpPr>
        <p:spPr>
          <a:xfrm rot="0">
            <a:off x="14261319" y="5082404"/>
            <a:ext cx="1946611" cy="599440"/>
          </a:xfrm>
          <a:prstGeom prst="rect">
            <a:avLst/>
          </a:prstGeom>
        </p:spPr>
        <p:txBody>
          <a:bodyPr anchor="t" rtlCol="false" tIns="0" lIns="0" bIns="0" rIns="0">
            <a:spAutoFit/>
          </a:bodyPr>
          <a:lstStyle/>
          <a:p>
            <a:pPr algn="ctr">
              <a:lnSpc>
                <a:spcPts val="4759"/>
              </a:lnSpc>
            </a:pPr>
            <a:r>
              <a:rPr lang="en-US" sz="3399">
                <a:solidFill>
                  <a:srgbClr val="1EFFC1"/>
                </a:solidFill>
                <a:latin typeface="Arimo"/>
              </a:rPr>
              <a:t>Decoder</a:t>
            </a:r>
          </a:p>
        </p:txBody>
      </p:sp>
      <p:sp>
        <p:nvSpPr>
          <p:cNvPr name="TextBox 16" id="16"/>
          <p:cNvSpPr txBox="true"/>
          <p:nvPr/>
        </p:nvSpPr>
        <p:spPr>
          <a:xfrm rot="0">
            <a:off x="7826857" y="4186256"/>
            <a:ext cx="2860749" cy="2291105"/>
          </a:xfrm>
          <a:prstGeom prst="rect">
            <a:avLst/>
          </a:prstGeom>
        </p:spPr>
        <p:txBody>
          <a:bodyPr anchor="t" rtlCol="false" tIns="0" lIns="0" bIns="0" rIns="0">
            <a:spAutoFit/>
          </a:bodyPr>
          <a:lstStyle/>
          <a:p>
            <a:pPr algn="ctr">
              <a:lnSpc>
                <a:spcPts val="18618"/>
              </a:lnSpc>
            </a:pPr>
            <a:r>
              <a:rPr lang="en-US" sz="13299">
                <a:solidFill>
                  <a:srgbClr val="1EFFC1"/>
                </a:solidFill>
                <a:latin typeface="Alice"/>
              </a:rPr>
              <a:t>[    ]</a:t>
            </a:r>
          </a:p>
        </p:txBody>
      </p:sp>
      <p:sp>
        <p:nvSpPr>
          <p:cNvPr name="TextBox 17" id="17"/>
          <p:cNvSpPr txBox="true"/>
          <p:nvPr/>
        </p:nvSpPr>
        <p:spPr>
          <a:xfrm rot="0">
            <a:off x="8386326" y="4821420"/>
            <a:ext cx="1741812" cy="1479512"/>
          </a:xfrm>
          <a:prstGeom prst="rect">
            <a:avLst/>
          </a:prstGeom>
        </p:spPr>
        <p:txBody>
          <a:bodyPr anchor="t" rtlCol="false" tIns="0" lIns="0" bIns="0" rIns="0">
            <a:spAutoFit/>
          </a:bodyPr>
          <a:lstStyle/>
          <a:p>
            <a:pPr algn="ctr">
              <a:lnSpc>
                <a:spcPts val="2977"/>
              </a:lnSpc>
            </a:pPr>
            <a:r>
              <a:rPr lang="en-US" sz="2126">
                <a:solidFill>
                  <a:srgbClr val="1EFFC1"/>
                </a:solidFill>
                <a:latin typeface="Arimo"/>
              </a:rPr>
              <a:t>1  0  0  0</a:t>
            </a:r>
          </a:p>
          <a:p>
            <a:pPr algn="ctr">
              <a:lnSpc>
                <a:spcPts val="2977"/>
              </a:lnSpc>
            </a:pPr>
            <a:r>
              <a:rPr lang="en-US" sz="2126">
                <a:solidFill>
                  <a:srgbClr val="1EFFC1"/>
                </a:solidFill>
                <a:latin typeface="Arimo"/>
              </a:rPr>
              <a:t>0  1  0  0</a:t>
            </a:r>
          </a:p>
          <a:p>
            <a:pPr algn="ctr">
              <a:lnSpc>
                <a:spcPts val="2977"/>
              </a:lnSpc>
            </a:pPr>
            <a:r>
              <a:rPr lang="en-US" sz="2126">
                <a:solidFill>
                  <a:srgbClr val="1EFFC1"/>
                </a:solidFill>
                <a:latin typeface="Arimo"/>
              </a:rPr>
              <a:t>0  0  1  0</a:t>
            </a:r>
          </a:p>
          <a:p>
            <a:pPr algn="ctr">
              <a:lnSpc>
                <a:spcPts val="2977"/>
              </a:lnSpc>
            </a:pPr>
            <a:r>
              <a:rPr lang="en-US" sz="2126">
                <a:solidFill>
                  <a:srgbClr val="1EFFC1"/>
                </a:solidFill>
                <a:latin typeface="Arimo"/>
              </a:rPr>
              <a:t>0  0  0  1</a:t>
            </a:r>
          </a:p>
        </p:txBody>
      </p:sp>
      <p:sp>
        <p:nvSpPr>
          <p:cNvPr name="TextBox 18" id="18"/>
          <p:cNvSpPr txBox="true"/>
          <p:nvPr/>
        </p:nvSpPr>
        <p:spPr>
          <a:xfrm rot="0">
            <a:off x="13751949" y="8058785"/>
            <a:ext cx="3507351" cy="599440"/>
          </a:xfrm>
          <a:prstGeom prst="rect">
            <a:avLst/>
          </a:prstGeom>
        </p:spPr>
        <p:txBody>
          <a:bodyPr anchor="t" rtlCol="false" tIns="0" lIns="0" bIns="0" rIns="0">
            <a:spAutoFit/>
          </a:bodyPr>
          <a:lstStyle/>
          <a:p>
            <a:pPr algn="ctr">
              <a:lnSpc>
                <a:spcPts val="4759"/>
              </a:lnSpc>
            </a:pPr>
            <a:r>
              <a:rPr lang="en-US" sz="3399">
                <a:solidFill>
                  <a:srgbClr val="1EFFC1"/>
                </a:solidFill>
                <a:latin typeface="Arimo"/>
              </a:rPr>
              <a:t>esprit dans </a:t>
            </a:r>
            <a:r>
              <a:rPr lang="en-US" sz="3399">
                <a:solidFill>
                  <a:srgbClr val="1EFFC1"/>
                </a:solidFill>
                <a:latin typeface="Arimo"/>
              </a:rPr>
              <a:t>le ciel</a:t>
            </a:r>
          </a:p>
        </p:txBody>
      </p:sp>
      <p:sp>
        <p:nvSpPr>
          <p:cNvPr name="TextBox 19" id="19"/>
          <p:cNvSpPr txBox="true"/>
          <p:nvPr/>
        </p:nvSpPr>
        <p:spPr>
          <a:xfrm rot="0">
            <a:off x="419100" y="266700"/>
            <a:ext cx="7624167" cy="1038226"/>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Internal representation</a:t>
            </a:r>
          </a:p>
        </p:txBody>
      </p:sp>
      <p:sp>
        <p:nvSpPr>
          <p:cNvPr name="AutoShape 20" id="20"/>
          <p:cNvSpPr/>
          <p:nvPr/>
        </p:nvSpPr>
        <p:spPr>
          <a:xfrm>
            <a:off x="2412820" y="3102262"/>
            <a:ext cx="0" cy="1328885"/>
          </a:xfrm>
          <a:prstGeom prst="line">
            <a:avLst/>
          </a:prstGeom>
          <a:ln cap="flat" w="76200">
            <a:solidFill>
              <a:srgbClr val="1EFFC1"/>
            </a:solidFill>
            <a:prstDash val="solid"/>
            <a:headEnd type="none" len="sm" w="sm"/>
            <a:tailEnd type="triangle" len="med" w="lg"/>
          </a:ln>
        </p:spPr>
      </p:sp>
      <p:sp>
        <p:nvSpPr>
          <p:cNvPr name="AutoShape 21" id="21"/>
          <p:cNvSpPr/>
          <p:nvPr/>
        </p:nvSpPr>
        <p:spPr>
          <a:xfrm>
            <a:off x="15272725" y="6662630"/>
            <a:ext cx="0" cy="1328885"/>
          </a:xfrm>
          <a:prstGeom prst="line">
            <a:avLst/>
          </a:prstGeom>
          <a:ln cap="flat" w="76200">
            <a:solidFill>
              <a:srgbClr val="1EFFC1"/>
            </a:solidFill>
            <a:prstDash val="solid"/>
            <a:headEnd type="none" len="sm" w="sm"/>
            <a:tailEnd type="triangle" len="med" w="lg"/>
          </a:ln>
        </p:spPr>
      </p:sp>
      <p:sp>
        <p:nvSpPr>
          <p:cNvPr name="TextBox 22" id="22"/>
          <p:cNvSpPr txBox="true"/>
          <p:nvPr/>
        </p:nvSpPr>
        <p:spPr>
          <a:xfrm rot="0">
            <a:off x="17055391" y="9453334"/>
            <a:ext cx="914550" cy="476250"/>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26</a:t>
            </a:r>
          </a:p>
        </p:txBody>
      </p:sp>
      <p:sp>
        <p:nvSpPr>
          <p:cNvPr name="TextBox 23" id="23"/>
          <p:cNvSpPr txBox="true"/>
          <p:nvPr/>
        </p:nvSpPr>
        <p:spPr>
          <a:xfrm rot="0">
            <a:off x="72491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46.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grpSp>
        <p:nvGrpSpPr>
          <p:cNvPr name="Group 2" id="2"/>
          <p:cNvGrpSpPr/>
          <p:nvPr/>
        </p:nvGrpSpPr>
        <p:grpSpPr>
          <a:xfrm rot="0">
            <a:off x="1238806" y="3560877"/>
            <a:ext cx="3086100" cy="1543050"/>
            <a:chOff x="0" y="0"/>
            <a:chExt cx="812800" cy="406400"/>
          </a:xfrm>
        </p:grpSpPr>
        <p:sp>
          <p:nvSpPr>
            <p:cNvPr name="Freeform 3" id="3"/>
            <p:cNvSpPr/>
            <p:nvPr/>
          </p:nvSpPr>
          <p:spPr>
            <a:xfrm flipH="false" flipV="false" rot="0">
              <a:off x="0" y="0"/>
              <a:ext cx="812800" cy="406400"/>
            </a:xfrm>
            <a:custGeom>
              <a:avLst/>
              <a:gdLst/>
              <a:ahLst/>
              <a:cxnLst/>
              <a:rect r="r" b="b" t="t" l="l"/>
              <a:pathLst>
                <a:path h="406400" w="812800">
                  <a:moveTo>
                    <a:pt x="127941" y="0"/>
                  </a:moveTo>
                  <a:lnTo>
                    <a:pt x="684859" y="0"/>
                  </a:lnTo>
                  <a:cubicBezTo>
                    <a:pt x="718791" y="0"/>
                    <a:pt x="751333" y="13479"/>
                    <a:pt x="775327" y="37473"/>
                  </a:cubicBezTo>
                  <a:cubicBezTo>
                    <a:pt x="799321" y="61467"/>
                    <a:pt x="812800" y="94009"/>
                    <a:pt x="812800" y="127941"/>
                  </a:cubicBezTo>
                  <a:lnTo>
                    <a:pt x="812800" y="278459"/>
                  </a:lnTo>
                  <a:cubicBezTo>
                    <a:pt x="812800" y="312391"/>
                    <a:pt x="799321" y="344933"/>
                    <a:pt x="775327" y="368927"/>
                  </a:cubicBezTo>
                  <a:cubicBezTo>
                    <a:pt x="751333" y="392921"/>
                    <a:pt x="718791" y="406400"/>
                    <a:pt x="684859" y="406400"/>
                  </a:cubicBezTo>
                  <a:lnTo>
                    <a:pt x="127941" y="406400"/>
                  </a:lnTo>
                  <a:cubicBezTo>
                    <a:pt x="94009" y="406400"/>
                    <a:pt x="61467" y="392921"/>
                    <a:pt x="37473" y="368927"/>
                  </a:cubicBezTo>
                  <a:cubicBezTo>
                    <a:pt x="13479" y="344933"/>
                    <a:pt x="0" y="312391"/>
                    <a:pt x="0" y="278459"/>
                  </a:cubicBezTo>
                  <a:lnTo>
                    <a:pt x="0" y="127941"/>
                  </a:lnTo>
                  <a:cubicBezTo>
                    <a:pt x="0" y="94009"/>
                    <a:pt x="13479" y="61467"/>
                    <a:pt x="37473" y="37473"/>
                  </a:cubicBezTo>
                  <a:cubicBezTo>
                    <a:pt x="61467" y="13479"/>
                    <a:pt x="94009" y="0"/>
                    <a:pt x="127941" y="0"/>
                  </a:cubicBezTo>
                  <a:close/>
                </a:path>
              </a:pathLst>
            </a:custGeom>
            <a:solidFill>
              <a:srgbClr val="000000">
                <a:alpha val="0"/>
              </a:srgbClr>
            </a:solidFill>
            <a:ln w="38100" cap="rnd">
              <a:solidFill>
                <a:srgbClr val="FFDE59"/>
              </a:solidFill>
              <a:prstDash val="solid"/>
              <a:round/>
            </a:ln>
          </p:spPr>
        </p:sp>
        <p:sp>
          <p:nvSpPr>
            <p:cNvPr name="TextBox 4" id="4"/>
            <p:cNvSpPr txBox="true"/>
            <p:nvPr/>
          </p:nvSpPr>
          <p:spPr>
            <a:xfrm>
              <a:off x="0" y="-19050"/>
              <a:ext cx="812800" cy="425450"/>
            </a:xfrm>
            <a:prstGeom prst="rect">
              <a:avLst/>
            </a:prstGeom>
          </p:spPr>
          <p:txBody>
            <a:bodyPr anchor="ctr" rtlCol="false" tIns="50800" lIns="50800" bIns="50800" rIns="50800"/>
            <a:lstStyle/>
            <a:p>
              <a:pPr algn="ctr">
                <a:lnSpc>
                  <a:spcPts val="3719"/>
                </a:lnSpc>
              </a:pPr>
              <a:r>
                <a:rPr lang="en-US" sz="3099">
                  <a:solidFill>
                    <a:srgbClr val="1EFFC1"/>
                  </a:solidFill>
                  <a:latin typeface="Arimo"/>
                </a:rPr>
                <a:t>Input Embedding</a:t>
              </a:r>
            </a:p>
          </p:txBody>
        </p:sp>
      </p:grpSp>
      <p:grpSp>
        <p:nvGrpSpPr>
          <p:cNvPr name="Group 5" id="5"/>
          <p:cNvGrpSpPr/>
          <p:nvPr/>
        </p:nvGrpSpPr>
        <p:grpSpPr>
          <a:xfrm rot="0">
            <a:off x="7033140" y="1542869"/>
            <a:ext cx="2642841" cy="5452354"/>
            <a:chOff x="0" y="0"/>
            <a:chExt cx="3523788" cy="7269805"/>
          </a:xfrm>
        </p:grpSpPr>
        <p:grpSp>
          <p:nvGrpSpPr>
            <p:cNvPr name="Group 6" id="6"/>
            <p:cNvGrpSpPr/>
            <p:nvPr/>
          </p:nvGrpSpPr>
          <p:grpSpPr>
            <a:xfrm rot="0">
              <a:off x="940980" y="0"/>
              <a:ext cx="2582808" cy="5515832"/>
              <a:chOff x="0" y="0"/>
              <a:chExt cx="812800" cy="1735812"/>
            </a:xfrm>
          </p:grpSpPr>
          <p:sp>
            <p:nvSpPr>
              <p:cNvPr name="Freeform 7" id="7"/>
              <p:cNvSpPr/>
              <p:nvPr/>
            </p:nvSpPr>
            <p:spPr>
              <a:xfrm flipH="false" flipV="false" rot="0">
                <a:off x="0" y="0"/>
                <a:ext cx="812800" cy="1735812"/>
              </a:xfrm>
              <a:custGeom>
                <a:avLst/>
                <a:gdLst/>
                <a:ahLst/>
                <a:cxnLst/>
                <a:rect r="r" b="b" t="t" l="l"/>
                <a:pathLst>
                  <a:path h="1735812" w="812800">
                    <a:moveTo>
                      <a:pt x="127941" y="0"/>
                    </a:moveTo>
                    <a:lnTo>
                      <a:pt x="684859" y="0"/>
                    </a:lnTo>
                    <a:cubicBezTo>
                      <a:pt x="718791" y="0"/>
                      <a:pt x="751333" y="13479"/>
                      <a:pt x="775327" y="37473"/>
                    </a:cubicBezTo>
                    <a:cubicBezTo>
                      <a:pt x="799321" y="61467"/>
                      <a:pt x="812800" y="94009"/>
                      <a:pt x="812800" y="127941"/>
                    </a:cubicBezTo>
                    <a:lnTo>
                      <a:pt x="812800" y="1607871"/>
                    </a:lnTo>
                    <a:cubicBezTo>
                      <a:pt x="812800" y="1641803"/>
                      <a:pt x="799321" y="1674345"/>
                      <a:pt x="775327" y="1698339"/>
                    </a:cubicBezTo>
                    <a:cubicBezTo>
                      <a:pt x="751333" y="1722332"/>
                      <a:pt x="718791" y="1735812"/>
                      <a:pt x="684859" y="1735812"/>
                    </a:cubicBezTo>
                    <a:lnTo>
                      <a:pt x="127941" y="1735812"/>
                    </a:lnTo>
                    <a:cubicBezTo>
                      <a:pt x="94009" y="1735812"/>
                      <a:pt x="61467" y="1722332"/>
                      <a:pt x="37473" y="1698339"/>
                    </a:cubicBezTo>
                    <a:cubicBezTo>
                      <a:pt x="13479" y="1674345"/>
                      <a:pt x="0" y="1641803"/>
                      <a:pt x="0" y="1607871"/>
                    </a:cubicBezTo>
                    <a:lnTo>
                      <a:pt x="0" y="127941"/>
                    </a:lnTo>
                    <a:cubicBezTo>
                      <a:pt x="0" y="94009"/>
                      <a:pt x="13479" y="61467"/>
                      <a:pt x="37473" y="37473"/>
                    </a:cubicBezTo>
                    <a:cubicBezTo>
                      <a:pt x="61467" y="13479"/>
                      <a:pt x="94009" y="0"/>
                      <a:pt x="127941" y="0"/>
                    </a:cubicBezTo>
                    <a:close/>
                  </a:path>
                </a:pathLst>
              </a:custGeom>
              <a:solidFill>
                <a:srgbClr val="000000">
                  <a:alpha val="0"/>
                </a:srgbClr>
              </a:solidFill>
              <a:ln w="38100" cap="rnd">
                <a:solidFill>
                  <a:srgbClr val="FFDE59"/>
                </a:solidFill>
                <a:prstDash val="solid"/>
                <a:round/>
              </a:ln>
            </p:spPr>
          </p:sp>
          <p:sp>
            <p:nvSpPr>
              <p:cNvPr name="TextBox 8" id="8"/>
              <p:cNvSpPr txBox="true"/>
              <p:nvPr/>
            </p:nvSpPr>
            <p:spPr>
              <a:xfrm>
                <a:off x="0" y="-19050"/>
                <a:ext cx="812800" cy="1754862"/>
              </a:xfrm>
              <a:prstGeom prst="rect">
                <a:avLst/>
              </a:prstGeom>
            </p:spPr>
            <p:txBody>
              <a:bodyPr anchor="ctr" rtlCol="false" tIns="50800" lIns="50800" bIns="50800" rIns="50800"/>
              <a:lstStyle/>
              <a:p>
                <a:pPr>
                  <a:lnSpc>
                    <a:spcPts val="3719"/>
                  </a:lnSpc>
                </a:pPr>
              </a:p>
              <a:p>
                <a:pPr>
                  <a:lnSpc>
                    <a:spcPts val="3719"/>
                  </a:lnSpc>
                </a:pPr>
              </a:p>
            </p:txBody>
          </p:sp>
        </p:grpSp>
        <p:grpSp>
          <p:nvGrpSpPr>
            <p:cNvPr name="Group 9" id="9"/>
            <p:cNvGrpSpPr/>
            <p:nvPr/>
          </p:nvGrpSpPr>
          <p:grpSpPr>
            <a:xfrm rot="0">
              <a:off x="0" y="645702"/>
              <a:ext cx="2582808" cy="6624103"/>
              <a:chOff x="0" y="0"/>
              <a:chExt cx="812800" cy="2084580"/>
            </a:xfrm>
          </p:grpSpPr>
          <p:sp>
            <p:nvSpPr>
              <p:cNvPr name="Freeform 10" id="10"/>
              <p:cNvSpPr/>
              <p:nvPr/>
            </p:nvSpPr>
            <p:spPr>
              <a:xfrm flipH="false" flipV="false" rot="0">
                <a:off x="0" y="0"/>
                <a:ext cx="812800" cy="2084580"/>
              </a:xfrm>
              <a:custGeom>
                <a:avLst/>
                <a:gdLst/>
                <a:ahLst/>
                <a:cxnLst/>
                <a:rect r="r" b="b" t="t" l="l"/>
                <a:pathLst>
                  <a:path h="2084580" w="812800">
                    <a:moveTo>
                      <a:pt x="127941" y="0"/>
                    </a:moveTo>
                    <a:lnTo>
                      <a:pt x="684859" y="0"/>
                    </a:lnTo>
                    <a:cubicBezTo>
                      <a:pt x="718791" y="0"/>
                      <a:pt x="751333" y="13479"/>
                      <a:pt x="775327" y="37473"/>
                    </a:cubicBezTo>
                    <a:cubicBezTo>
                      <a:pt x="799321" y="61467"/>
                      <a:pt x="812800" y="94009"/>
                      <a:pt x="812800" y="127941"/>
                    </a:cubicBezTo>
                    <a:lnTo>
                      <a:pt x="812800" y="1956640"/>
                    </a:lnTo>
                    <a:cubicBezTo>
                      <a:pt x="812800" y="1990572"/>
                      <a:pt x="799321" y="2023114"/>
                      <a:pt x="775327" y="2047107"/>
                    </a:cubicBezTo>
                    <a:cubicBezTo>
                      <a:pt x="751333" y="2071101"/>
                      <a:pt x="718791" y="2084580"/>
                      <a:pt x="684859" y="2084580"/>
                    </a:cubicBezTo>
                    <a:lnTo>
                      <a:pt x="127941" y="2084580"/>
                    </a:lnTo>
                    <a:cubicBezTo>
                      <a:pt x="94009" y="2084580"/>
                      <a:pt x="61467" y="2071101"/>
                      <a:pt x="37473" y="2047107"/>
                    </a:cubicBezTo>
                    <a:cubicBezTo>
                      <a:pt x="13479" y="2023114"/>
                      <a:pt x="0" y="1990572"/>
                      <a:pt x="0" y="1956640"/>
                    </a:cubicBezTo>
                    <a:lnTo>
                      <a:pt x="0" y="127941"/>
                    </a:lnTo>
                    <a:cubicBezTo>
                      <a:pt x="0" y="94009"/>
                      <a:pt x="13479" y="61467"/>
                      <a:pt x="37473" y="37473"/>
                    </a:cubicBezTo>
                    <a:cubicBezTo>
                      <a:pt x="61467" y="13479"/>
                      <a:pt x="94009" y="0"/>
                      <a:pt x="127941" y="0"/>
                    </a:cubicBezTo>
                    <a:close/>
                  </a:path>
                </a:pathLst>
              </a:custGeom>
              <a:solidFill>
                <a:srgbClr val="052643"/>
              </a:solidFill>
            </p:spPr>
          </p:sp>
          <p:sp>
            <p:nvSpPr>
              <p:cNvPr name="TextBox 11" id="11"/>
              <p:cNvSpPr txBox="true"/>
              <p:nvPr/>
            </p:nvSpPr>
            <p:spPr>
              <a:xfrm>
                <a:off x="0" y="-9525"/>
                <a:ext cx="812800" cy="2094105"/>
              </a:xfrm>
              <a:prstGeom prst="rect">
                <a:avLst/>
              </a:prstGeom>
            </p:spPr>
            <p:txBody>
              <a:bodyPr anchor="ctr" rtlCol="false" tIns="50800" lIns="50800" bIns="50800" rIns="50800"/>
              <a:lstStyle/>
              <a:p>
                <a:pPr algn="ctr">
                  <a:lnSpc>
                    <a:spcPts val="2880"/>
                  </a:lnSpc>
                </a:pPr>
              </a:p>
            </p:txBody>
          </p:sp>
        </p:grpSp>
      </p:grpSp>
      <p:grpSp>
        <p:nvGrpSpPr>
          <p:cNvPr name="Group 12" id="12"/>
          <p:cNvGrpSpPr/>
          <p:nvPr/>
        </p:nvGrpSpPr>
        <p:grpSpPr>
          <a:xfrm rot="0">
            <a:off x="6417454" y="1982976"/>
            <a:ext cx="1937106" cy="4968077"/>
            <a:chOff x="0" y="0"/>
            <a:chExt cx="812800" cy="2084580"/>
          </a:xfrm>
        </p:grpSpPr>
        <p:sp>
          <p:nvSpPr>
            <p:cNvPr name="Freeform 13" id="13"/>
            <p:cNvSpPr/>
            <p:nvPr/>
          </p:nvSpPr>
          <p:spPr>
            <a:xfrm flipH="false" flipV="false" rot="0">
              <a:off x="0" y="0"/>
              <a:ext cx="812800" cy="2084580"/>
            </a:xfrm>
            <a:custGeom>
              <a:avLst/>
              <a:gdLst/>
              <a:ahLst/>
              <a:cxnLst/>
              <a:rect r="r" b="b" t="t" l="l"/>
              <a:pathLst>
                <a:path h="2084580" w="812800">
                  <a:moveTo>
                    <a:pt x="203829" y="0"/>
                  </a:moveTo>
                  <a:lnTo>
                    <a:pt x="608971" y="0"/>
                  </a:lnTo>
                  <a:cubicBezTo>
                    <a:pt x="663030" y="0"/>
                    <a:pt x="714875" y="21475"/>
                    <a:pt x="753100" y="59700"/>
                  </a:cubicBezTo>
                  <a:cubicBezTo>
                    <a:pt x="791325" y="97925"/>
                    <a:pt x="812800" y="149770"/>
                    <a:pt x="812800" y="203829"/>
                  </a:cubicBezTo>
                  <a:lnTo>
                    <a:pt x="812800" y="1880751"/>
                  </a:lnTo>
                  <a:cubicBezTo>
                    <a:pt x="812800" y="1934810"/>
                    <a:pt x="791325" y="1986655"/>
                    <a:pt x="753100" y="2024880"/>
                  </a:cubicBezTo>
                  <a:cubicBezTo>
                    <a:pt x="714875" y="2063106"/>
                    <a:pt x="663030" y="2084580"/>
                    <a:pt x="608971" y="2084580"/>
                  </a:cubicBezTo>
                  <a:lnTo>
                    <a:pt x="203829" y="2084580"/>
                  </a:lnTo>
                  <a:cubicBezTo>
                    <a:pt x="149770" y="2084580"/>
                    <a:pt x="97925" y="2063106"/>
                    <a:pt x="59700" y="2024880"/>
                  </a:cubicBezTo>
                  <a:cubicBezTo>
                    <a:pt x="21475" y="1986655"/>
                    <a:pt x="0" y="1934810"/>
                    <a:pt x="0" y="1880751"/>
                  </a:cubicBezTo>
                  <a:lnTo>
                    <a:pt x="0" y="203829"/>
                  </a:lnTo>
                  <a:cubicBezTo>
                    <a:pt x="0" y="149770"/>
                    <a:pt x="21475" y="97925"/>
                    <a:pt x="59700" y="59700"/>
                  </a:cubicBezTo>
                  <a:cubicBezTo>
                    <a:pt x="97925" y="21475"/>
                    <a:pt x="149770" y="0"/>
                    <a:pt x="203829" y="0"/>
                  </a:cubicBezTo>
                  <a:close/>
                </a:path>
              </a:pathLst>
            </a:custGeom>
            <a:solidFill>
              <a:srgbClr val="052643"/>
            </a:solidFill>
          </p:spPr>
        </p:sp>
        <p:sp>
          <p:nvSpPr>
            <p:cNvPr name="TextBox 14" id="14"/>
            <p:cNvSpPr txBox="true"/>
            <p:nvPr/>
          </p:nvSpPr>
          <p:spPr>
            <a:xfrm>
              <a:off x="0" y="-9525"/>
              <a:ext cx="812800" cy="2094105"/>
            </a:xfrm>
            <a:prstGeom prst="rect">
              <a:avLst/>
            </a:prstGeom>
          </p:spPr>
          <p:txBody>
            <a:bodyPr anchor="ctr" rtlCol="false" tIns="50800" lIns="50800" bIns="50800" rIns="50800"/>
            <a:lstStyle/>
            <a:p>
              <a:pPr algn="ctr">
                <a:lnSpc>
                  <a:spcPts val="2879"/>
                </a:lnSpc>
              </a:pPr>
            </a:p>
          </p:txBody>
        </p:sp>
      </p:grpSp>
      <p:grpSp>
        <p:nvGrpSpPr>
          <p:cNvPr name="Group 15" id="15"/>
          <p:cNvGrpSpPr/>
          <p:nvPr/>
        </p:nvGrpSpPr>
        <p:grpSpPr>
          <a:xfrm rot="0">
            <a:off x="6417454" y="1974382"/>
            <a:ext cx="2642841" cy="5452354"/>
            <a:chOff x="0" y="0"/>
            <a:chExt cx="3523788" cy="7269805"/>
          </a:xfrm>
        </p:grpSpPr>
        <p:grpSp>
          <p:nvGrpSpPr>
            <p:cNvPr name="Group 16" id="16"/>
            <p:cNvGrpSpPr/>
            <p:nvPr/>
          </p:nvGrpSpPr>
          <p:grpSpPr>
            <a:xfrm rot="0">
              <a:off x="940980" y="0"/>
              <a:ext cx="2582808" cy="5515832"/>
              <a:chOff x="0" y="0"/>
              <a:chExt cx="812800" cy="1735812"/>
            </a:xfrm>
          </p:grpSpPr>
          <p:sp>
            <p:nvSpPr>
              <p:cNvPr name="Freeform 17" id="17"/>
              <p:cNvSpPr/>
              <p:nvPr/>
            </p:nvSpPr>
            <p:spPr>
              <a:xfrm flipH="false" flipV="false" rot="0">
                <a:off x="0" y="0"/>
                <a:ext cx="812800" cy="1735812"/>
              </a:xfrm>
              <a:custGeom>
                <a:avLst/>
                <a:gdLst/>
                <a:ahLst/>
                <a:cxnLst/>
                <a:rect r="r" b="b" t="t" l="l"/>
                <a:pathLst>
                  <a:path h="1735812" w="812800">
                    <a:moveTo>
                      <a:pt x="127941" y="0"/>
                    </a:moveTo>
                    <a:lnTo>
                      <a:pt x="684859" y="0"/>
                    </a:lnTo>
                    <a:cubicBezTo>
                      <a:pt x="718791" y="0"/>
                      <a:pt x="751333" y="13479"/>
                      <a:pt x="775327" y="37473"/>
                    </a:cubicBezTo>
                    <a:cubicBezTo>
                      <a:pt x="799321" y="61467"/>
                      <a:pt x="812800" y="94009"/>
                      <a:pt x="812800" y="127941"/>
                    </a:cubicBezTo>
                    <a:lnTo>
                      <a:pt x="812800" y="1607871"/>
                    </a:lnTo>
                    <a:cubicBezTo>
                      <a:pt x="812800" y="1641803"/>
                      <a:pt x="799321" y="1674345"/>
                      <a:pt x="775327" y="1698339"/>
                    </a:cubicBezTo>
                    <a:cubicBezTo>
                      <a:pt x="751333" y="1722332"/>
                      <a:pt x="718791" y="1735812"/>
                      <a:pt x="684859" y="1735812"/>
                    </a:cubicBezTo>
                    <a:lnTo>
                      <a:pt x="127941" y="1735812"/>
                    </a:lnTo>
                    <a:cubicBezTo>
                      <a:pt x="94009" y="1735812"/>
                      <a:pt x="61467" y="1722332"/>
                      <a:pt x="37473" y="1698339"/>
                    </a:cubicBezTo>
                    <a:cubicBezTo>
                      <a:pt x="13479" y="1674345"/>
                      <a:pt x="0" y="1641803"/>
                      <a:pt x="0" y="1607871"/>
                    </a:cubicBezTo>
                    <a:lnTo>
                      <a:pt x="0" y="127941"/>
                    </a:lnTo>
                    <a:cubicBezTo>
                      <a:pt x="0" y="94009"/>
                      <a:pt x="13479" y="61467"/>
                      <a:pt x="37473" y="37473"/>
                    </a:cubicBezTo>
                    <a:cubicBezTo>
                      <a:pt x="61467" y="13479"/>
                      <a:pt x="94009" y="0"/>
                      <a:pt x="127941" y="0"/>
                    </a:cubicBezTo>
                    <a:close/>
                  </a:path>
                </a:pathLst>
              </a:custGeom>
              <a:solidFill>
                <a:srgbClr val="000000">
                  <a:alpha val="0"/>
                </a:srgbClr>
              </a:solidFill>
              <a:ln w="38100" cap="rnd">
                <a:solidFill>
                  <a:srgbClr val="FFDE59"/>
                </a:solidFill>
                <a:prstDash val="solid"/>
                <a:round/>
              </a:ln>
            </p:spPr>
          </p:sp>
          <p:sp>
            <p:nvSpPr>
              <p:cNvPr name="TextBox 18" id="18"/>
              <p:cNvSpPr txBox="true"/>
              <p:nvPr/>
            </p:nvSpPr>
            <p:spPr>
              <a:xfrm>
                <a:off x="0" y="-19050"/>
                <a:ext cx="812800" cy="1754862"/>
              </a:xfrm>
              <a:prstGeom prst="rect">
                <a:avLst/>
              </a:prstGeom>
            </p:spPr>
            <p:txBody>
              <a:bodyPr anchor="ctr" rtlCol="false" tIns="50800" lIns="50800" bIns="50800" rIns="50800"/>
              <a:lstStyle/>
              <a:p>
                <a:pPr>
                  <a:lnSpc>
                    <a:spcPts val="3719"/>
                  </a:lnSpc>
                </a:pPr>
              </a:p>
              <a:p>
                <a:pPr>
                  <a:lnSpc>
                    <a:spcPts val="3719"/>
                  </a:lnSpc>
                </a:pPr>
              </a:p>
            </p:txBody>
          </p:sp>
        </p:grpSp>
        <p:grpSp>
          <p:nvGrpSpPr>
            <p:cNvPr name="Group 19" id="19"/>
            <p:cNvGrpSpPr/>
            <p:nvPr/>
          </p:nvGrpSpPr>
          <p:grpSpPr>
            <a:xfrm rot="0">
              <a:off x="0" y="645702"/>
              <a:ext cx="2582808" cy="6624103"/>
              <a:chOff x="0" y="0"/>
              <a:chExt cx="812800" cy="2084580"/>
            </a:xfrm>
          </p:grpSpPr>
          <p:sp>
            <p:nvSpPr>
              <p:cNvPr name="Freeform 20" id="20"/>
              <p:cNvSpPr/>
              <p:nvPr/>
            </p:nvSpPr>
            <p:spPr>
              <a:xfrm flipH="false" flipV="false" rot="0">
                <a:off x="0" y="0"/>
                <a:ext cx="812800" cy="2084580"/>
              </a:xfrm>
              <a:custGeom>
                <a:avLst/>
                <a:gdLst/>
                <a:ahLst/>
                <a:cxnLst/>
                <a:rect r="r" b="b" t="t" l="l"/>
                <a:pathLst>
                  <a:path h="2084580" w="812800">
                    <a:moveTo>
                      <a:pt x="127941" y="0"/>
                    </a:moveTo>
                    <a:lnTo>
                      <a:pt x="684859" y="0"/>
                    </a:lnTo>
                    <a:cubicBezTo>
                      <a:pt x="718791" y="0"/>
                      <a:pt x="751333" y="13479"/>
                      <a:pt x="775327" y="37473"/>
                    </a:cubicBezTo>
                    <a:cubicBezTo>
                      <a:pt x="799321" y="61467"/>
                      <a:pt x="812800" y="94009"/>
                      <a:pt x="812800" y="127941"/>
                    </a:cubicBezTo>
                    <a:lnTo>
                      <a:pt x="812800" y="1956640"/>
                    </a:lnTo>
                    <a:cubicBezTo>
                      <a:pt x="812800" y="1990572"/>
                      <a:pt x="799321" y="2023114"/>
                      <a:pt x="775327" y="2047107"/>
                    </a:cubicBezTo>
                    <a:cubicBezTo>
                      <a:pt x="751333" y="2071101"/>
                      <a:pt x="718791" y="2084580"/>
                      <a:pt x="684859" y="2084580"/>
                    </a:cubicBezTo>
                    <a:lnTo>
                      <a:pt x="127941" y="2084580"/>
                    </a:lnTo>
                    <a:cubicBezTo>
                      <a:pt x="94009" y="2084580"/>
                      <a:pt x="61467" y="2071101"/>
                      <a:pt x="37473" y="2047107"/>
                    </a:cubicBezTo>
                    <a:cubicBezTo>
                      <a:pt x="13479" y="2023114"/>
                      <a:pt x="0" y="1990572"/>
                      <a:pt x="0" y="1956640"/>
                    </a:cubicBezTo>
                    <a:lnTo>
                      <a:pt x="0" y="127941"/>
                    </a:lnTo>
                    <a:cubicBezTo>
                      <a:pt x="0" y="94009"/>
                      <a:pt x="13479" y="61467"/>
                      <a:pt x="37473" y="37473"/>
                    </a:cubicBezTo>
                    <a:cubicBezTo>
                      <a:pt x="61467" y="13479"/>
                      <a:pt x="94009" y="0"/>
                      <a:pt x="127941" y="0"/>
                    </a:cubicBezTo>
                    <a:close/>
                  </a:path>
                </a:pathLst>
              </a:custGeom>
              <a:solidFill>
                <a:srgbClr val="052643"/>
              </a:solidFill>
            </p:spPr>
          </p:sp>
          <p:sp>
            <p:nvSpPr>
              <p:cNvPr name="TextBox 21" id="21"/>
              <p:cNvSpPr txBox="true"/>
              <p:nvPr/>
            </p:nvSpPr>
            <p:spPr>
              <a:xfrm>
                <a:off x="0" y="-9525"/>
                <a:ext cx="812800" cy="2094105"/>
              </a:xfrm>
              <a:prstGeom prst="rect">
                <a:avLst/>
              </a:prstGeom>
            </p:spPr>
            <p:txBody>
              <a:bodyPr anchor="ctr" rtlCol="false" tIns="50800" lIns="50800" bIns="50800" rIns="50800"/>
              <a:lstStyle/>
              <a:p>
                <a:pPr algn="ctr">
                  <a:lnSpc>
                    <a:spcPts val="2880"/>
                  </a:lnSpc>
                </a:pPr>
              </a:p>
            </p:txBody>
          </p:sp>
        </p:grpSp>
      </p:grpSp>
      <p:grpSp>
        <p:nvGrpSpPr>
          <p:cNvPr name="Group 22" id="22"/>
          <p:cNvGrpSpPr/>
          <p:nvPr/>
        </p:nvGrpSpPr>
        <p:grpSpPr>
          <a:xfrm rot="0">
            <a:off x="6421134" y="2414190"/>
            <a:ext cx="1937106" cy="4514210"/>
            <a:chOff x="0" y="0"/>
            <a:chExt cx="812800" cy="1894140"/>
          </a:xfrm>
        </p:grpSpPr>
        <p:sp>
          <p:nvSpPr>
            <p:cNvPr name="Freeform 23" id="23"/>
            <p:cNvSpPr/>
            <p:nvPr/>
          </p:nvSpPr>
          <p:spPr>
            <a:xfrm flipH="false" flipV="false" rot="0">
              <a:off x="0" y="0"/>
              <a:ext cx="812800" cy="1894140"/>
            </a:xfrm>
            <a:custGeom>
              <a:avLst/>
              <a:gdLst/>
              <a:ahLst/>
              <a:cxnLst/>
              <a:rect r="r" b="b" t="t" l="l"/>
              <a:pathLst>
                <a:path h="1894140" w="812800">
                  <a:moveTo>
                    <a:pt x="203829" y="0"/>
                  </a:moveTo>
                  <a:lnTo>
                    <a:pt x="608971" y="0"/>
                  </a:lnTo>
                  <a:cubicBezTo>
                    <a:pt x="663030" y="0"/>
                    <a:pt x="714875" y="21475"/>
                    <a:pt x="753100" y="59700"/>
                  </a:cubicBezTo>
                  <a:cubicBezTo>
                    <a:pt x="791325" y="97925"/>
                    <a:pt x="812800" y="149770"/>
                    <a:pt x="812800" y="203829"/>
                  </a:cubicBezTo>
                  <a:lnTo>
                    <a:pt x="812800" y="1690311"/>
                  </a:lnTo>
                  <a:cubicBezTo>
                    <a:pt x="812800" y="1744370"/>
                    <a:pt x="791325" y="1796215"/>
                    <a:pt x="753100" y="1834440"/>
                  </a:cubicBezTo>
                  <a:cubicBezTo>
                    <a:pt x="714875" y="1872665"/>
                    <a:pt x="663030" y="1894140"/>
                    <a:pt x="608971" y="1894140"/>
                  </a:cubicBezTo>
                  <a:lnTo>
                    <a:pt x="203829" y="1894140"/>
                  </a:lnTo>
                  <a:cubicBezTo>
                    <a:pt x="149770" y="1894140"/>
                    <a:pt x="97925" y="1872665"/>
                    <a:pt x="59700" y="1834440"/>
                  </a:cubicBezTo>
                  <a:cubicBezTo>
                    <a:pt x="21475" y="1796215"/>
                    <a:pt x="0" y="1744370"/>
                    <a:pt x="0" y="1690311"/>
                  </a:cubicBezTo>
                  <a:lnTo>
                    <a:pt x="0" y="203829"/>
                  </a:lnTo>
                  <a:cubicBezTo>
                    <a:pt x="0" y="149770"/>
                    <a:pt x="21475" y="97925"/>
                    <a:pt x="59700" y="59700"/>
                  </a:cubicBezTo>
                  <a:cubicBezTo>
                    <a:pt x="97925" y="21475"/>
                    <a:pt x="149770" y="0"/>
                    <a:pt x="203829" y="0"/>
                  </a:cubicBezTo>
                  <a:close/>
                </a:path>
              </a:pathLst>
            </a:custGeom>
            <a:solidFill>
              <a:srgbClr val="000000">
                <a:alpha val="0"/>
              </a:srgbClr>
            </a:solidFill>
            <a:ln w="38100" cap="rnd">
              <a:solidFill>
                <a:srgbClr val="FFDE59"/>
              </a:solidFill>
              <a:prstDash val="solid"/>
              <a:round/>
            </a:ln>
          </p:spPr>
        </p:sp>
        <p:sp>
          <p:nvSpPr>
            <p:cNvPr name="TextBox 24" id="24"/>
            <p:cNvSpPr txBox="true"/>
            <p:nvPr/>
          </p:nvSpPr>
          <p:spPr>
            <a:xfrm>
              <a:off x="0" y="-19050"/>
              <a:ext cx="812800" cy="1913190"/>
            </a:xfrm>
            <a:prstGeom prst="rect">
              <a:avLst/>
            </a:prstGeom>
          </p:spPr>
          <p:txBody>
            <a:bodyPr anchor="ctr" rtlCol="false" tIns="50800" lIns="50800" bIns="50800" rIns="50800"/>
            <a:lstStyle/>
            <a:p>
              <a:pPr>
                <a:lnSpc>
                  <a:spcPts val="3719"/>
                </a:lnSpc>
              </a:pPr>
              <a:r>
                <a:rPr lang="en-US" sz="3099">
                  <a:solidFill>
                    <a:srgbClr val="1EFFC1"/>
                  </a:solidFill>
                  <a:latin typeface="Arimo"/>
                </a:rPr>
                <a:t>Attention Head</a:t>
              </a:r>
            </a:p>
            <a:p>
              <a:pPr>
                <a:lnSpc>
                  <a:spcPts val="3719"/>
                </a:lnSpc>
              </a:pPr>
            </a:p>
            <a:p>
              <a:pPr>
                <a:lnSpc>
                  <a:spcPts val="3719"/>
                </a:lnSpc>
              </a:pPr>
              <a:r>
                <a:rPr lang="en-US" sz="3099">
                  <a:solidFill>
                    <a:srgbClr val="1EFFC1"/>
                  </a:solidFill>
                  <a:latin typeface="Arimo"/>
                </a:rPr>
                <a:t>Q(nxn)</a:t>
              </a:r>
            </a:p>
            <a:p>
              <a:pPr>
                <a:lnSpc>
                  <a:spcPts val="3719"/>
                </a:lnSpc>
              </a:pPr>
            </a:p>
            <a:p>
              <a:pPr>
                <a:lnSpc>
                  <a:spcPts val="3719"/>
                </a:lnSpc>
              </a:pPr>
              <a:r>
                <a:rPr lang="en-US" sz="3099">
                  <a:solidFill>
                    <a:srgbClr val="1EFFC1"/>
                  </a:solidFill>
                  <a:latin typeface="Arimo"/>
                </a:rPr>
                <a:t>K(nxn)</a:t>
              </a:r>
            </a:p>
            <a:p>
              <a:pPr>
                <a:lnSpc>
                  <a:spcPts val="3719"/>
                </a:lnSpc>
              </a:pPr>
            </a:p>
            <a:p>
              <a:pPr>
                <a:lnSpc>
                  <a:spcPts val="3719"/>
                </a:lnSpc>
              </a:pPr>
              <a:r>
                <a:rPr lang="en-US" sz="3099">
                  <a:solidFill>
                    <a:srgbClr val="1EFFC1"/>
                  </a:solidFill>
                  <a:latin typeface="Arimo"/>
                </a:rPr>
                <a:t>V(nxn)</a:t>
              </a:r>
            </a:p>
            <a:p>
              <a:pPr>
                <a:lnSpc>
                  <a:spcPts val="3719"/>
                </a:lnSpc>
              </a:pPr>
            </a:p>
          </p:txBody>
        </p:sp>
      </p:grpSp>
      <p:sp>
        <p:nvSpPr>
          <p:cNvPr name="AutoShape 25" id="25"/>
          <p:cNvSpPr/>
          <p:nvPr/>
        </p:nvSpPr>
        <p:spPr>
          <a:xfrm>
            <a:off x="4324906" y="4370502"/>
            <a:ext cx="2092548" cy="0"/>
          </a:xfrm>
          <a:prstGeom prst="line">
            <a:avLst/>
          </a:prstGeom>
          <a:ln cap="flat" w="57150">
            <a:solidFill>
              <a:srgbClr val="1EFFC1"/>
            </a:solidFill>
            <a:prstDash val="solid"/>
            <a:headEnd type="none" len="sm" w="sm"/>
            <a:tailEnd type="triangle" len="med" w="lg"/>
          </a:ln>
        </p:spPr>
      </p:sp>
      <p:sp>
        <p:nvSpPr>
          <p:cNvPr name="TextBox 26" id="26"/>
          <p:cNvSpPr txBox="true"/>
          <p:nvPr/>
        </p:nvSpPr>
        <p:spPr>
          <a:xfrm rot="0">
            <a:off x="707043" y="428631"/>
            <a:ext cx="4149626" cy="1057263"/>
          </a:xfrm>
          <a:prstGeom prst="rect">
            <a:avLst/>
          </a:prstGeom>
        </p:spPr>
        <p:txBody>
          <a:bodyPr anchor="t" rtlCol="false" tIns="0" lIns="0" bIns="0" rIns="0">
            <a:spAutoFit/>
          </a:bodyPr>
          <a:lstStyle/>
          <a:p>
            <a:pPr algn="ctr">
              <a:lnSpc>
                <a:spcPts val="8400"/>
              </a:lnSpc>
            </a:pPr>
            <a:r>
              <a:rPr lang="en-US" sz="6000">
                <a:solidFill>
                  <a:srgbClr val="FFFFFF"/>
                </a:solidFill>
                <a:latin typeface="Arimo"/>
              </a:rPr>
              <a:t>Transformer</a:t>
            </a:r>
          </a:p>
        </p:txBody>
      </p:sp>
      <p:sp>
        <p:nvSpPr>
          <p:cNvPr name="AutoShape 27" id="27"/>
          <p:cNvSpPr/>
          <p:nvPr/>
        </p:nvSpPr>
        <p:spPr>
          <a:xfrm>
            <a:off x="9676929" y="4294314"/>
            <a:ext cx="1530377" cy="38100"/>
          </a:xfrm>
          <a:prstGeom prst="line">
            <a:avLst/>
          </a:prstGeom>
          <a:ln cap="flat" w="57150">
            <a:solidFill>
              <a:srgbClr val="1EFFC1"/>
            </a:solidFill>
            <a:prstDash val="solid"/>
            <a:headEnd type="none" len="sm" w="sm"/>
            <a:tailEnd type="triangle" len="med" w="lg"/>
          </a:ln>
        </p:spPr>
      </p:sp>
      <p:grpSp>
        <p:nvGrpSpPr>
          <p:cNvPr name="Group 28" id="28"/>
          <p:cNvGrpSpPr/>
          <p:nvPr/>
        </p:nvGrpSpPr>
        <p:grpSpPr>
          <a:xfrm rot="0">
            <a:off x="11208255" y="3560877"/>
            <a:ext cx="3086100" cy="1543050"/>
            <a:chOff x="0" y="0"/>
            <a:chExt cx="812800" cy="406400"/>
          </a:xfrm>
        </p:grpSpPr>
        <p:sp>
          <p:nvSpPr>
            <p:cNvPr name="Freeform 29" id="29"/>
            <p:cNvSpPr/>
            <p:nvPr/>
          </p:nvSpPr>
          <p:spPr>
            <a:xfrm flipH="false" flipV="false" rot="0">
              <a:off x="0" y="0"/>
              <a:ext cx="812800" cy="406400"/>
            </a:xfrm>
            <a:custGeom>
              <a:avLst/>
              <a:gdLst/>
              <a:ahLst/>
              <a:cxnLst/>
              <a:rect r="r" b="b" t="t" l="l"/>
              <a:pathLst>
                <a:path h="406400" w="812800">
                  <a:moveTo>
                    <a:pt x="127941" y="0"/>
                  </a:moveTo>
                  <a:lnTo>
                    <a:pt x="684859" y="0"/>
                  </a:lnTo>
                  <a:cubicBezTo>
                    <a:pt x="718791" y="0"/>
                    <a:pt x="751333" y="13479"/>
                    <a:pt x="775327" y="37473"/>
                  </a:cubicBezTo>
                  <a:cubicBezTo>
                    <a:pt x="799321" y="61467"/>
                    <a:pt x="812800" y="94009"/>
                    <a:pt x="812800" y="127941"/>
                  </a:cubicBezTo>
                  <a:lnTo>
                    <a:pt x="812800" y="278459"/>
                  </a:lnTo>
                  <a:cubicBezTo>
                    <a:pt x="812800" y="312391"/>
                    <a:pt x="799321" y="344933"/>
                    <a:pt x="775327" y="368927"/>
                  </a:cubicBezTo>
                  <a:cubicBezTo>
                    <a:pt x="751333" y="392921"/>
                    <a:pt x="718791" y="406400"/>
                    <a:pt x="684859" y="406400"/>
                  </a:cubicBezTo>
                  <a:lnTo>
                    <a:pt x="127941" y="406400"/>
                  </a:lnTo>
                  <a:cubicBezTo>
                    <a:pt x="94009" y="406400"/>
                    <a:pt x="61467" y="392921"/>
                    <a:pt x="37473" y="368927"/>
                  </a:cubicBezTo>
                  <a:cubicBezTo>
                    <a:pt x="13479" y="344933"/>
                    <a:pt x="0" y="312391"/>
                    <a:pt x="0" y="278459"/>
                  </a:cubicBezTo>
                  <a:lnTo>
                    <a:pt x="0" y="127941"/>
                  </a:lnTo>
                  <a:cubicBezTo>
                    <a:pt x="0" y="94009"/>
                    <a:pt x="13479" y="61467"/>
                    <a:pt x="37473" y="37473"/>
                  </a:cubicBezTo>
                  <a:cubicBezTo>
                    <a:pt x="61467" y="13479"/>
                    <a:pt x="94009" y="0"/>
                    <a:pt x="127941" y="0"/>
                  </a:cubicBezTo>
                  <a:close/>
                </a:path>
              </a:pathLst>
            </a:custGeom>
            <a:solidFill>
              <a:srgbClr val="000000">
                <a:alpha val="0"/>
              </a:srgbClr>
            </a:solidFill>
            <a:ln w="38100" cap="rnd">
              <a:solidFill>
                <a:srgbClr val="FFDE59"/>
              </a:solidFill>
              <a:prstDash val="solid"/>
              <a:round/>
            </a:ln>
          </p:spPr>
        </p:sp>
        <p:sp>
          <p:nvSpPr>
            <p:cNvPr name="TextBox 30" id="30"/>
            <p:cNvSpPr txBox="true"/>
            <p:nvPr/>
          </p:nvSpPr>
          <p:spPr>
            <a:xfrm>
              <a:off x="0" y="-19050"/>
              <a:ext cx="812800" cy="425450"/>
            </a:xfrm>
            <a:prstGeom prst="rect">
              <a:avLst/>
            </a:prstGeom>
          </p:spPr>
          <p:txBody>
            <a:bodyPr anchor="ctr" rtlCol="false" tIns="50800" lIns="50800" bIns="50800" rIns="50800"/>
            <a:lstStyle/>
            <a:p>
              <a:pPr algn="ctr">
                <a:lnSpc>
                  <a:spcPts val="3719"/>
                </a:lnSpc>
              </a:pPr>
              <a:r>
                <a:rPr lang="en-US" sz="3099">
                  <a:solidFill>
                    <a:srgbClr val="1EFFC1"/>
                  </a:solidFill>
                  <a:latin typeface="Arimo"/>
                </a:rPr>
                <a:t>Feed Forward</a:t>
              </a:r>
            </a:p>
          </p:txBody>
        </p:sp>
      </p:grpSp>
      <p:sp>
        <p:nvSpPr>
          <p:cNvPr name="AutoShape 31" id="31"/>
          <p:cNvSpPr/>
          <p:nvPr/>
        </p:nvSpPr>
        <p:spPr>
          <a:xfrm>
            <a:off x="12789405" y="5103927"/>
            <a:ext cx="0" cy="2092548"/>
          </a:xfrm>
          <a:prstGeom prst="line">
            <a:avLst/>
          </a:prstGeom>
          <a:ln cap="flat" w="57150">
            <a:solidFill>
              <a:srgbClr val="1EFFC1"/>
            </a:solidFill>
            <a:prstDash val="solid"/>
            <a:headEnd type="none" len="sm" w="sm"/>
            <a:tailEnd type="triangle" len="med" w="lg"/>
          </a:ln>
        </p:spPr>
      </p:sp>
      <p:grpSp>
        <p:nvGrpSpPr>
          <p:cNvPr name="Group 32" id="32"/>
          <p:cNvGrpSpPr/>
          <p:nvPr/>
        </p:nvGrpSpPr>
        <p:grpSpPr>
          <a:xfrm rot="0">
            <a:off x="11246355" y="7196475"/>
            <a:ext cx="3048000" cy="1543050"/>
            <a:chOff x="0" y="0"/>
            <a:chExt cx="802765" cy="406400"/>
          </a:xfrm>
        </p:grpSpPr>
        <p:sp>
          <p:nvSpPr>
            <p:cNvPr name="Freeform 33" id="33"/>
            <p:cNvSpPr/>
            <p:nvPr/>
          </p:nvSpPr>
          <p:spPr>
            <a:xfrm flipH="false" flipV="false" rot="0">
              <a:off x="0" y="0"/>
              <a:ext cx="802765" cy="406400"/>
            </a:xfrm>
            <a:custGeom>
              <a:avLst/>
              <a:gdLst/>
              <a:ahLst/>
              <a:cxnLst/>
              <a:rect r="r" b="b" t="t" l="l"/>
              <a:pathLst>
                <a:path h="406400" w="802765">
                  <a:moveTo>
                    <a:pt x="129540" y="0"/>
                  </a:moveTo>
                  <a:lnTo>
                    <a:pt x="673225" y="0"/>
                  </a:lnTo>
                  <a:cubicBezTo>
                    <a:pt x="744768" y="0"/>
                    <a:pt x="802765" y="57997"/>
                    <a:pt x="802765" y="129540"/>
                  </a:cubicBezTo>
                  <a:lnTo>
                    <a:pt x="802765" y="276860"/>
                  </a:lnTo>
                  <a:cubicBezTo>
                    <a:pt x="802765" y="311216"/>
                    <a:pt x="789118" y="344165"/>
                    <a:pt x="764824" y="368459"/>
                  </a:cubicBezTo>
                  <a:cubicBezTo>
                    <a:pt x="740531" y="392752"/>
                    <a:pt x="707582" y="406400"/>
                    <a:pt x="673225" y="406400"/>
                  </a:cubicBezTo>
                  <a:lnTo>
                    <a:pt x="129540" y="406400"/>
                  </a:lnTo>
                  <a:cubicBezTo>
                    <a:pt x="57997" y="406400"/>
                    <a:pt x="0" y="348403"/>
                    <a:pt x="0" y="276860"/>
                  </a:cubicBezTo>
                  <a:lnTo>
                    <a:pt x="0" y="129540"/>
                  </a:lnTo>
                  <a:cubicBezTo>
                    <a:pt x="0" y="57997"/>
                    <a:pt x="57997" y="0"/>
                    <a:pt x="129540" y="0"/>
                  </a:cubicBezTo>
                  <a:close/>
                </a:path>
              </a:pathLst>
            </a:custGeom>
            <a:solidFill>
              <a:srgbClr val="000000">
                <a:alpha val="0"/>
              </a:srgbClr>
            </a:solidFill>
            <a:ln w="38100" cap="rnd">
              <a:solidFill>
                <a:srgbClr val="FFDE59"/>
              </a:solidFill>
              <a:prstDash val="solid"/>
              <a:round/>
            </a:ln>
          </p:spPr>
        </p:sp>
        <p:sp>
          <p:nvSpPr>
            <p:cNvPr name="TextBox 34" id="34"/>
            <p:cNvSpPr txBox="true"/>
            <p:nvPr/>
          </p:nvSpPr>
          <p:spPr>
            <a:xfrm>
              <a:off x="0" y="-19050"/>
              <a:ext cx="802765" cy="425450"/>
            </a:xfrm>
            <a:prstGeom prst="rect">
              <a:avLst/>
            </a:prstGeom>
          </p:spPr>
          <p:txBody>
            <a:bodyPr anchor="ctr" rtlCol="false" tIns="50800" lIns="50800" bIns="50800" rIns="50800"/>
            <a:lstStyle/>
            <a:p>
              <a:pPr algn="ctr">
                <a:lnSpc>
                  <a:spcPts val="3719"/>
                </a:lnSpc>
              </a:pPr>
              <a:r>
                <a:rPr lang="en-US" sz="3099">
                  <a:solidFill>
                    <a:srgbClr val="1EFFC1"/>
                  </a:solidFill>
                  <a:latin typeface="Arimo"/>
                </a:rPr>
                <a:t>Decoder</a:t>
              </a:r>
            </a:p>
          </p:txBody>
        </p:sp>
      </p:grpSp>
      <p:sp>
        <p:nvSpPr>
          <p:cNvPr name="TextBox 35" id="35"/>
          <p:cNvSpPr txBox="true"/>
          <p:nvPr/>
        </p:nvSpPr>
        <p:spPr>
          <a:xfrm rot="0">
            <a:off x="17074441" y="9453334"/>
            <a:ext cx="914550" cy="476250"/>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27</a:t>
            </a:r>
          </a:p>
        </p:txBody>
      </p:sp>
      <p:sp>
        <p:nvSpPr>
          <p:cNvPr name="TextBox 36" id="36"/>
          <p:cNvSpPr txBox="true"/>
          <p:nvPr/>
        </p:nvSpPr>
        <p:spPr>
          <a:xfrm rot="0">
            <a:off x="72491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47.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grpSp>
        <p:nvGrpSpPr>
          <p:cNvPr name="Group 2" id="2"/>
          <p:cNvGrpSpPr/>
          <p:nvPr/>
        </p:nvGrpSpPr>
        <p:grpSpPr>
          <a:xfrm rot="0">
            <a:off x="202435" y="3836597"/>
            <a:ext cx="3086100" cy="1543050"/>
            <a:chOff x="0" y="0"/>
            <a:chExt cx="812800" cy="406400"/>
          </a:xfrm>
        </p:grpSpPr>
        <p:sp>
          <p:nvSpPr>
            <p:cNvPr name="Freeform 3" id="3"/>
            <p:cNvSpPr/>
            <p:nvPr/>
          </p:nvSpPr>
          <p:spPr>
            <a:xfrm flipH="false" flipV="false" rot="0">
              <a:off x="0" y="0"/>
              <a:ext cx="812800" cy="406400"/>
            </a:xfrm>
            <a:custGeom>
              <a:avLst/>
              <a:gdLst/>
              <a:ahLst/>
              <a:cxnLst/>
              <a:rect r="r" b="b" t="t" l="l"/>
              <a:pathLst>
                <a:path h="406400" w="812800">
                  <a:moveTo>
                    <a:pt x="127941" y="0"/>
                  </a:moveTo>
                  <a:lnTo>
                    <a:pt x="684859" y="0"/>
                  </a:lnTo>
                  <a:cubicBezTo>
                    <a:pt x="718791" y="0"/>
                    <a:pt x="751333" y="13479"/>
                    <a:pt x="775327" y="37473"/>
                  </a:cubicBezTo>
                  <a:cubicBezTo>
                    <a:pt x="799321" y="61467"/>
                    <a:pt x="812800" y="94009"/>
                    <a:pt x="812800" y="127941"/>
                  </a:cubicBezTo>
                  <a:lnTo>
                    <a:pt x="812800" y="278459"/>
                  </a:lnTo>
                  <a:cubicBezTo>
                    <a:pt x="812800" y="312391"/>
                    <a:pt x="799321" y="344933"/>
                    <a:pt x="775327" y="368927"/>
                  </a:cubicBezTo>
                  <a:cubicBezTo>
                    <a:pt x="751333" y="392921"/>
                    <a:pt x="718791" y="406400"/>
                    <a:pt x="684859" y="406400"/>
                  </a:cubicBezTo>
                  <a:lnTo>
                    <a:pt x="127941" y="406400"/>
                  </a:lnTo>
                  <a:cubicBezTo>
                    <a:pt x="94009" y="406400"/>
                    <a:pt x="61467" y="392921"/>
                    <a:pt x="37473" y="368927"/>
                  </a:cubicBezTo>
                  <a:cubicBezTo>
                    <a:pt x="13479" y="344933"/>
                    <a:pt x="0" y="312391"/>
                    <a:pt x="0" y="278459"/>
                  </a:cubicBezTo>
                  <a:lnTo>
                    <a:pt x="0" y="127941"/>
                  </a:lnTo>
                  <a:cubicBezTo>
                    <a:pt x="0" y="94009"/>
                    <a:pt x="13479" y="61467"/>
                    <a:pt x="37473" y="37473"/>
                  </a:cubicBezTo>
                  <a:cubicBezTo>
                    <a:pt x="61467" y="13479"/>
                    <a:pt x="94009" y="0"/>
                    <a:pt x="127941" y="0"/>
                  </a:cubicBezTo>
                  <a:close/>
                </a:path>
              </a:pathLst>
            </a:custGeom>
            <a:solidFill>
              <a:srgbClr val="000000">
                <a:alpha val="0"/>
              </a:srgbClr>
            </a:solidFill>
            <a:ln w="38100" cap="rnd">
              <a:solidFill>
                <a:srgbClr val="FFDE59"/>
              </a:solidFill>
              <a:prstDash val="solid"/>
              <a:round/>
            </a:ln>
          </p:spPr>
        </p:sp>
        <p:sp>
          <p:nvSpPr>
            <p:cNvPr name="TextBox 4" id="4"/>
            <p:cNvSpPr txBox="true"/>
            <p:nvPr/>
          </p:nvSpPr>
          <p:spPr>
            <a:xfrm>
              <a:off x="0" y="-19050"/>
              <a:ext cx="812800" cy="425450"/>
            </a:xfrm>
            <a:prstGeom prst="rect">
              <a:avLst/>
            </a:prstGeom>
          </p:spPr>
          <p:txBody>
            <a:bodyPr anchor="ctr" rtlCol="false" tIns="50800" lIns="50800" bIns="50800" rIns="50800"/>
            <a:lstStyle/>
            <a:p>
              <a:pPr algn="ctr">
                <a:lnSpc>
                  <a:spcPts val="3719"/>
                </a:lnSpc>
              </a:pPr>
              <a:r>
                <a:rPr lang="en-US" sz="3099">
                  <a:solidFill>
                    <a:srgbClr val="1EFFC1"/>
                  </a:solidFill>
                  <a:latin typeface="Arimo"/>
                </a:rPr>
                <a:t>Input Embedding</a:t>
              </a:r>
            </a:p>
          </p:txBody>
        </p:sp>
      </p:grpSp>
      <p:grpSp>
        <p:nvGrpSpPr>
          <p:cNvPr name="Group 5" id="5"/>
          <p:cNvGrpSpPr/>
          <p:nvPr/>
        </p:nvGrpSpPr>
        <p:grpSpPr>
          <a:xfrm rot="0">
            <a:off x="5996769" y="1818588"/>
            <a:ext cx="2642841" cy="5452354"/>
            <a:chOff x="0" y="0"/>
            <a:chExt cx="3523788" cy="7269805"/>
          </a:xfrm>
        </p:grpSpPr>
        <p:grpSp>
          <p:nvGrpSpPr>
            <p:cNvPr name="Group 6" id="6"/>
            <p:cNvGrpSpPr/>
            <p:nvPr/>
          </p:nvGrpSpPr>
          <p:grpSpPr>
            <a:xfrm rot="0">
              <a:off x="940980" y="0"/>
              <a:ext cx="2582808" cy="5515832"/>
              <a:chOff x="0" y="0"/>
              <a:chExt cx="812800" cy="1735812"/>
            </a:xfrm>
          </p:grpSpPr>
          <p:sp>
            <p:nvSpPr>
              <p:cNvPr name="Freeform 7" id="7"/>
              <p:cNvSpPr/>
              <p:nvPr/>
            </p:nvSpPr>
            <p:spPr>
              <a:xfrm flipH="false" flipV="false" rot="0">
                <a:off x="0" y="0"/>
                <a:ext cx="812800" cy="1735812"/>
              </a:xfrm>
              <a:custGeom>
                <a:avLst/>
                <a:gdLst/>
                <a:ahLst/>
                <a:cxnLst/>
                <a:rect r="r" b="b" t="t" l="l"/>
                <a:pathLst>
                  <a:path h="1735812" w="812800">
                    <a:moveTo>
                      <a:pt x="127941" y="0"/>
                    </a:moveTo>
                    <a:lnTo>
                      <a:pt x="684859" y="0"/>
                    </a:lnTo>
                    <a:cubicBezTo>
                      <a:pt x="718791" y="0"/>
                      <a:pt x="751333" y="13479"/>
                      <a:pt x="775327" y="37473"/>
                    </a:cubicBezTo>
                    <a:cubicBezTo>
                      <a:pt x="799321" y="61467"/>
                      <a:pt x="812800" y="94009"/>
                      <a:pt x="812800" y="127941"/>
                    </a:cubicBezTo>
                    <a:lnTo>
                      <a:pt x="812800" y="1607871"/>
                    </a:lnTo>
                    <a:cubicBezTo>
                      <a:pt x="812800" y="1641803"/>
                      <a:pt x="799321" y="1674345"/>
                      <a:pt x="775327" y="1698339"/>
                    </a:cubicBezTo>
                    <a:cubicBezTo>
                      <a:pt x="751333" y="1722332"/>
                      <a:pt x="718791" y="1735812"/>
                      <a:pt x="684859" y="1735812"/>
                    </a:cubicBezTo>
                    <a:lnTo>
                      <a:pt x="127941" y="1735812"/>
                    </a:lnTo>
                    <a:cubicBezTo>
                      <a:pt x="94009" y="1735812"/>
                      <a:pt x="61467" y="1722332"/>
                      <a:pt x="37473" y="1698339"/>
                    </a:cubicBezTo>
                    <a:cubicBezTo>
                      <a:pt x="13479" y="1674345"/>
                      <a:pt x="0" y="1641803"/>
                      <a:pt x="0" y="1607871"/>
                    </a:cubicBezTo>
                    <a:lnTo>
                      <a:pt x="0" y="127941"/>
                    </a:lnTo>
                    <a:cubicBezTo>
                      <a:pt x="0" y="94009"/>
                      <a:pt x="13479" y="61467"/>
                      <a:pt x="37473" y="37473"/>
                    </a:cubicBezTo>
                    <a:cubicBezTo>
                      <a:pt x="61467" y="13479"/>
                      <a:pt x="94009" y="0"/>
                      <a:pt x="127941" y="0"/>
                    </a:cubicBezTo>
                    <a:close/>
                  </a:path>
                </a:pathLst>
              </a:custGeom>
              <a:solidFill>
                <a:srgbClr val="000000">
                  <a:alpha val="0"/>
                </a:srgbClr>
              </a:solidFill>
              <a:ln w="38100" cap="rnd">
                <a:solidFill>
                  <a:srgbClr val="FFDE59"/>
                </a:solidFill>
                <a:prstDash val="solid"/>
                <a:round/>
              </a:ln>
            </p:spPr>
          </p:sp>
          <p:sp>
            <p:nvSpPr>
              <p:cNvPr name="TextBox 8" id="8"/>
              <p:cNvSpPr txBox="true"/>
              <p:nvPr/>
            </p:nvSpPr>
            <p:spPr>
              <a:xfrm>
                <a:off x="0" y="-19050"/>
                <a:ext cx="812800" cy="1754862"/>
              </a:xfrm>
              <a:prstGeom prst="rect">
                <a:avLst/>
              </a:prstGeom>
            </p:spPr>
            <p:txBody>
              <a:bodyPr anchor="ctr" rtlCol="false" tIns="50800" lIns="50800" bIns="50800" rIns="50800"/>
              <a:lstStyle/>
              <a:p>
                <a:pPr>
                  <a:lnSpc>
                    <a:spcPts val="3719"/>
                  </a:lnSpc>
                </a:pPr>
              </a:p>
              <a:p>
                <a:pPr>
                  <a:lnSpc>
                    <a:spcPts val="3719"/>
                  </a:lnSpc>
                </a:pPr>
              </a:p>
            </p:txBody>
          </p:sp>
        </p:grpSp>
        <p:grpSp>
          <p:nvGrpSpPr>
            <p:cNvPr name="Group 9" id="9"/>
            <p:cNvGrpSpPr/>
            <p:nvPr/>
          </p:nvGrpSpPr>
          <p:grpSpPr>
            <a:xfrm rot="0">
              <a:off x="0" y="645702"/>
              <a:ext cx="2582808" cy="6624103"/>
              <a:chOff x="0" y="0"/>
              <a:chExt cx="812800" cy="2084580"/>
            </a:xfrm>
          </p:grpSpPr>
          <p:sp>
            <p:nvSpPr>
              <p:cNvPr name="Freeform 10" id="10"/>
              <p:cNvSpPr/>
              <p:nvPr/>
            </p:nvSpPr>
            <p:spPr>
              <a:xfrm flipH="false" flipV="false" rot="0">
                <a:off x="0" y="0"/>
                <a:ext cx="812800" cy="2084580"/>
              </a:xfrm>
              <a:custGeom>
                <a:avLst/>
                <a:gdLst/>
                <a:ahLst/>
                <a:cxnLst/>
                <a:rect r="r" b="b" t="t" l="l"/>
                <a:pathLst>
                  <a:path h="2084580" w="812800">
                    <a:moveTo>
                      <a:pt x="127941" y="0"/>
                    </a:moveTo>
                    <a:lnTo>
                      <a:pt x="684859" y="0"/>
                    </a:lnTo>
                    <a:cubicBezTo>
                      <a:pt x="718791" y="0"/>
                      <a:pt x="751333" y="13479"/>
                      <a:pt x="775327" y="37473"/>
                    </a:cubicBezTo>
                    <a:cubicBezTo>
                      <a:pt x="799321" y="61467"/>
                      <a:pt x="812800" y="94009"/>
                      <a:pt x="812800" y="127941"/>
                    </a:cubicBezTo>
                    <a:lnTo>
                      <a:pt x="812800" y="1956640"/>
                    </a:lnTo>
                    <a:cubicBezTo>
                      <a:pt x="812800" y="1990572"/>
                      <a:pt x="799321" y="2023114"/>
                      <a:pt x="775327" y="2047107"/>
                    </a:cubicBezTo>
                    <a:cubicBezTo>
                      <a:pt x="751333" y="2071101"/>
                      <a:pt x="718791" y="2084580"/>
                      <a:pt x="684859" y="2084580"/>
                    </a:cubicBezTo>
                    <a:lnTo>
                      <a:pt x="127941" y="2084580"/>
                    </a:lnTo>
                    <a:cubicBezTo>
                      <a:pt x="94009" y="2084580"/>
                      <a:pt x="61467" y="2071101"/>
                      <a:pt x="37473" y="2047107"/>
                    </a:cubicBezTo>
                    <a:cubicBezTo>
                      <a:pt x="13479" y="2023114"/>
                      <a:pt x="0" y="1990572"/>
                      <a:pt x="0" y="1956640"/>
                    </a:cubicBezTo>
                    <a:lnTo>
                      <a:pt x="0" y="127941"/>
                    </a:lnTo>
                    <a:cubicBezTo>
                      <a:pt x="0" y="94009"/>
                      <a:pt x="13479" y="61467"/>
                      <a:pt x="37473" y="37473"/>
                    </a:cubicBezTo>
                    <a:cubicBezTo>
                      <a:pt x="61467" y="13479"/>
                      <a:pt x="94009" y="0"/>
                      <a:pt x="127941" y="0"/>
                    </a:cubicBezTo>
                    <a:close/>
                  </a:path>
                </a:pathLst>
              </a:custGeom>
              <a:solidFill>
                <a:srgbClr val="052643"/>
              </a:solidFill>
            </p:spPr>
          </p:sp>
          <p:sp>
            <p:nvSpPr>
              <p:cNvPr name="TextBox 11" id="11"/>
              <p:cNvSpPr txBox="true"/>
              <p:nvPr/>
            </p:nvSpPr>
            <p:spPr>
              <a:xfrm>
                <a:off x="0" y="-9525"/>
                <a:ext cx="812800" cy="2094105"/>
              </a:xfrm>
              <a:prstGeom prst="rect">
                <a:avLst/>
              </a:prstGeom>
            </p:spPr>
            <p:txBody>
              <a:bodyPr anchor="ctr" rtlCol="false" tIns="50800" lIns="50800" bIns="50800" rIns="50800"/>
              <a:lstStyle/>
              <a:p>
                <a:pPr algn="ctr">
                  <a:lnSpc>
                    <a:spcPts val="2880"/>
                  </a:lnSpc>
                </a:pPr>
              </a:p>
            </p:txBody>
          </p:sp>
        </p:grpSp>
      </p:grpSp>
      <p:grpSp>
        <p:nvGrpSpPr>
          <p:cNvPr name="Group 12" id="12"/>
          <p:cNvGrpSpPr/>
          <p:nvPr/>
        </p:nvGrpSpPr>
        <p:grpSpPr>
          <a:xfrm rot="0">
            <a:off x="5381083" y="2258695"/>
            <a:ext cx="1937106" cy="4968077"/>
            <a:chOff x="0" y="0"/>
            <a:chExt cx="812800" cy="2084580"/>
          </a:xfrm>
        </p:grpSpPr>
        <p:sp>
          <p:nvSpPr>
            <p:cNvPr name="Freeform 13" id="13"/>
            <p:cNvSpPr/>
            <p:nvPr/>
          </p:nvSpPr>
          <p:spPr>
            <a:xfrm flipH="false" flipV="false" rot="0">
              <a:off x="0" y="0"/>
              <a:ext cx="812800" cy="2084580"/>
            </a:xfrm>
            <a:custGeom>
              <a:avLst/>
              <a:gdLst/>
              <a:ahLst/>
              <a:cxnLst/>
              <a:rect r="r" b="b" t="t" l="l"/>
              <a:pathLst>
                <a:path h="2084580" w="812800">
                  <a:moveTo>
                    <a:pt x="203829" y="0"/>
                  </a:moveTo>
                  <a:lnTo>
                    <a:pt x="608971" y="0"/>
                  </a:lnTo>
                  <a:cubicBezTo>
                    <a:pt x="663030" y="0"/>
                    <a:pt x="714875" y="21475"/>
                    <a:pt x="753100" y="59700"/>
                  </a:cubicBezTo>
                  <a:cubicBezTo>
                    <a:pt x="791325" y="97925"/>
                    <a:pt x="812800" y="149770"/>
                    <a:pt x="812800" y="203829"/>
                  </a:cubicBezTo>
                  <a:lnTo>
                    <a:pt x="812800" y="1880751"/>
                  </a:lnTo>
                  <a:cubicBezTo>
                    <a:pt x="812800" y="1934810"/>
                    <a:pt x="791325" y="1986655"/>
                    <a:pt x="753100" y="2024880"/>
                  </a:cubicBezTo>
                  <a:cubicBezTo>
                    <a:pt x="714875" y="2063106"/>
                    <a:pt x="663030" y="2084580"/>
                    <a:pt x="608971" y="2084580"/>
                  </a:cubicBezTo>
                  <a:lnTo>
                    <a:pt x="203829" y="2084580"/>
                  </a:lnTo>
                  <a:cubicBezTo>
                    <a:pt x="149770" y="2084580"/>
                    <a:pt x="97925" y="2063106"/>
                    <a:pt x="59700" y="2024880"/>
                  </a:cubicBezTo>
                  <a:cubicBezTo>
                    <a:pt x="21475" y="1986655"/>
                    <a:pt x="0" y="1934810"/>
                    <a:pt x="0" y="1880751"/>
                  </a:cubicBezTo>
                  <a:lnTo>
                    <a:pt x="0" y="203829"/>
                  </a:lnTo>
                  <a:cubicBezTo>
                    <a:pt x="0" y="149770"/>
                    <a:pt x="21475" y="97925"/>
                    <a:pt x="59700" y="59700"/>
                  </a:cubicBezTo>
                  <a:cubicBezTo>
                    <a:pt x="97925" y="21475"/>
                    <a:pt x="149770" y="0"/>
                    <a:pt x="203829" y="0"/>
                  </a:cubicBezTo>
                  <a:close/>
                </a:path>
              </a:pathLst>
            </a:custGeom>
            <a:solidFill>
              <a:srgbClr val="052643"/>
            </a:solidFill>
          </p:spPr>
        </p:sp>
        <p:sp>
          <p:nvSpPr>
            <p:cNvPr name="TextBox 14" id="14"/>
            <p:cNvSpPr txBox="true"/>
            <p:nvPr/>
          </p:nvSpPr>
          <p:spPr>
            <a:xfrm>
              <a:off x="0" y="-9525"/>
              <a:ext cx="812800" cy="2094105"/>
            </a:xfrm>
            <a:prstGeom prst="rect">
              <a:avLst/>
            </a:prstGeom>
          </p:spPr>
          <p:txBody>
            <a:bodyPr anchor="ctr" rtlCol="false" tIns="50800" lIns="50800" bIns="50800" rIns="50800"/>
            <a:lstStyle/>
            <a:p>
              <a:pPr algn="ctr">
                <a:lnSpc>
                  <a:spcPts val="2879"/>
                </a:lnSpc>
              </a:pPr>
            </a:p>
          </p:txBody>
        </p:sp>
      </p:grpSp>
      <p:grpSp>
        <p:nvGrpSpPr>
          <p:cNvPr name="Group 15" id="15"/>
          <p:cNvGrpSpPr/>
          <p:nvPr/>
        </p:nvGrpSpPr>
        <p:grpSpPr>
          <a:xfrm rot="0">
            <a:off x="5381083" y="2250101"/>
            <a:ext cx="2642841" cy="5452354"/>
            <a:chOff x="0" y="0"/>
            <a:chExt cx="3523788" cy="7269805"/>
          </a:xfrm>
        </p:grpSpPr>
        <p:grpSp>
          <p:nvGrpSpPr>
            <p:cNvPr name="Group 16" id="16"/>
            <p:cNvGrpSpPr/>
            <p:nvPr/>
          </p:nvGrpSpPr>
          <p:grpSpPr>
            <a:xfrm rot="0">
              <a:off x="940980" y="0"/>
              <a:ext cx="2582808" cy="5515832"/>
              <a:chOff x="0" y="0"/>
              <a:chExt cx="812800" cy="1735812"/>
            </a:xfrm>
          </p:grpSpPr>
          <p:sp>
            <p:nvSpPr>
              <p:cNvPr name="Freeform 17" id="17"/>
              <p:cNvSpPr/>
              <p:nvPr/>
            </p:nvSpPr>
            <p:spPr>
              <a:xfrm flipH="false" flipV="false" rot="0">
                <a:off x="0" y="0"/>
                <a:ext cx="812800" cy="1735812"/>
              </a:xfrm>
              <a:custGeom>
                <a:avLst/>
                <a:gdLst/>
                <a:ahLst/>
                <a:cxnLst/>
                <a:rect r="r" b="b" t="t" l="l"/>
                <a:pathLst>
                  <a:path h="1735812" w="812800">
                    <a:moveTo>
                      <a:pt x="127941" y="0"/>
                    </a:moveTo>
                    <a:lnTo>
                      <a:pt x="684859" y="0"/>
                    </a:lnTo>
                    <a:cubicBezTo>
                      <a:pt x="718791" y="0"/>
                      <a:pt x="751333" y="13479"/>
                      <a:pt x="775327" y="37473"/>
                    </a:cubicBezTo>
                    <a:cubicBezTo>
                      <a:pt x="799321" y="61467"/>
                      <a:pt x="812800" y="94009"/>
                      <a:pt x="812800" y="127941"/>
                    </a:cubicBezTo>
                    <a:lnTo>
                      <a:pt x="812800" y="1607871"/>
                    </a:lnTo>
                    <a:cubicBezTo>
                      <a:pt x="812800" y="1641803"/>
                      <a:pt x="799321" y="1674345"/>
                      <a:pt x="775327" y="1698339"/>
                    </a:cubicBezTo>
                    <a:cubicBezTo>
                      <a:pt x="751333" y="1722332"/>
                      <a:pt x="718791" y="1735812"/>
                      <a:pt x="684859" y="1735812"/>
                    </a:cubicBezTo>
                    <a:lnTo>
                      <a:pt x="127941" y="1735812"/>
                    </a:lnTo>
                    <a:cubicBezTo>
                      <a:pt x="94009" y="1735812"/>
                      <a:pt x="61467" y="1722332"/>
                      <a:pt x="37473" y="1698339"/>
                    </a:cubicBezTo>
                    <a:cubicBezTo>
                      <a:pt x="13479" y="1674345"/>
                      <a:pt x="0" y="1641803"/>
                      <a:pt x="0" y="1607871"/>
                    </a:cubicBezTo>
                    <a:lnTo>
                      <a:pt x="0" y="127941"/>
                    </a:lnTo>
                    <a:cubicBezTo>
                      <a:pt x="0" y="94009"/>
                      <a:pt x="13479" y="61467"/>
                      <a:pt x="37473" y="37473"/>
                    </a:cubicBezTo>
                    <a:cubicBezTo>
                      <a:pt x="61467" y="13479"/>
                      <a:pt x="94009" y="0"/>
                      <a:pt x="127941" y="0"/>
                    </a:cubicBezTo>
                    <a:close/>
                  </a:path>
                </a:pathLst>
              </a:custGeom>
              <a:solidFill>
                <a:srgbClr val="000000">
                  <a:alpha val="0"/>
                </a:srgbClr>
              </a:solidFill>
              <a:ln w="38100" cap="rnd">
                <a:solidFill>
                  <a:srgbClr val="FFDE59"/>
                </a:solidFill>
                <a:prstDash val="solid"/>
                <a:round/>
              </a:ln>
            </p:spPr>
          </p:sp>
          <p:sp>
            <p:nvSpPr>
              <p:cNvPr name="TextBox 18" id="18"/>
              <p:cNvSpPr txBox="true"/>
              <p:nvPr/>
            </p:nvSpPr>
            <p:spPr>
              <a:xfrm>
                <a:off x="0" y="-19050"/>
                <a:ext cx="812800" cy="1754862"/>
              </a:xfrm>
              <a:prstGeom prst="rect">
                <a:avLst/>
              </a:prstGeom>
            </p:spPr>
            <p:txBody>
              <a:bodyPr anchor="ctr" rtlCol="false" tIns="50800" lIns="50800" bIns="50800" rIns="50800"/>
              <a:lstStyle/>
              <a:p>
                <a:pPr>
                  <a:lnSpc>
                    <a:spcPts val="3719"/>
                  </a:lnSpc>
                </a:pPr>
              </a:p>
              <a:p>
                <a:pPr>
                  <a:lnSpc>
                    <a:spcPts val="3719"/>
                  </a:lnSpc>
                </a:pPr>
              </a:p>
            </p:txBody>
          </p:sp>
        </p:grpSp>
        <p:grpSp>
          <p:nvGrpSpPr>
            <p:cNvPr name="Group 19" id="19"/>
            <p:cNvGrpSpPr/>
            <p:nvPr/>
          </p:nvGrpSpPr>
          <p:grpSpPr>
            <a:xfrm rot="0">
              <a:off x="0" y="645702"/>
              <a:ext cx="2582808" cy="6624103"/>
              <a:chOff x="0" y="0"/>
              <a:chExt cx="812800" cy="2084580"/>
            </a:xfrm>
          </p:grpSpPr>
          <p:sp>
            <p:nvSpPr>
              <p:cNvPr name="Freeform 20" id="20"/>
              <p:cNvSpPr/>
              <p:nvPr/>
            </p:nvSpPr>
            <p:spPr>
              <a:xfrm flipH="false" flipV="false" rot="0">
                <a:off x="0" y="0"/>
                <a:ext cx="812800" cy="2084580"/>
              </a:xfrm>
              <a:custGeom>
                <a:avLst/>
                <a:gdLst/>
                <a:ahLst/>
                <a:cxnLst/>
                <a:rect r="r" b="b" t="t" l="l"/>
                <a:pathLst>
                  <a:path h="2084580" w="812800">
                    <a:moveTo>
                      <a:pt x="127941" y="0"/>
                    </a:moveTo>
                    <a:lnTo>
                      <a:pt x="684859" y="0"/>
                    </a:lnTo>
                    <a:cubicBezTo>
                      <a:pt x="718791" y="0"/>
                      <a:pt x="751333" y="13479"/>
                      <a:pt x="775327" y="37473"/>
                    </a:cubicBezTo>
                    <a:cubicBezTo>
                      <a:pt x="799321" y="61467"/>
                      <a:pt x="812800" y="94009"/>
                      <a:pt x="812800" y="127941"/>
                    </a:cubicBezTo>
                    <a:lnTo>
                      <a:pt x="812800" y="1956640"/>
                    </a:lnTo>
                    <a:cubicBezTo>
                      <a:pt x="812800" y="1990572"/>
                      <a:pt x="799321" y="2023114"/>
                      <a:pt x="775327" y="2047107"/>
                    </a:cubicBezTo>
                    <a:cubicBezTo>
                      <a:pt x="751333" y="2071101"/>
                      <a:pt x="718791" y="2084580"/>
                      <a:pt x="684859" y="2084580"/>
                    </a:cubicBezTo>
                    <a:lnTo>
                      <a:pt x="127941" y="2084580"/>
                    </a:lnTo>
                    <a:cubicBezTo>
                      <a:pt x="94009" y="2084580"/>
                      <a:pt x="61467" y="2071101"/>
                      <a:pt x="37473" y="2047107"/>
                    </a:cubicBezTo>
                    <a:cubicBezTo>
                      <a:pt x="13479" y="2023114"/>
                      <a:pt x="0" y="1990572"/>
                      <a:pt x="0" y="1956640"/>
                    </a:cubicBezTo>
                    <a:lnTo>
                      <a:pt x="0" y="127941"/>
                    </a:lnTo>
                    <a:cubicBezTo>
                      <a:pt x="0" y="94009"/>
                      <a:pt x="13479" y="61467"/>
                      <a:pt x="37473" y="37473"/>
                    </a:cubicBezTo>
                    <a:cubicBezTo>
                      <a:pt x="61467" y="13479"/>
                      <a:pt x="94009" y="0"/>
                      <a:pt x="127941" y="0"/>
                    </a:cubicBezTo>
                    <a:close/>
                  </a:path>
                </a:pathLst>
              </a:custGeom>
              <a:solidFill>
                <a:srgbClr val="052643"/>
              </a:solidFill>
            </p:spPr>
          </p:sp>
          <p:sp>
            <p:nvSpPr>
              <p:cNvPr name="TextBox 21" id="21"/>
              <p:cNvSpPr txBox="true"/>
              <p:nvPr/>
            </p:nvSpPr>
            <p:spPr>
              <a:xfrm>
                <a:off x="0" y="-9525"/>
                <a:ext cx="812800" cy="2094105"/>
              </a:xfrm>
              <a:prstGeom prst="rect">
                <a:avLst/>
              </a:prstGeom>
            </p:spPr>
            <p:txBody>
              <a:bodyPr anchor="ctr" rtlCol="false" tIns="50800" lIns="50800" bIns="50800" rIns="50800"/>
              <a:lstStyle/>
              <a:p>
                <a:pPr algn="ctr">
                  <a:lnSpc>
                    <a:spcPts val="2880"/>
                  </a:lnSpc>
                </a:pPr>
              </a:p>
            </p:txBody>
          </p:sp>
        </p:grpSp>
      </p:grpSp>
      <p:grpSp>
        <p:nvGrpSpPr>
          <p:cNvPr name="Group 22" id="22"/>
          <p:cNvGrpSpPr/>
          <p:nvPr/>
        </p:nvGrpSpPr>
        <p:grpSpPr>
          <a:xfrm rot="0">
            <a:off x="5384763" y="2674297"/>
            <a:ext cx="1937106" cy="4136874"/>
            <a:chOff x="0" y="0"/>
            <a:chExt cx="812800" cy="1735812"/>
          </a:xfrm>
        </p:grpSpPr>
        <p:sp>
          <p:nvSpPr>
            <p:cNvPr name="Freeform 23" id="23"/>
            <p:cNvSpPr/>
            <p:nvPr/>
          </p:nvSpPr>
          <p:spPr>
            <a:xfrm flipH="false" flipV="false" rot="0">
              <a:off x="0" y="0"/>
              <a:ext cx="812800" cy="1735812"/>
            </a:xfrm>
            <a:custGeom>
              <a:avLst/>
              <a:gdLst/>
              <a:ahLst/>
              <a:cxnLst/>
              <a:rect r="r" b="b" t="t" l="l"/>
              <a:pathLst>
                <a:path h="1735812" w="812800">
                  <a:moveTo>
                    <a:pt x="203829" y="0"/>
                  </a:moveTo>
                  <a:lnTo>
                    <a:pt x="608971" y="0"/>
                  </a:lnTo>
                  <a:cubicBezTo>
                    <a:pt x="663030" y="0"/>
                    <a:pt x="714875" y="21475"/>
                    <a:pt x="753100" y="59700"/>
                  </a:cubicBezTo>
                  <a:cubicBezTo>
                    <a:pt x="791325" y="97925"/>
                    <a:pt x="812800" y="149770"/>
                    <a:pt x="812800" y="203829"/>
                  </a:cubicBezTo>
                  <a:lnTo>
                    <a:pt x="812800" y="1531983"/>
                  </a:lnTo>
                  <a:cubicBezTo>
                    <a:pt x="812800" y="1586042"/>
                    <a:pt x="791325" y="1637886"/>
                    <a:pt x="753100" y="1676112"/>
                  </a:cubicBezTo>
                  <a:cubicBezTo>
                    <a:pt x="714875" y="1714337"/>
                    <a:pt x="663030" y="1735812"/>
                    <a:pt x="608971" y="1735812"/>
                  </a:cubicBezTo>
                  <a:lnTo>
                    <a:pt x="203829" y="1735812"/>
                  </a:lnTo>
                  <a:cubicBezTo>
                    <a:pt x="149770" y="1735812"/>
                    <a:pt x="97925" y="1714337"/>
                    <a:pt x="59700" y="1676112"/>
                  </a:cubicBezTo>
                  <a:cubicBezTo>
                    <a:pt x="21475" y="1637886"/>
                    <a:pt x="0" y="1586042"/>
                    <a:pt x="0" y="1531983"/>
                  </a:cubicBezTo>
                  <a:lnTo>
                    <a:pt x="0" y="203829"/>
                  </a:lnTo>
                  <a:cubicBezTo>
                    <a:pt x="0" y="149770"/>
                    <a:pt x="21475" y="97925"/>
                    <a:pt x="59700" y="59700"/>
                  </a:cubicBezTo>
                  <a:cubicBezTo>
                    <a:pt x="97925" y="21475"/>
                    <a:pt x="149770" y="0"/>
                    <a:pt x="203829" y="0"/>
                  </a:cubicBezTo>
                  <a:close/>
                </a:path>
              </a:pathLst>
            </a:custGeom>
            <a:solidFill>
              <a:srgbClr val="000000">
                <a:alpha val="0"/>
              </a:srgbClr>
            </a:solidFill>
            <a:ln w="38100" cap="rnd">
              <a:solidFill>
                <a:srgbClr val="FFDE59"/>
              </a:solidFill>
              <a:prstDash val="solid"/>
              <a:round/>
            </a:ln>
          </p:spPr>
        </p:sp>
        <p:sp>
          <p:nvSpPr>
            <p:cNvPr name="TextBox 24" id="24"/>
            <p:cNvSpPr txBox="true"/>
            <p:nvPr/>
          </p:nvSpPr>
          <p:spPr>
            <a:xfrm>
              <a:off x="0" y="-19050"/>
              <a:ext cx="812800" cy="1754862"/>
            </a:xfrm>
            <a:prstGeom prst="rect">
              <a:avLst/>
            </a:prstGeom>
          </p:spPr>
          <p:txBody>
            <a:bodyPr anchor="ctr" rtlCol="false" tIns="50800" lIns="50800" bIns="50800" rIns="50800"/>
            <a:lstStyle/>
            <a:p>
              <a:pPr>
                <a:lnSpc>
                  <a:spcPts val="3719"/>
                </a:lnSpc>
              </a:pPr>
              <a:r>
                <a:rPr lang="en-US" sz="3099">
                  <a:solidFill>
                    <a:srgbClr val="1EFFC1"/>
                  </a:solidFill>
                  <a:latin typeface="Arimo"/>
                </a:rPr>
                <a:t>Attention Head</a:t>
              </a:r>
            </a:p>
            <a:p>
              <a:pPr>
                <a:lnSpc>
                  <a:spcPts val="3719"/>
                </a:lnSpc>
              </a:pPr>
            </a:p>
            <a:p>
              <a:pPr>
                <a:lnSpc>
                  <a:spcPts val="3719"/>
                </a:lnSpc>
              </a:pPr>
              <a:r>
                <a:rPr lang="en-US" sz="3099">
                  <a:solidFill>
                    <a:srgbClr val="1EFFC1"/>
                  </a:solidFill>
                  <a:latin typeface="Arimo"/>
                </a:rPr>
                <a:t>Q(nxn)</a:t>
              </a:r>
            </a:p>
            <a:p>
              <a:pPr>
                <a:lnSpc>
                  <a:spcPts val="3719"/>
                </a:lnSpc>
              </a:pPr>
            </a:p>
            <a:p>
              <a:pPr>
                <a:lnSpc>
                  <a:spcPts val="3719"/>
                </a:lnSpc>
              </a:pPr>
              <a:r>
                <a:rPr lang="en-US" sz="3099">
                  <a:solidFill>
                    <a:srgbClr val="1EFFC1"/>
                  </a:solidFill>
                  <a:latin typeface="Arimo"/>
                </a:rPr>
                <a:t>K(nxn)</a:t>
              </a:r>
            </a:p>
            <a:p>
              <a:pPr>
                <a:lnSpc>
                  <a:spcPts val="3719"/>
                </a:lnSpc>
              </a:pPr>
            </a:p>
            <a:p>
              <a:pPr>
                <a:lnSpc>
                  <a:spcPts val="3719"/>
                </a:lnSpc>
              </a:pPr>
              <a:r>
                <a:rPr lang="en-US" sz="3099">
                  <a:solidFill>
                    <a:srgbClr val="1EFFC1"/>
                  </a:solidFill>
                  <a:latin typeface="Arimo"/>
                </a:rPr>
                <a:t>V(nxn)</a:t>
              </a:r>
            </a:p>
          </p:txBody>
        </p:sp>
      </p:grpSp>
      <p:sp>
        <p:nvSpPr>
          <p:cNvPr name="AutoShape 25" id="25"/>
          <p:cNvSpPr/>
          <p:nvPr/>
        </p:nvSpPr>
        <p:spPr>
          <a:xfrm>
            <a:off x="3288535" y="4646222"/>
            <a:ext cx="2092548" cy="0"/>
          </a:xfrm>
          <a:prstGeom prst="line">
            <a:avLst/>
          </a:prstGeom>
          <a:ln cap="flat" w="57150">
            <a:solidFill>
              <a:srgbClr val="1EFFC1"/>
            </a:solidFill>
            <a:prstDash val="solid"/>
            <a:headEnd type="none" len="sm" w="sm"/>
            <a:tailEnd type="triangle" len="med" w="lg"/>
          </a:ln>
        </p:spPr>
      </p:sp>
      <p:sp>
        <p:nvSpPr>
          <p:cNvPr name="AutoShape 26" id="26"/>
          <p:cNvSpPr/>
          <p:nvPr/>
        </p:nvSpPr>
        <p:spPr>
          <a:xfrm>
            <a:off x="8640558" y="4570033"/>
            <a:ext cx="2861042" cy="14685"/>
          </a:xfrm>
          <a:prstGeom prst="line">
            <a:avLst/>
          </a:prstGeom>
          <a:ln cap="flat" w="57150">
            <a:solidFill>
              <a:srgbClr val="1EFFC1"/>
            </a:solidFill>
            <a:prstDash val="solid"/>
            <a:headEnd type="none" len="sm" w="sm"/>
            <a:tailEnd type="triangle" len="med" w="lg"/>
          </a:ln>
        </p:spPr>
      </p:sp>
      <p:grpSp>
        <p:nvGrpSpPr>
          <p:cNvPr name="Group 27" id="27"/>
          <p:cNvGrpSpPr/>
          <p:nvPr/>
        </p:nvGrpSpPr>
        <p:grpSpPr>
          <a:xfrm rot="0">
            <a:off x="14999465" y="3813194"/>
            <a:ext cx="3086100" cy="1543050"/>
            <a:chOff x="0" y="0"/>
            <a:chExt cx="812800" cy="406400"/>
          </a:xfrm>
        </p:grpSpPr>
        <p:sp>
          <p:nvSpPr>
            <p:cNvPr name="Freeform 28" id="28"/>
            <p:cNvSpPr/>
            <p:nvPr/>
          </p:nvSpPr>
          <p:spPr>
            <a:xfrm flipH="false" flipV="false" rot="0">
              <a:off x="0" y="0"/>
              <a:ext cx="812800" cy="406400"/>
            </a:xfrm>
            <a:custGeom>
              <a:avLst/>
              <a:gdLst/>
              <a:ahLst/>
              <a:cxnLst/>
              <a:rect r="r" b="b" t="t" l="l"/>
              <a:pathLst>
                <a:path h="406400" w="812800">
                  <a:moveTo>
                    <a:pt x="127941" y="0"/>
                  </a:moveTo>
                  <a:lnTo>
                    <a:pt x="684859" y="0"/>
                  </a:lnTo>
                  <a:cubicBezTo>
                    <a:pt x="718791" y="0"/>
                    <a:pt x="751333" y="13479"/>
                    <a:pt x="775327" y="37473"/>
                  </a:cubicBezTo>
                  <a:cubicBezTo>
                    <a:pt x="799321" y="61467"/>
                    <a:pt x="812800" y="94009"/>
                    <a:pt x="812800" y="127941"/>
                  </a:cubicBezTo>
                  <a:lnTo>
                    <a:pt x="812800" y="278459"/>
                  </a:lnTo>
                  <a:cubicBezTo>
                    <a:pt x="812800" y="312391"/>
                    <a:pt x="799321" y="344933"/>
                    <a:pt x="775327" y="368927"/>
                  </a:cubicBezTo>
                  <a:cubicBezTo>
                    <a:pt x="751333" y="392921"/>
                    <a:pt x="718791" y="406400"/>
                    <a:pt x="684859" y="406400"/>
                  </a:cubicBezTo>
                  <a:lnTo>
                    <a:pt x="127941" y="406400"/>
                  </a:lnTo>
                  <a:cubicBezTo>
                    <a:pt x="94009" y="406400"/>
                    <a:pt x="61467" y="392921"/>
                    <a:pt x="37473" y="368927"/>
                  </a:cubicBezTo>
                  <a:cubicBezTo>
                    <a:pt x="13479" y="344933"/>
                    <a:pt x="0" y="312391"/>
                    <a:pt x="0" y="278459"/>
                  </a:cubicBezTo>
                  <a:lnTo>
                    <a:pt x="0" y="127941"/>
                  </a:lnTo>
                  <a:cubicBezTo>
                    <a:pt x="0" y="94009"/>
                    <a:pt x="13479" y="61467"/>
                    <a:pt x="37473" y="37473"/>
                  </a:cubicBezTo>
                  <a:cubicBezTo>
                    <a:pt x="61467" y="13479"/>
                    <a:pt x="94009" y="0"/>
                    <a:pt x="127941" y="0"/>
                  </a:cubicBezTo>
                  <a:close/>
                </a:path>
              </a:pathLst>
            </a:custGeom>
            <a:solidFill>
              <a:srgbClr val="000000">
                <a:alpha val="0"/>
              </a:srgbClr>
            </a:solidFill>
            <a:ln w="38100" cap="rnd">
              <a:solidFill>
                <a:srgbClr val="FFDE59"/>
              </a:solidFill>
              <a:prstDash val="solid"/>
              <a:round/>
            </a:ln>
          </p:spPr>
        </p:sp>
        <p:sp>
          <p:nvSpPr>
            <p:cNvPr name="TextBox 29" id="29"/>
            <p:cNvSpPr txBox="true"/>
            <p:nvPr/>
          </p:nvSpPr>
          <p:spPr>
            <a:xfrm>
              <a:off x="0" y="-19050"/>
              <a:ext cx="812800" cy="425450"/>
            </a:xfrm>
            <a:prstGeom prst="rect">
              <a:avLst/>
            </a:prstGeom>
          </p:spPr>
          <p:txBody>
            <a:bodyPr anchor="ctr" rtlCol="false" tIns="50800" lIns="50800" bIns="50800" rIns="50800"/>
            <a:lstStyle/>
            <a:p>
              <a:pPr algn="ctr">
                <a:lnSpc>
                  <a:spcPts val="3719"/>
                </a:lnSpc>
              </a:pPr>
              <a:r>
                <a:rPr lang="en-US" sz="3099">
                  <a:solidFill>
                    <a:srgbClr val="1EFFC1"/>
                  </a:solidFill>
                  <a:latin typeface="Arimo"/>
                </a:rPr>
                <a:t>Feed Forward</a:t>
              </a:r>
            </a:p>
          </p:txBody>
        </p:sp>
      </p:grpSp>
      <p:sp>
        <p:nvSpPr>
          <p:cNvPr name="AutoShape 30" id="30"/>
          <p:cNvSpPr/>
          <p:nvPr/>
        </p:nvSpPr>
        <p:spPr>
          <a:xfrm>
            <a:off x="16513940" y="5422304"/>
            <a:ext cx="0" cy="2092548"/>
          </a:xfrm>
          <a:prstGeom prst="line">
            <a:avLst/>
          </a:prstGeom>
          <a:ln cap="flat" w="57150">
            <a:solidFill>
              <a:srgbClr val="1EFFC1"/>
            </a:solidFill>
            <a:prstDash val="solid"/>
            <a:headEnd type="none" len="sm" w="sm"/>
            <a:tailEnd type="triangle" len="med" w="lg"/>
          </a:ln>
        </p:spPr>
      </p:sp>
      <p:grpSp>
        <p:nvGrpSpPr>
          <p:cNvPr name="Group 31" id="31"/>
          <p:cNvGrpSpPr/>
          <p:nvPr/>
        </p:nvGrpSpPr>
        <p:grpSpPr>
          <a:xfrm rot="0">
            <a:off x="11501747" y="3919698"/>
            <a:ext cx="1937106" cy="1243522"/>
            <a:chOff x="0" y="0"/>
            <a:chExt cx="812800" cy="521776"/>
          </a:xfrm>
        </p:grpSpPr>
        <p:sp>
          <p:nvSpPr>
            <p:cNvPr name="Freeform 32" id="32"/>
            <p:cNvSpPr/>
            <p:nvPr/>
          </p:nvSpPr>
          <p:spPr>
            <a:xfrm flipH="false" flipV="false" rot="0">
              <a:off x="0" y="0"/>
              <a:ext cx="812800" cy="521776"/>
            </a:xfrm>
            <a:custGeom>
              <a:avLst/>
              <a:gdLst/>
              <a:ahLst/>
              <a:cxnLst/>
              <a:rect r="r" b="b" t="t" l="l"/>
              <a:pathLst>
                <a:path h="521776" w="812800">
                  <a:moveTo>
                    <a:pt x="203829" y="0"/>
                  </a:moveTo>
                  <a:lnTo>
                    <a:pt x="608971" y="0"/>
                  </a:lnTo>
                  <a:cubicBezTo>
                    <a:pt x="663030" y="0"/>
                    <a:pt x="714875" y="21475"/>
                    <a:pt x="753100" y="59700"/>
                  </a:cubicBezTo>
                  <a:cubicBezTo>
                    <a:pt x="791325" y="97925"/>
                    <a:pt x="812800" y="149770"/>
                    <a:pt x="812800" y="203829"/>
                  </a:cubicBezTo>
                  <a:lnTo>
                    <a:pt x="812800" y="317947"/>
                  </a:lnTo>
                  <a:cubicBezTo>
                    <a:pt x="812800" y="372006"/>
                    <a:pt x="791325" y="423850"/>
                    <a:pt x="753100" y="462076"/>
                  </a:cubicBezTo>
                  <a:cubicBezTo>
                    <a:pt x="714875" y="500301"/>
                    <a:pt x="663030" y="521776"/>
                    <a:pt x="608971" y="521776"/>
                  </a:cubicBezTo>
                  <a:lnTo>
                    <a:pt x="203829" y="521776"/>
                  </a:lnTo>
                  <a:cubicBezTo>
                    <a:pt x="149770" y="521776"/>
                    <a:pt x="97925" y="500301"/>
                    <a:pt x="59700" y="462076"/>
                  </a:cubicBezTo>
                  <a:cubicBezTo>
                    <a:pt x="21475" y="423850"/>
                    <a:pt x="0" y="372006"/>
                    <a:pt x="0" y="317947"/>
                  </a:cubicBezTo>
                  <a:lnTo>
                    <a:pt x="0" y="203829"/>
                  </a:lnTo>
                  <a:cubicBezTo>
                    <a:pt x="0" y="149770"/>
                    <a:pt x="21475" y="97925"/>
                    <a:pt x="59700" y="59700"/>
                  </a:cubicBezTo>
                  <a:cubicBezTo>
                    <a:pt x="97925" y="21475"/>
                    <a:pt x="149770" y="0"/>
                    <a:pt x="203829" y="0"/>
                  </a:cubicBezTo>
                  <a:close/>
                </a:path>
              </a:pathLst>
            </a:custGeom>
            <a:solidFill>
              <a:srgbClr val="000000">
                <a:alpha val="0"/>
              </a:srgbClr>
            </a:solidFill>
            <a:ln w="28575" cap="rnd">
              <a:solidFill>
                <a:srgbClr val="FFDE59"/>
              </a:solidFill>
              <a:prstDash val="solid"/>
              <a:round/>
            </a:ln>
          </p:spPr>
        </p:sp>
        <p:sp>
          <p:nvSpPr>
            <p:cNvPr name="TextBox 33" id="33"/>
            <p:cNvSpPr txBox="true"/>
            <p:nvPr/>
          </p:nvSpPr>
          <p:spPr>
            <a:xfrm>
              <a:off x="0" y="-19050"/>
              <a:ext cx="812800" cy="540826"/>
            </a:xfrm>
            <a:prstGeom prst="rect">
              <a:avLst/>
            </a:prstGeom>
          </p:spPr>
          <p:txBody>
            <a:bodyPr anchor="ctr" rtlCol="false" tIns="31887" lIns="31887" bIns="31887" rIns="31887"/>
            <a:lstStyle/>
            <a:p>
              <a:pPr algn="ctr">
                <a:lnSpc>
                  <a:spcPts val="3719"/>
                </a:lnSpc>
              </a:pPr>
              <a:r>
                <a:rPr lang="en-US" sz="3099">
                  <a:solidFill>
                    <a:srgbClr val="1EFFC1"/>
                  </a:solidFill>
                  <a:latin typeface="Arimo"/>
                </a:rPr>
                <a:t>Concat</a:t>
              </a:r>
            </a:p>
          </p:txBody>
        </p:sp>
      </p:grpSp>
      <p:sp>
        <p:nvSpPr>
          <p:cNvPr name="AutoShape 34" id="34"/>
          <p:cNvSpPr/>
          <p:nvPr/>
        </p:nvSpPr>
        <p:spPr>
          <a:xfrm>
            <a:off x="13439564" y="4605942"/>
            <a:ext cx="1530377" cy="38100"/>
          </a:xfrm>
          <a:prstGeom prst="line">
            <a:avLst/>
          </a:prstGeom>
          <a:ln cap="flat" w="57150">
            <a:solidFill>
              <a:srgbClr val="1EFFC1"/>
            </a:solidFill>
            <a:prstDash val="solid"/>
            <a:headEnd type="none" len="sm" w="sm"/>
            <a:tailEnd type="triangle" len="med" w="lg"/>
          </a:ln>
        </p:spPr>
      </p:sp>
      <p:sp>
        <p:nvSpPr>
          <p:cNvPr name="AutoShape 35" id="35"/>
          <p:cNvSpPr/>
          <p:nvPr/>
        </p:nvSpPr>
        <p:spPr>
          <a:xfrm>
            <a:off x="14204753" y="5812664"/>
            <a:ext cx="2309187" cy="28575"/>
          </a:xfrm>
          <a:prstGeom prst="line">
            <a:avLst/>
          </a:prstGeom>
          <a:ln cap="flat" w="57150">
            <a:solidFill>
              <a:srgbClr val="1EFFC1"/>
            </a:solidFill>
            <a:prstDash val="solid"/>
            <a:headEnd type="none" len="sm" w="sm"/>
            <a:tailEnd type="none" len="sm" w="sm"/>
          </a:ln>
        </p:spPr>
      </p:sp>
      <p:sp>
        <p:nvSpPr>
          <p:cNvPr name="AutoShape 36" id="36"/>
          <p:cNvSpPr/>
          <p:nvPr/>
        </p:nvSpPr>
        <p:spPr>
          <a:xfrm flipV="true">
            <a:off x="14233328" y="4666871"/>
            <a:ext cx="0" cy="1136270"/>
          </a:xfrm>
          <a:prstGeom prst="line">
            <a:avLst/>
          </a:prstGeom>
          <a:ln cap="flat" w="57150">
            <a:solidFill>
              <a:srgbClr val="1EFFC1"/>
            </a:solidFill>
            <a:prstDash val="solid"/>
            <a:headEnd type="none" len="sm" w="sm"/>
            <a:tailEnd type="none" len="sm" w="sm"/>
          </a:ln>
        </p:spPr>
      </p:sp>
      <p:grpSp>
        <p:nvGrpSpPr>
          <p:cNvPr name="Group 37" id="37"/>
          <p:cNvGrpSpPr/>
          <p:nvPr/>
        </p:nvGrpSpPr>
        <p:grpSpPr>
          <a:xfrm rot="0">
            <a:off x="8228642" y="3472345"/>
            <a:ext cx="3054168" cy="1072420"/>
            <a:chOff x="0" y="0"/>
            <a:chExt cx="4072225" cy="1429893"/>
          </a:xfrm>
        </p:grpSpPr>
        <p:sp>
          <p:nvSpPr>
            <p:cNvPr name="TextBox 38" id="38"/>
            <p:cNvSpPr txBox="true"/>
            <p:nvPr/>
          </p:nvSpPr>
          <p:spPr>
            <a:xfrm rot="0">
              <a:off x="0" y="65018"/>
              <a:ext cx="3915483" cy="575923"/>
            </a:xfrm>
            <a:prstGeom prst="rect">
              <a:avLst/>
            </a:prstGeom>
          </p:spPr>
          <p:txBody>
            <a:bodyPr anchor="t" rtlCol="false" tIns="0" lIns="0" bIns="0" rIns="0">
              <a:spAutoFit/>
            </a:bodyPr>
            <a:lstStyle/>
            <a:p>
              <a:pPr algn="ctr">
                <a:lnSpc>
                  <a:spcPts val="3595"/>
                </a:lnSpc>
              </a:pPr>
              <a:r>
                <a:rPr lang="en-US" sz="2568">
                  <a:solidFill>
                    <a:srgbClr val="1EFFC1"/>
                  </a:solidFill>
                  <a:latin typeface="Arimo"/>
                </a:rPr>
                <a:t>Softmax  Q.K</a:t>
              </a:r>
            </a:p>
          </p:txBody>
        </p:sp>
        <p:sp>
          <p:nvSpPr>
            <p:cNvPr name="TextBox 39" id="39"/>
            <p:cNvSpPr txBox="true"/>
            <p:nvPr/>
          </p:nvSpPr>
          <p:spPr>
            <a:xfrm rot="0">
              <a:off x="2213839" y="-85725"/>
              <a:ext cx="404857" cy="1035672"/>
            </a:xfrm>
            <a:prstGeom prst="rect">
              <a:avLst/>
            </a:prstGeom>
          </p:spPr>
          <p:txBody>
            <a:bodyPr anchor="t" rtlCol="false" tIns="0" lIns="0" bIns="0" rIns="0">
              <a:spAutoFit/>
            </a:bodyPr>
            <a:lstStyle/>
            <a:p>
              <a:pPr algn="ctr">
                <a:lnSpc>
                  <a:spcPts val="6574"/>
                </a:lnSpc>
              </a:pPr>
              <a:r>
                <a:rPr lang="en-US" sz="4696">
                  <a:solidFill>
                    <a:srgbClr val="1EFFC1"/>
                  </a:solidFill>
                  <a:latin typeface="Lato"/>
                </a:rPr>
                <a:t>(</a:t>
              </a:r>
            </a:p>
          </p:txBody>
        </p:sp>
        <p:sp>
          <p:nvSpPr>
            <p:cNvPr name="AutoShape 40" id="40"/>
            <p:cNvSpPr/>
            <p:nvPr/>
          </p:nvSpPr>
          <p:spPr>
            <a:xfrm>
              <a:off x="2492917" y="687537"/>
              <a:ext cx="896706" cy="8008"/>
            </a:xfrm>
            <a:prstGeom prst="line">
              <a:avLst/>
            </a:prstGeom>
            <a:ln cap="flat" w="37277">
              <a:solidFill>
                <a:srgbClr val="FFFFFF"/>
              </a:solidFill>
              <a:prstDash val="solid"/>
              <a:headEnd type="none" len="sm" w="sm"/>
              <a:tailEnd type="none" len="sm" w="sm"/>
            </a:ln>
          </p:spPr>
        </p:sp>
        <p:sp>
          <p:nvSpPr>
            <p:cNvPr name="AutoShape 41" id="41"/>
            <p:cNvSpPr/>
            <p:nvPr/>
          </p:nvSpPr>
          <p:spPr>
            <a:xfrm flipV="true">
              <a:off x="2633138" y="810650"/>
              <a:ext cx="756652" cy="0"/>
            </a:xfrm>
            <a:prstGeom prst="line">
              <a:avLst/>
            </a:prstGeom>
            <a:ln cap="flat" w="37277">
              <a:solidFill>
                <a:srgbClr val="1EFFC1"/>
              </a:solidFill>
              <a:prstDash val="solid"/>
              <a:headEnd type="none" len="sm" w="sm"/>
              <a:tailEnd type="none" len="sm" w="sm"/>
            </a:ln>
          </p:spPr>
        </p:sp>
        <p:sp>
          <p:nvSpPr>
            <p:cNvPr name="AutoShape 42" id="42"/>
            <p:cNvSpPr/>
            <p:nvPr/>
          </p:nvSpPr>
          <p:spPr>
            <a:xfrm flipH="true" flipV="true">
              <a:off x="2637324" y="793244"/>
              <a:ext cx="17668" cy="519313"/>
            </a:xfrm>
            <a:prstGeom prst="line">
              <a:avLst/>
            </a:prstGeom>
            <a:ln cap="flat" w="37277">
              <a:solidFill>
                <a:srgbClr val="1EFFC1"/>
              </a:solidFill>
              <a:prstDash val="solid"/>
              <a:headEnd type="none" len="sm" w="sm"/>
              <a:tailEnd type="none" len="sm" w="sm"/>
            </a:ln>
          </p:spPr>
        </p:sp>
        <p:sp>
          <p:nvSpPr>
            <p:cNvPr name="AutoShape 43" id="43"/>
            <p:cNvSpPr/>
            <p:nvPr/>
          </p:nvSpPr>
          <p:spPr>
            <a:xfrm flipH="true" flipV="true">
              <a:off x="2428316" y="1172550"/>
              <a:ext cx="235332" cy="142912"/>
            </a:xfrm>
            <a:prstGeom prst="line">
              <a:avLst/>
            </a:prstGeom>
            <a:ln cap="flat" w="37277">
              <a:solidFill>
                <a:srgbClr val="1EFFC1"/>
              </a:solidFill>
              <a:prstDash val="solid"/>
              <a:headEnd type="none" len="sm" w="sm"/>
              <a:tailEnd type="none" len="sm" w="sm"/>
            </a:ln>
          </p:spPr>
        </p:sp>
        <p:sp>
          <p:nvSpPr>
            <p:cNvPr name="TextBox 44" id="44"/>
            <p:cNvSpPr txBox="true"/>
            <p:nvPr/>
          </p:nvSpPr>
          <p:spPr>
            <a:xfrm rot="0">
              <a:off x="2760675" y="853970"/>
              <a:ext cx="459324" cy="575923"/>
            </a:xfrm>
            <a:prstGeom prst="rect">
              <a:avLst/>
            </a:prstGeom>
          </p:spPr>
          <p:txBody>
            <a:bodyPr anchor="t" rtlCol="false" tIns="0" lIns="0" bIns="0" rIns="0">
              <a:spAutoFit/>
            </a:bodyPr>
            <a:lstStyle/>
            <a:p>
              <a:pPr algn="ctr">
                <a:lnSpc>
                  <a:spcPts val="3595"/>
                </a:lnSpc>
              </a:pPr>
              <a:r>
                <a:rPr lang="en-US" sz="2568">
                  <a:solidFill>
                    <a:srgbClr val="1EFFC1"/>
                  </a:solidFill>
                  <a:latin typeface="Arimo"/>
                </a:rPr>
                <a:t>dk</a:t>
              </a:r>
            </a:p>
          </p:txBody>
        </p:sp>
        <p:sp>
          <p:nvSpPr>
            <p:cNvPr name="TextBox 45" id="45"/>
            <p:cNvSpPr txBox="true"/>
            <p:nvPr/>
          </p:nvSpPr>
          <p:spPr>
            <a:xfrm rot="-10736353">
              <a:off x="3367050" y="84949"/>
              <a:ext cx="404857" cy="1035672"/>
            </a:xfrm>
            <a:prstGeom prst="rect">
              <a:avLst/>
            </a:prstGeom>
          </p:spPr>
          <p:txBody>
            <a:bodyPr anchor="t" rtlCol="false" tIns="0" lIns="0" bIns="0" rIns="0">
              <a:spAutoFit/>
            </a:bodyPr>
            <a:lstStyle/>
            <a:p>
              <a:pPr algn="ctr">
                <a:lnSpc>
                  <a:spcPts val="6574"/>
                </a:lnSpc>
              </a:pPr>
              <a:r>
                <a:rPr lang="en-US" sz="4696">
                  <a:solidFill>
                    <a:srgbClr val="1EFFC1"/>
                  </a:solidFill>
                  <a:latin typeface="Lato"/>
                </a:rPr>
                <a:t>(</a:t>
              </a:r>
            </a:p>
          </p:txBody>
        </p:sp>
        <p:sp>
          <p:nvSpPr>
            <p:cNvPr name="TextBox 46" id="46"/>
            <p:cNvSpPr txBox="true"/>
            <p:nvPr/>
          </p:nvSpPr>
          <p:spPr>
            <a:xfrm rot="0">
              <a:off x="3782162" y="225613"/>
              <a:ext cx="290063" cy="566398"/>
            </a:xfrm>
            <a:prstGeom prst="rect">
              <a:avLst/>
            </a:prstGeom>
          </p:spPr>
          <p:txBody>
            <a:bodyPr anchor="t" rtlCol="false" tIns="0" lIns="0" bIns="0" rIns="0">
              <a:spAutoFit/>
            </a:bodyPr>
            <a:lstStyle/>
            <a:p>
              <a:pPr algn="ctr">
                <a:lnSpc>
                  <a:spcPts val="3595"/>
                </a:lnSpc>
              </a:pPr>
              <a:r>
                <a:rPr lang="en-US" sz="2568">
                  <a:solidFill>
                    <a:srgbClr val="1EFFC1"/>
                  </a:solidFill>
                  <a:latin typeface="Canva Sans"/>
                </a:rPr>
                <a:t>V</a:t>
              </a:r>
            </a:p>
          </p:txBody>
        </p:sp>
      </p:grpSp>
      <p:grpSp>
        <p:nvGrpSpPr>
          <p:cNvPr name="Group 47" id="47"/>
          <p:cNvGrpSpPr/>
          <p:nvPr/>
        </p:nvGrpSpPr>
        <p:grpSpPr>
          <a:xfrm rot="0">
            <a:off x="14942315" y="7514852"/>
            <a:ext cx="3086100" cy="1543050"/>
            <a:chOff x="0" y="0"/>
            <a:chExt cx="812800" cy="406400"/>
          </a:xfrm>
        </p:grpSpPr>
        <p:sp>
          <p:nvSpPr>
            <p:cNvPr name="Freeform 48" id="48"/>
            <p:cNvSpPr/>
            <p:nvPr/>
          </p:nvSpPr>
          <p:spPr>
            <a:xfrm flipH="false" flipV="false" rot="0">
              <a:off x="0" y="0"/>
              <a:ext cx="812800" cy="406400"/>
            </a:xfrm>
            <a:custGeom>
              <a:avLst/>
              <a:gdLst/>
              <a:ahLst/>
              <a:cxnLst/>
              <a:rect r="r" b="b" t="t" l="l"/>
              <a:pathLst>
                <a:path h="406400" w="812800">
                  <a:moveTo>
                    <a:pt x="127941" y="0"/>
                  </a:moveTo>
                  <a:lnTo>
                    <a:pt x="684859" y="0"/>
                  </a:lnTo>
                  <a:cubicBezTo>
                    <a:pt x="718791" y="0"/>
                    <a:pt x="751333" y="13479"/>
                    <a:pt x="775327" y="37473"/>
                  </a:cubicBezTo>
                  <a:cubicBezTo>
                    <a:pt x="799321" y="61467"/>
                    <a:pt x="812800" y="94009"/>
                    <a:pt x="812800" y="127941"/>
                  </a:cubicBezTo>
                  <a:lnTo>
                    <a:pt x="812800" y="278459"/>
                  </a:lnTo>
                  <a:cubicBezTo>
                    <a:pt x="812800" y="312391"/>
                    <a:pt x="799321" y="344933"/>
                    <a:pt x="775327" y="368927"/>
                  </a:cubicBezTo>
                  <a:cubicBezTo>
                    <a:pt x="751333" y="392921"/>
                    <a:pt x="718791" y="406400"/>
                    <a:pt x="684859" y="406400"/>
                  </a:cubicBezTo>
                  <a:lnTo>
                    <a:pt x="127941" y="406400"/>
                  </a:lnTo>
                  <a:cubicBezTo>
                    <a:pt x="94009" y="406400"/>
                    <a:pt x="61467" y="392921"/>
                    <a:pt x="37473" y="368927"/>
                  </a:cubicBezTo>
                  <a:cubicBezTo>
                    <a:pt x="13479" y="344933"/>
                    <a:pt x="0" y="312391"/>
                    <a:pt x="0" y="278459"/>
                  </a:cubicBezTo>
                  <a:lnTo>
                    <a:pt x="0" y="127941"/>
                  </a:lnTo>
                  <a:cubicBezTo>
                    <a:pt x="0" y="94009"/>
                    <a:pt x="13479" y="61467"/>
                    <a:pt x="37473" y="37473"/>
                  </a:cubicBezTo>
                  <a:cubicBezTo>
                    <a:pt x="61467" y="13479"/>
                    <a:pt x="94009" y="0"/>
                    <a:pt x="127941" y="0"/>
                  </a:cubicBezTo>
                  <a:close/>
                </a:path>
              </a:pathLst>
            </a:custGeom>
            <a:solidFill>
              <a:srgbClr val="000000">
                <a:alpha val="0"/>
              </a:srgbClr>
            </a:solidFill>
            <a:ln w="38100" cap="rnd">
              <a:solidFill>
                <a:srgbClr val="FFDE59"/>
              </a:solidFill>
              <a:prstDash val="solid"/>
              <a:round/>
            </a:ln>
          </p:spPr>
        </p:sp>
        <p:sp>
          <p:nvSpPr>
            <p:cNvPr name="TextBox 49" id="49"/>
            <p:cNvSpPr txBox="true"/>
            <p:nvPr/>
          </p:nvSpPr>
          <p:spPr>
            <a:xfrm>
              <a:off x="0" y="-19050"/>
              <a:ext cx="812800" cy="425450"/>
            </a:xfrm>
            <a:prstGeom prst="rect">
              <a:avLst/>
            </a:prstGeom>
          </p:spPr>
          <p:txBody>
            <a:bodyPr anchor="ctr" rtlCol="false" tIns="50800" lIns="50800" bIns="50800" rIns="50800"/>
            <a:lstStyle/>
            <a:p>
              <a:pPr algn="ctr">
                <a:lnSpc>
                  <a:spcPts val="3719"/>
                </a:lnSpc>
              </a:pPr>
              <a:r>
                <a:rPr lang="en-US" sz="3099">
                  <a:solidFill>
                    <a:srgbClr val="1EFFC1"/>
                  </a:solidFill>
                  <a:latin typeface="Arimo"/>
                </a:rPr>
                <a:t>Output</a:t>
              </a:r>
            </a:p>
          </p:txBody>
        </p:sp>
      </p:grpSp>
      <p:sp>
        <p:nvSpPr>
          <p:cNvPr name="TextBox 50" id="50"/>
          <p:cNvSpPr txBox="true"/>
          <p:nvPr/>
        </p:nvSpPr>
        <p:spPr>
          <a:xfrm rot="0">
            <a:off x="202435" y="130328"/>
            <a:ext cx="8639610" cy="1057263"/>
          </a:xfrm>
          <a:prstGeom prst="rect">
            <a:avLst/>
          </a:prstGeom>
        </p:spPr>
        <p:txBody>
          <a:bodyPr anchor="t" rtlCol="false" tIns="0" lIns="0" bIns="0" rIns="0">
            <a:spAutoFit/>
          </a:bodyPr>
          <a:lstStyle/>
          <a:p>
            <a:pPr>
              <a:lnSpc>
                <a:spcPts val="8400"/>
              </a:lnSpc>
            </a:pPr>
            <a:r>
              <a:rPr lang="en-US" sz="6000">
                <a:solidFill>
                  <a:srgbClr val="FFFFFF"/>
                </a:solidFill>
                <a:latin typeface="Arimo"/>
              </a:rPr>
              <a:t>Encoder representation</a:t>
            </a:r>
          </a:p>
        </p:txBody>
      </p:sp>
      <p:sp>
        <p:nvSpPr>
          <p:cNvPr name="TextBox 51" id="51"/>
          <p:cNvSpPr txBox="true"/>
          <p:nvPr/>
        </p:nvSpPr>
        <p:spPr>
          <a:xfrm rot="0">
            <a:off x="17055391" y="9453334"/>
            <a:ext cx="914550" cy="476250"/>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28</a:t>
            </a:r>
          </a:p>
        </p:txBody>
      </p:sp>
      <p:sp>
        <p:nvSpPr>
          <p:cNvPr name="TextBox 52" id="52"/>
          <p:cNvSpPr txBox="true"/>
          <p:nvPr/>
        </p:nvSpPr>
        <p:spPr>
          <a:xfrm rot="0">
            <a:off x="72491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48.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grpSp>
        <p:nvGrpSpPr>
          <p:cNvPr name="Group 2" id="2"/>
          <p:cNvGrpSpPr/>
          <p:nvPr/>
        </p:nvGrpSpPr>
        <p:grpSpPr>
          <a:xfrm rot="0">
            <a:off x="11655526" y="880657"/>
            <a:ext cx="1895280" cy="897273"/>
            <a:chOff x="0" y="0"/>
            <a:chExt cx="515684" cy="244138"/>
          </a:xfrm>
        </p:grpSpPr>
        <p:sp>
          <p:nvSpPr>
            <p:cNvPr name="Freeform 3" id="3"/>
            <p:cNvSpPr/>
            <p:nvPr/>
          </p:nvSpPr>
          <p:spPr>
            <a:xfrm flipH="false" flipV="false" rot="0">
              <a:off x="0" y="0"/>
              <a:ext cx="515684" cy="244138"/>
            </a:xfrm>
            <a:custGeom>
              <a:avLst/>
              <a:gdLst/>
              <a:ahLst/>
              <a:cxnLst/>
              <a:rect r="r" b="b" t="t" l="l"/>
              <a:pathLst>
                <a:path h="244138" w="515684">
                  <a:moveTo>
                    <a:pt x="122069" y="0"/>
                  </a:moveTo>
                  <a:lnTo>
                    <a:pt x="393615" y="0"/>
                  </a:lnTo>
                  <a:cubicBezTo>
                    <a:pt x="461032" y="0"/>
                    <a:pt x="515684" y="54652"/>
                    <a:pt x="515684" y="122069"/>
                  </a:cubicBezTo>
                  <a:lnTo>
                    <a:pt x="515684" y="122069"/>
                  </a:lnTo>
                  <a:cubicBezTo>
                    <a:pt x="515684" y="189486"/>
                    <a:pt x="461032" y="244138"/>
                    <a:pt x="393615" y="244138"/>
                  </a:cubicBezTo>
                  <a:lnTo>
                    <a:pt x="122069" y="244138"/>
                  </a:lnTo>
                  <a:cubicBezTo>
                    <a:pt x="54652" y="244138"/>
                    <a:pt x="0" y="189486"/>
                    <a:pt x="0" y="122069"/>
                  </a:cubicBezTo>
                  <a:lnTo>
                    <a:pt x="0" y="122069"/>
                  </a:lnTo>
                  <a:cubicBezTo>
                    <a:pt x="0" y="54652"/>
                    <a:pt x="54652" y="0"/>
                    <a:pt x="122069" y="0"/>
                  </a:cubicBezTo>
                  <a:close/>
                </a:path>
              </a:pathLst>
            </a:custGeom>
            <a:solidFill>
              <a:srgbClr val="000000">
                <a:alpha val="0"/>
              </a:srgbClr>
            </a:solidFill>
            <a:ln w="38100" cap="rnd">
              <a:solidFill>
                <a:srgbClr val="FFDE59"/>
              </a:solidFill>
              <a:prstDash val="solid"/>
              <a:round/>
            </a:ln>
          </p:spPr>
        </p:sp>
        <p:sp>
          <p:nvSpPr>
            <p:cNvPr name="TextBox 4" id="4"/>
            <p:cNvSpPr txBox="true"/>
            <p:nvPr/>
          </p:nvSpPr>
          <p:spPr>
            <a:xfrm>
              <a:off x="0" y="-9525"/>
              <a:ext cx="515684" cy="253663"/>
            </a:xfrm>
            <a:prstGeom prst="rect">
              <a:avLst/>
            </a:prstGeom>
          </p:spPr>
          <p:txBody>
            <a:bodyPr anchor="ctr" rtlCol="false" tIns="50800" lIns="50800" bIns="50800" rIns="50800"/>
            <a:lstStyle/>
            <a:p>
              <a:pPr algn="ctr">
                <a:lnSpc>
                  <a:spcPts val="2520"/>
                </a:lnSpc>
              </a:pPr>
              <a:r>
                <a:rPr lang="en-US" sz="2100">
                  <a:solidFill>
                    <a:srgbClr val="1EFFC1"/>
                  </a:solidFill>
                  <a:latin typeface="Arimo"/>
                </a:rPr>
                <a:t>Feed forward</a:t>
              </a:r>
            </a:p>
          </p:txBody>
        </p:sp>
      </p:grpSp>
      <p:grpSp>
        <p:nvGrpSpPr>
          <p:cNvPr name="Group 5" id="5"/>
          <p:cNvGrpSpPr/>
          <p:nvPr/>
        </p:nvGrpSpPr>
        <p:grpSpPr>
          <a:xfrm rot="0">
            <a:off x="1853797" y="1010496"/>
            <a:ext cx="1895280" cy="9092808"/>
            <a:chOff x="0" y="0"/>
            <a:chExt cx="2527041" cy="12123744"/>
          </a:xfrm>
        </p:grpSpPr>
        <p:grpSp>
          <p:nvGrpSpPr>
            <p:cNvPr name="Group 6" id="6"/>
            <p:cNvGrpSpPr/>
            <p:nvPr/>
          </p:nvGrpSpPr>
          <p:grpSpPr>
            <a:xfrm rot="0">
              <a:off x="0" y="0"/>
              <a:ext cx="2527041" cy="1196364"/>
              <a:chOff x="0" y="0"/>
              <a:chExt cx="515684" cy="244138"/>
            </a:xfrm>
          </p:grpSpPr>
          <p:sp>
            <p:nvSpPr>
              <p:cNvPr name="Freeform 7" id="7"/>
              <p:cNvSpPr/>
              <p:nvPr/>
            </p:nvSpPr>
            <p:spPr>
              <a:xfrm flipH="false" flipV="false" rot="0">
                <a:off x="0" y="0"/>
                <a:ext cx="515684" cy="244138"/>
              </a:xfrm>
              <a:custGeom>
                <a:avLst/>
                <a:gdLst/>
                <a:ahLst/>
                <a:cxnLst/>
                <a:rect r="r" b="b" t="t" l="l"/>
                <a:pathLst>
                  <a:path h="244138" w="515684">
                    <a:moveTo>
                      <a:pt x="122069" y="0"/>
                    </a:moveTo>
                    <a:lnTo>
                      <a:pt x="393615" y="0"/>
                    </a:lnTo>
                    <a:cubicBezTo>
                      <a:pt x="461032" y="0"/>
                      <a:pt x="515684" y="54652"/>
                      <a:pt x="515684" y="122069"/>
                    </a:cubicBezTo>
                    <a:lnTo>
                      <a:pt x="515684" y="122069"/>
                    </a:lnTo>
                    <a:cubicBezTo>
                      <a:pt x="515684" y="189486"/>
                      <a:pt x="461032" y="244138"/>
                      <a:pt x="393615" y="244138"/>
                    </a:cubicBezTo>
                    <a:lnTo>
                      <a:pt x="122069" y="244138"/>
                    </a:lnTo>
                    <a:cubicBezTo>
                      <a:pt x="54652" y="244138"/>
                      <a:pt x="0" y="189486"/>
                      <a:pt x="0" y="122069"/>
                    </a:cubicBezTo>
                    <a:lnTo>
                      <a:pt x="0" y="122069"/>
                    </a:lnTo>
                    <a:cubicBezTo>
                      <a:pt x="0" y="54652"/>
                      <a:pt x="54652" y="0"/>
                      <a:pt x="122069" y="0"/>
                    </a:cubicBezTo>
                    <a:close/>
                  </a:path>
                </a:pathLst>
              </a:custGeom>
              <a:solidFill>
                <a:srgbClr val="000000">
                  <a:alpha val="0"/>
                </a:srgbClr>
              </a:solidFill>
              <a:ln w="38100" cap="rnd">
                <a:solidFill>
                  <a:srgbClr val="FFDE59"/>
                </a:solidFill>
                <a:prstDash val="solid"/>
                <a:round/>
              </a:ln>
            </p:spPr>
          </p:sp>
          <p:sp>
            <p:nvSpPr>
              <p:cNvPr name="TextBox 8" id="8"/>
              <p:cNvSpPr txBox="true"/>
              <p:nvPr/>
            </p:nvSpPr>
            <p:spPr>
              <a:xfrm>
                <a:off x="0" y="-19050"/>
                <a:ext cx="515684" cy="263188"/>
              </a:xfrm>
              <a:prstGeom prst="rect">
                <a:avLst/>
              </a:prstGeom>
            </p:spPr>
            <p:txBody>
              <a:bodyPr anchor="ctr" rtlCol="false" tIns="50800" lIns="50800" bIns="50800" rIns="50800"/>
              <a:lstStyle/>
              <a:p>
                <a:pPr algn="ctr">
                  <a:lnSpc>
                    <a:spcPts val="2519"/>
                  </a:lnSpc>
                </a:pPr>
                <a:r>
                  <a:rPr lang="en-US" sz="2099">
                    <a:solidFill>
                      <a:srgbClr val="1EFFC1"/>
                    </a:solidFill>
                    <a:latin typeface="Arimo"/>
                  </a:rPr>
                  <a:t>Input Embedding</a:t>
                </a:r>
              </a:p>
            </p:txBody>
          </p:sp>
        </p:grpSp>
        <p:sp>
          <p:nvSpPr>
            <p:cNvPr name="AutoShape 9" id="9"/>
            <p:cNvSpPr/>
            <p:nvPr/>
          </p:nvSpPr>
          <p:spPr>
            <a:xfrm>
              <a:off x="1238934" y="1196364"/>
              <a:ext cx="24587" cy="10927325"/>
            </a:xfrm>
            <a:prstGeom prst="line">
              <a:avLst/>
            </a:prstGeom>
            <a:ln cap="flat" w="49173">
              <a:solidFill>
                <a:srgbClr val="FFFFFF"/>
              </a:solidFill>
              <a:prstDash val="sysDash"/>
              <a:headEnd type="none" len="sm" w="sm"/>
              <a:tailEnd type="none" len="sm" w="sm"/>
            </a:ln>
          </p:spPr>
        </p:sp>
      </p:grpSp>
      <p:grpSp>
        <p:nvGrpSpPr>
          <p:cNvPr name="Group 10" id="10"/>
          <p:cNvGrpSpPr/>
          <p:nvPr/>
        </p:nvGrpSpPr>
        <p:grpSpPr>
          <a:xfrm rot="0">
            <a:off x="5127269" y="1010496"/>
            <a:ext cx="1895280" cy="9092849"/>
            <a:chOff x="0" y="0"/>
            <a:chExt cx="2527041" cy="12123799"/>
          </a:xfrm>
        </p:grpSpPr>
        <p:grpSp>
          <p:nvGrpSpPr>
            <p:cNvPr name="Group 11" id="11"/>
            <p:cNvGrpSpPr/>
            <p:nvPr/>
          </p:nvGrpSpPr>
          <p:grpSpPr>
            <a:xfrm rot="0">
              <a:off x="0" y="0"/>
              <a:ext cx="2527041" cy="1196364"/>
              <a:chOff x="0" y="0"/>
              <a:chExt cx="515684" cy="244138"/>
            </a:xfrm>
          </p:grpSpPr>
          <p:sp>
            <p:nvSpPr>
              <p:cNvPr name="Freeform 12" id="12"/>
              <p:cNvSpPr/>
              <p:nvPr/>
            </p:nvSpPr>
            <p:spPr>
              <a:xfrm flipH="false" flipV="false" rot="0">
                <a:off x="0" y="0"/>
                <a:ext cx="515684" cy="244138"/>
              </a:xfrm>
              <a:custGeom>
                <a:avLst/>
                <a:gdLst/>
                <a:ahLst/>
                <a:cxnLst/>
                <a:rect r="r" b="b" t="t" l="l"/>
                <a:pathLst>
                  <a:path h="244138" w="515684">
                    <a:moveTo>
                      <a:pt x="122069" y="0"/>
                    </a:moveTo>
                    <a:lnTo>
                      <a:pt x="393615" y="0"/>
                    </a:lnTo>
                    <a:cubicBezTo>
                      <a:pt x="461032" y="0"/>
                      <a:pt x="515684" y="54652"/>
                      <a:pt x="515684" y="122069"/>
                    </a:cubicBezTo>
                    <a:lnTo>
                      <a:pt x="515684" y="122069"/>
                    </a:lnTo>
                    <a:cubicBezTo>
                      <a:pt x="515684" y="189486"/>
                      <a:pt x="461032" y="244138"/>
                      <a:pt x="393615" y="244138"/>
                    </a:cubicBezTo>
                    <a:lnTo>
                      <a:pt x="122069" y="244138"/>
                    </a:lnTo>
                    <a:cubicBezTo>
                      <a:pt x="54652" y="244138"/>
                      <a:pt x="0" y="189486"/>
                      <a:pt x="0" y="122069"/>
                    </a:cubicBezTo>
                    <a:lnTo>
                      <a:pt x="0" y="122069"/>
                    </a:lnTo>
                    <a:cubicBezTo>
                      <a:pt x="0" y="54652"/>
                      <a:pt x="54652" y="0"/>
                      <a:pt x="122069" y="0"/>
                    </a:cubicBezTo>
                    <a:close/>
                  </a:path>
                </a:pathLst>
              </a:custGeom>
              <a:solidFill>
                <a:srgbClr val="000000">
                  <a:alpha val="0"/>
                </a:srgbClr>
              </a:solidFill>
              <a:ln w="38100" cap="rnd">
                <a:solidFill>
                  <a:srgbClr val="FFDE59"/>
                </a:solidFill>
                <a:prstDash val="solid"/>
                <a:round/>
              </a:ln>
            </p:spPr>
          </p:sp>
          <p:sp>
            <p:nvSpPr>
              <p:cNvPr name="TextBox 13" id="13"/>
              <p:cNvSpPr txBox="true"/>
              <p:nvPr/>
            </p:nvSpPr>
            <p:spPr>
              <a:xfrm>
                <a:off x="0" y="-19050"/>
                <a:ext cx="515684" cy="263188"/>
              </a:xfrm>
              <a:prstGeom prst="rect">
                <a:avLst/>
              </a:prstGeom>
            </p:spPr>
            <p:txBody>
              <a:bodyPr anchor="ctr" rtlCol="false" tIns="50800" lIns="50800" bIns="50800" rIns="50800"/>
              <a:lstStyle/>
              <a:p>
                <a:pPr algn="ctr">
                  <a:lnSpc>
                    <a:spcPts val="2519"/>
                  </a:lnSpc>
                </a:pPr>
                <a:r>
                  <a:rPr lang="en-US" sz="2099">
                    <a:solidFill>
                      <a:srgbClr val="1EFFC1"/>
                    </a:solidFill>
                    <a:latin typeface="Arimo"/>
                  </a:rPr>
                  <a:t>Attention head</a:t>
                </a:r>
              </a:p>
            </p:txBody>
          </p:sp>
        </p:grpSp>
        <p:sp>
          <p:nvSpPr>
            <p:cNvPr name="AutoShape 14" id="14"/>
            <p:cNvSpPr/>
            <p:nvPr/>
          </p:nvSpPr>
          <p:spPr>
            <a:xfrm>
              <a:off x="1288107" y="1196419"/>
              <a:ext cx="24587" cy="10927325"/>
            </a:xfrm>
            <a:prstGeom prst="line">
              <a:avLst/>
            </a:prstGeom>
            <a:ln cap="flat" w="49173">
              <a:solidFill>
                <a:srgbClr val="FFFFFF"/>
              </a:solidFill>
              <a:prstDash val="sysDash"/>
              <a:headEnd type="none" len="sm" w="sm"/>
              <a:tailEnd type="none" len="sm" w="sm"/>
            </a:ln>
          </p:spPr>
        </p:sp>
      </p:grpSp>
      <p:grpSp>
        <p:nvGrpSpPr>
          <p:cNvPr name="Group 15" id="15"/>
          <p:cNvGrpSpPr/>
          <p:nvPr/>
        </p:nvGrpSpPr>
        <p:grpSpPr>
          <a:xfrm rot="0">
            <a:off x="8506333" y="880782"/>
            <a:ext cx="1895280" cy="897273"/>
            <a:chOff x="0" y="0"/>
            <a:chExt cx="515684" cy="244138"/>
          </a:xfrm>
        </p:grpSpPr>
        <p:sp>
          <p:nvSpPr>
            <p:cNvPr name="Freeform 16" id="16"/>
            <p:cNvSpPr/>
            <p:nvPr/>
          </p:nvSpPr>
          <p:spPr>
            <a:xfrm flipH="false" flipV="false" rot="0">
              <a:off x="0" y="0"/>
              <a:ext cx="515684" cy="244138"/>
            </a:xfrm>
            <a:custGeom>
              <a:avLst/>
              <a:gdLst/>
              <a:ahLst/>
              <a:cxnLst/>
              <a:rect r="r" b="b" t="t" l="l"/>
              <a:pathLst>
                <a:path h="244138" w="515684">
                  <a:moveTo>
                    <a:pt x="122069" y="0"/>
                  </a:moveTo>
                  <a:lnTo>
                    <a:pt x="393615" y="0"/>
                  </a:lnTo>
                  <a:cubicBezTo>
                    <a:pt x="461032" y="0"/>
                    <a:pt x="515684" y="54652"/>
                    <a:pt x="515684" y="122069"/>
                  </a:cubicBezTo>
                  <a:lnTo>
                    <a:pt x="515684" y="122069"/>
                  </a:lnTo>
                  <a:cubicBezTo>
                    <a:pt x="515684" y="189486"/>
                    <a:pt x="461032" y="244138"/>
                    <a:pt x="393615" y="244138"/>
                  </a:cubicBezTo>
                  <a:lnTo>
                    <a:pt x="122069" y="244138"/>
                  </a:lnTo>
                  <a:cubicBezTo>
                    <a:pt x="54652" y="244138"/>
                    <a:pt x="0" y="189486"/>
                    <a:pt x="0" y="122069"/>
                  </a:cubicBezTo>
                  <a:lnTo>
                    <a:pt x="0" y="122069"/>
                  </a:lnTo>
                  <a:cubicBezTo>
                    <a:pt x="0" y="54652"/>
                    <a:pt x="54652" y="0"/>
                    <a:pt x="122069" y="0"/>
                  </a:cubicBezTo>
                  <a:close/>
                </a:path>
              </a:pathLst>
            </a:custGeom>
            <a:solidFill>
              <a:srgbClr val="000000">
                <a:alpha val="0"/>
              </a:srgbClr>
            </a:solidFill>
            <a:ln w="38100" cap="rnd">
              <a:solidFill>
                <a:srgbClr val="FFDE59"/>
              </a:solidFill>
              <a:prstDash val="solid"/>
              <a:round/>
            </a:ln>
          </p:spPr>
        </p:sp>
        <p:sp>
          <p:nvSpPr>
            <p:cNvPr name="TextBox 17" id="17"/>
            <p:cNvSpPr txBox="true"/>
            <p:nvPr/>
          </p:nvSpPr>
          <p:spPr>
            <a:xfrm>
              <a:off x="0" y="-19050"/>
              <a:ext cx="515684" cy="263188"/>
            </a:xfrm>
            <a:prstGeom prst="rect">
              <a:avLst/>
            </a:prstGeom>
          </p:spPr>
          <p:txBody>
            <a:bodyPr anchor="ctr" rtlCol="false" tIns="52239" lIns="52239" bIns="52239" rIns="52239"/>
            <a:lstStyle/>
            <a:p>
              <a:pPr algn="ctr">
                <a:lnSpc>
                  <a:spcPts val="2519"/>
                </a:lnSpc>
              </a:pPr>
              <a:r>
                <a:rPr lang="en-US" sz="2099">
                  <a:solidFill>
                    <a:srgbClr val="1EFFC1"/>
                  </a:solidFill>
                  <a:latin typeface="Arimo"/>
                </a:rPr>
                <a:t>Concat</a:t>
              </a:r>
            </a:p>
          </p:txBody>
        </p:sp>
      </p:grpSp>
      <p:sp>
        <p:nvSpPr>
          <p:cNvPr name="AutoShape 18" id="18"/>
          <p:cNvSpPr/>
          <p:nvPr/>
        </p:nvSpPr>
        <p:spPr>
          <a:xfrm>
            <a:off x="9507460" y="1778137"/>
            <a:ext cx="18440" cy="8195494"/>
          </a:xfrm>
          <a:prstGeom prst="line">
            <a:avLst/>
          </a:prstGeom>
          <a:ln cap="flat" w="38100">
            <a:solidFill>
              <a:srgbClr val="FFFFFF"/>
            </a:solidFill>
            <a:prstDash val="sysDash"/>
            <a:headEnd type="none" len="sm" w="sm"/>
            <a:tailEnd type="none" len="sm" w="sm"/>
          </a:ln>
        </p:spPr>
      </p:sp>
      <p:sp>
        <p:nvSpPr>
          <p:cNvPr name="AutoShape 19" id="19"/>
          <p:cNvSpPr/>
          <p:nvPr/>
        </p:nvSpPr>
        <p:spPr>
          <a:xfrm>
            <a:off x="12695366" y="1778054"/>
            <a:ext cx="18440" cy="8195494"/>
          </a:xfrm>
          <a:prstGeom prst="line">
            <a:avLst/>
          </a:prstGeom>
          <a:ln cap="flat" w="38100">
            <a:solidFill>
              <a:srgbClr val="FFFFFF"/>
            </a:solidFill>
            <a:prstDash val="sysDash"/>
            <a:headEnd type="none" len="sm" w="sm"/>
            <a:tailEnd type="none" len="sm" w="sm"/>
          </a:ln>
        </p:spPr>
      </p:sp>
      <p:grpSp>
        <p:nvGrpSpPr>
          <p:cNvPr name="Group 20" id="20"/>
          <p:cNvGrpSpPr/>
          <p:nvPr/>
        </p:nvGrpSpPr>
        <p:grpSpPr>
          <a:xfrm rot="0">
            <a:off x="15099758" y="920929"/>
            <a:ext cx="1895280" cy="9092932"/>
            <a:chOff x="0" y="0"/>
            <a:chExt cx="2527041" cy="12123910"/>
          </a:xfrm>
        </p:grpSpPr>
        <p:grpSp>
          <p:nvGrpSpPr>
            <p:cNvPr name="Group 21" id="21"/>
            <p:cNvGrpSpPr/>
            <p:nvPr/>
          </p:nvGrpSpPr>
          <p:grpSpPr>
            <a:xfrm rot="0">
              <a:off x="0" y="0"/>
              <a:ext cx="2527041" cy="1196364"/>
              <a:chOff x="0" y="0"/>
              <a:chExt cx="515684" cy="244138"/>
            </a:xfrm>
          </p:grpSpPr>
          <p:sp>
            <p:nvSpPr>
              <p:cNvPr name="Freeform 22" id="22"/>
              <p:cNvSpPr/>
              <p:nvPr/>
            </p:nvSpPr>
            <p:spPr>
              <a:xfrm flipH="false" flipV="false" rot="0">
                <a:off x="0" y="0"/>
                <a:ext cx="515684" cy="244138"/>
              </a:xfrm>
              <a:custGeom>
                <a:avLst/>
                <a:gdLst/>
                <a:ahLst/>
                <a:cxnLst/>
                <a:rect r="r" b="b" t="t" l="l"/>
                <a:pathLst>
                  <a:path h="244138" w="515684">
                    <a:moveTo>
                      <a:pt x="122069" y="0"/>
                    </a:moveTo>
                    <a:lnTo>
                      <a:pt x="393615" y="0"/>
                    </a:lnTo>
                    <a:cubicBezTo>
                      <a:pt x="461032" y="0"/>
                      <a:pt x="515684" y="54652"/>
                      <a:pt x="515684" y="122069"/>
                    </a:cubicBezTo>
                    <a:lnTo>
                      <a:pt x="515684" y="122069"/>
                    </a:lnTo>
                    <a:cubicBezTo>
                      <a:pt x="515684" y="189486"/>
                      <a:pt x="461032" y="244138"/>
                      <a:pt x="393615" y="244138"/>
                    </a:cubicBezTo>
                    <a:lnTo>
                      <a:pt x="122069" y="244138"/>
                    </a:lnTo>
                    <a:cubicBezTo>
                      <a:pt x="54652" y="244138"/>
                      <a:pt x="0" y="189486"/>
                      <a:pt x="0" y="122069"/>
                    </a:cubicBezTo>
                    <a:lnTo>
                      <a:pt x="0" y="122069"/>
                    </a:lnTo>
                    <a:cubicBezTo>
                      <a:pt x="0" y="54652"/>
                      <a:pt x="54652" y="0"/>
                      <a:pt x="122069" y="0"/>
                    </a:cubicBezTo>
                    <a:close/>
                  </a:path>
                </a:pathLst>
              </a:custGeom>
              <a:solidFill>
                <a:srgbClr val="000000">
                  <a:alpha val="0"/>
                </a:srgbClr>
              </a:solidFill>
              <a:ln w="38100" cap="rnd">
                <a:solidFill>
                  <a:srgbClr val="FFDE59"/>
                </a:solidFill>
                <a:prstDash val="solid"/>
                <a:round/>
              </a:ln>
            </p:spPr>
          </p:sp>
          <p:sp>
            <p:nvSpPr>
              <p:cNvPr name="TextBox 23" id="23"/>
              <p:cNvSpPr txBox="true"/>
              <p:nvPr/>
            </p:nvSpPr>
            <p:spPr>
              <a:xfrm>
                <a:off x="0" y="-19050"/>
                <a:ext cx="515684" cy="263188"/>
              </a:xfrm>
              <a:prstGeom prst="rect">
                <a:avLst/>
              </a:prstGeom>
            </p:spPr>
            <p:txBody>
              <a:bodyPr anchor="ctr" rtlCol="false" tIns="50800" lIns="50800" bIns="50800" rIns="50800"/>
              <a:lstStyle/>
              <a:p>
                <a:pPr algn="ctr">
                  <a:lnSpc>
                    <a:spcPts val="2519"/>
                  </a:lnSpc>
                </a:pPr>
                <a:r>
                  <a:rPr lang="en-US" sz="2099">
                    <a:solidFill>
                      <a:srgbClr val="1EFFC1"/>
                    </a:solidFill>
                    <a:latin typeface="Arimo"/>
                  </a:rPr>
                  <a:t>Output</a:t>
                </a:r>
              </a:p>
            </p:txBody>
          </p:sp>
        </p:grpSp>
        <p:sp>
          <p:nvSpPr>
            <p:cNvPr name="AutoShape 24" id="24"/>
            <p:cNvSpPr/>
            <p:nvPr/>
          </p:nvSpPr>
          <p:spPr>
            <a:xfrm>
              <a:off x="1288107" y="1196530"/>
              <a:ext cx="24587" cy="10927325"/>
            </a:xfrm>
            <a:prstGeom prst="line">
              <a:avLst/>
            </a:prstGeom>
            <a:ln cap="flat" w="49173">
              <a:solidFill>
                <a:srgbClr val="FFFFFF"/>
              </a:solidFill>
              <a:prstDash val="sysDash"/>
              <a:headEnd type="none" len="sm" w="sm"/>
              <a:tailEnd type="none" len="sm" w="sm"/>
            </a:ln>
          </p:spPr>
        </p:sp>
      </p:grpSp>
      <p:sp>
        <p:nvSpPr>
          <p:cNvPr name="AutoShape 25" id="25"/>
          <p:cNvSpPr/>
          <p:nvPr/>
        </p:nvSpPr>
        <p:spPr>
          <a:xfrm flipV="true">
            <a:off x="866998" y="2552484"/>
            <a:ext cx="1934415" cy="0"/>
          </a:xfrm>
          <a:prstGeom prst="line">
            <a:avLst/>
          </a:prstGeom>
          <a:ln cap="flat" w="57150">
            <a:solidFill>
              <a:srgbClr val="FFFFFF"/>
            </a:solidFill>
            <a:prstDash val="solid"/>
            <a:headEnd type="none" len="sm" w="sm"/>
            <a:tailEnd type="triangle" len="med" w="lg"/>
          </a:ln>
        </p:spPr>
      </p:sp>
      <p:sp>
        <p:nvSpPr>
          <p:cNvPr name="TextBox 26" id="26"/>
          <p:cNvSpPr txBox="true"/>
          <p:nvPr/>
        </p:nvSpPr>
        <p:spPr>
          <a:xfrm rot="0">
            <a:off x="1491154" y="2169253"/>
            <a:ext cx="574287" cy="355571"/>
          </a:xfrm>
          <a:prstGeom prst="rect">
            <a:avLst/>
          </a:prstGeom>
        </p:spPr>
        <p:txBody>
          <a:bodyPr anchor="t" rtlCol="false" tIns="0" lIns="0" bIns="0" rIns="0">
            <a:spAutoFit/>
          </a:bodyPr>
          <a:lstStyle/>
          <a:p>
            <a:pPr algn="ctr">
              <a:lnSpc>
                <a:spcPts val="2845"/>
              </a:lnSpc>
            </a:pPr>
            <a:r>
              <a:rPr lang="en-US" sz="2032">
                <a:solidFill>
                  <a:srgbClr val="1EFFC1"/>
                </a:solidFill>
                <a:latin typeface="Arimo"/>
              </a:rPr>
              <a:t>Input</a:t>
            </a:r>
          </a:p>
        </p:txBody>
      </p:sp>
      <p:grpSp>
        <p:nvGrpSpPr>
          <p:cNvPr name="Group 27" id="27"/>
          <p:cNvGrpSpPr/>
          <p:nvPr/>
        </p:nvGrpSpPr>
        <p:grpSpPr>
          <a:xfrm rot="0">
            <a:off x="2801219" y="2906760"/>
            <a:ext cx="3273908" cy="389091"/>
            <a:chOff x="0" y="0"/>
            <a:chExt cx="4365211" cy="518788"/>
          </a:xfrm>
        </p:grpSpPr>
        <p:sp>
          <p:nvSpPr>
            <p:cNvPr name="AutoShape 28" id="28"/>
            <p:cNvSpPr/>
            <p:nvPr/>
          </p:nvSpPr>
          <p:spPr>
            <a:xfrm flipV="true">
              <a:off x="291" y="447474"/>
              <a:ext cx="4364629" cy="34436"/>
            </a:xfrm>
            <a:prstGeom prst="line">
              <a:avLst/>
            </a:prstGeom>
            <a:ln cap="flat" w="73760">
              <a:solidFill>
                <a:srgbClr val="FFFFFF"/>
              </a:solidFill>
              <a:prstDash val="solid"/>
              <a:headEnd type="none" len="sm" w="sm"/>
              <a:tailEnd type="triangle" len="med" w="lg"/>
            </a:ln>
          </p:spPr>
        </p:sp>
        <p:sp>
          <p:nvSpPr>
            <p:cNvPr name="TextBox 29" id="29"/>
            <p:cNvSpPr txBox="true"/>
            <p:nvPr/>
          </p:nvSpPr>
          <p:spPr>
            <a:xfrm rot="0">
              <a:off x="1666058" y="-47625"/>
              <a:ext cx="1033095" cy="458220"/>
            </a:xfrm>
            <a:prstGeom prst="rect">
              <a:avLst/>
            </a:prstGeom>
          </p:spPr>
          <p:txBody>
            <a:bodyPr anchor="t" rtlCol="false" tIns="0" lIns="0" bIns="0" rIns="0">
              <a:spAutoFit/>
            </a:bodyPr>
            <a:lstStyle/>
            <a:p>
              <a:pPr algn="ctr">
                <a:lnSpc>
                  <a:spcPts val="2845"/>
                </a:lnSpc>
              </a:pPr>
              <a:r>
                <a:rPr lang="en-US" sz="2032">
                  <a:solidFill>
                    <a:srgbClr val="1EFFC1"/>
                  </a:solidFill>
                  <a:latin typeface="Arimo"/>
                </a:rPr>
                <a:t>Query </a:t>
              </a:r>
            </a:p>
          </p:txBody>
        </p:sp>
      </p:grpSp>
      <p:grpSp>
        <p:nvGrpSpPr>
          <p:cNvPr name="Group 30" id="30"/>
          <p:cNvGrpSpPr/>
          <p:nvPr/>
        </p:nvGrpSpPr>
        <p:grpSpPr>
          <a:xfrm rot="0">
            <a:off x="2801437" y="3596640"/>
            <a:ext cx="3273908" cy="389091"/>
            <a:chOff x="0" y="0"/>
            <a:chExt cx="4365211" cy="518788"/>
          </a:xfrm>
        </p:grpSpPr>
        <p:sp>
          <p:nvSpPr>
            <p:cNvPr name="AutoShape 31" id="31"/>
            <p:cNvSpPr/>
            <p:nvPr/>
          </p:nvSpPr>
          <p:spPr>
            <a:xfrm flipV="true">
              <a:off x="291" y="447474"/>
              <a:ext cx="4364629" cy="34436"/>
            </a:xfrm>
            <a:prstGeom prst="line">
              <a:avLst/>
            </a:prstGeom>
            <a:ln cap="flat" w="73760">
              <a:solidFill>
                <a:srgbClr val="FFFFFF"/>
              </a:solidFill>
              <a:prstDash val="solid"/>
              <a:headEnd type="none" len="sm" w="sm"/>
              <a:tailEnd type="triangle" len="med" w="lg"/>
            </a:ln>
          </p:spPr>
        </p:sp>
        <p:sp>
          <p:nvSpPr>
            <p:cNvPr name="TextBox 32" id="32"/>
            <p:cNvSpPr txBox="true"/>
            <p:nvPr/>
          </p:nvSpPr>
          <p:spPr>
            <a:xfrm rot="0">
              <a:off x="1666058" y="-47625"/>
              <a:ext cx="1033095" cy="458220"/>
            </a:xfrm>
            <a:prstGeom prst="rect">
              <a:avLst/>
            </a:prstGeom>
          </p:spPr>
          <p:txBody>
            <a:bodyPr anchor="t" rtlCol="false" tIns="0" lIns="0" bIns="0" rIns="0">
              <a:spAutoFit/>
            </a:bodyPr>
            <a:lstStyle/>
            <a:p>
              <a:pPr algn="ctr">
                <a:lnSpc>
                  <a:spcPts val="2845"/>
                </a:lnSpc>
              </a:pPr>
              <a:r>
                <a:rPr lang="en-US" sz="2032">
                  <a:solidFill>
                    <a:srgbClr val="1EFFC1"/>
                  </a:solidFill>
                  <a:latin typeface="Arimo"/>
                </a:rPr>
                <a:t>Key</a:t>
              </a:r>
            </a:p>
          </p:txBody>
        </p:sp>
      </p:grpSp>
      <p:grpSp>
        <p:nvGrpSpPr>
          <p:cNvPr name="Group 33" id="33"/>
          <p:cNvGrpSpPr/>
          <p:nvPr/>
        </p:nvGrpSpPr>
        <p:grpSpPr>
          <a:xfrm rot="0">
            <a:off x="2909082" y="4883759"/>
            <a:ext cx="3273908" cy="389091"/>
            <a:chOff x="0" y="0"/>
            <a:chExt cx="4365211" cy="518788"/>
          </a:xfrm>
        </p:grpSpPr>
        <p:sp>
          <p:nvSpPr>
            <p:cNvPr name="AutoShape 34" id="34"/>
            <p:cNvSpPr/>
            <p:nvPr/>
          </p:nvSpPr>
          <p:spPr>
            <a:xfrm flipV="true">
              <a:off x="291" y="447474"/>
              <a:ext cx="4364629" cy="34436"/>
            </a:xfrm>
            <a:prstGeom prst="line">
              <a:avLst/>
            </a:prstGeom>
            <a:ln cap="flat" w="73760">
              <a:solidFill>
                <a:srgbClr val="FFFFFF"/>
              </a:solidFill>
              <a:prstDash val="solid"/>
              <a:headEnd type="none" len="sm" w="sm"/>
              <a:tailEnd type="triangle" len="med" w="lg"/>
            </a:ln>
          </p:spPr>
        </p:sp>
        <p:sp>
          <p:nvSpPr>
            <p:cNvPr name="TextBox 35" id="35"/>
            <p:cNvSpPr txBox="true"/>
            <p:nvPr/>
          </p:nvSpPr>
          <p:spPr>
            <a:xfrm rot="0">
              <a:off x="1666058" y="-47625"/>
              <a:ext cx="1033095" cy="458220"/>
            </a:xfrm>
            <a:prstGeom prst="rect">
              <a:avLst/>
            </a:prstGeom>
          </p:spPr>
          <p:txBody>
            <a:bodyPr anchor="t" rtlCol="false" tIns="0" lIns="0" bIns="0" rIns="0">
              <a:spAutoFit/>
            </a:bodyPr>
            <a:lstStyle/>
            <a:p>
              <a:pPr algn="ctr">
                <a:lnSpc>
                  <a:spcPts val="2845"/>
                </a:lnSpc>
              </a:pPr>
              <a:r>
                <a:rPr lang="en-US" sz="2032">
                  <a:solidFill>
                    <a:srgbClr val="1EFFC1"/>
                  </a:solidFill>
                  <a:latin typeface="Arimo"/>
                </a:rPr>
                <a:t>Value</a:t>
              </a:r>
            </a:p>
          </p:txBody>
        </p:sp>
      </p:grpSp>
      <p:sp>
        <p:nvSpPr>
          <p:cNvPr name="AutoShape 36" id="36"/>
          <p:cNvSpPr/>
          <p:nvPr/>
        </p:nvSpPr>
        <p:spPr>
          <a:xfrm flipV="true">
            <a:off x="6183208" y="6211531"/>
            <a:ext cx="3273472" cy="25827"/>
          </a:xfrm>
          <a:prstGeom prst="line">
            <a:avLst/>
          </a:prstGeom>
          <a:ln cap="flat" w="57150">
            <a:solidFill>
              <a:srgbClr val="FFFFFF"/>
            </a:solidFill>
            <a:prstDash val="solid"/>
            <a:headEnd type="none" len="sm" w="sm"/>
            <a:tailEnd type="triangle" len="med" w="lg"/>
          </a:ln>
        </p:spPr>
      </p:sp>
      <p:sp>
        <p:nvSpPr>
          <p:cNvPr name="TextBox 37" id="37"/>
          <p:cNvSpPr txBox="true"/>
          <p:nvPr/>
        </p:nvSpPr>
        <p:spPr>
          <a:xfrm rot="0">
            <a:off x="7129975" y="5509295"/>
            <a:ext cx="1582220" cy="715149"/>
          </a:xfrm>
          <a:prstGeom prst="rect">
            <a:avLst/>
          </a:prstGeom>
        </p:spPr>
        <p:txBody>
          <a:bodyPr anchor="t" rtlCol="false" tIns="0" lIns="0" bIns="0" rIns="0">
            <a:spAutoFit/>
          </a:bodyPr>
          <a:lstStyle/>
          <a:p>
            <a:pPr algn="ctr">
              <a:lnSpc>
                <a:spcPts val="2845"/>
              </a:lnSpc>
            </a:pPr>
            <a:r>
              <a:rPr lang="en-US" sz="2032">
                <a:solidFill>
                  <a:srgbClr val="1EFFC1"/>
                </a:solidFill>
                <a:latin typeface="Arimo"/>
              </a:rPr>
              <a:t>Attention score</a:t>
            </a:r>
          </a:p>
        </p:txBody>
      </p:sp>
      <p:grpSp>
        <p:nvGrpSpPr>
          <p:cNvPr name="Group 38" id="38"/>
          <p:cNvGrpSpPr/>
          <p:nvPr/>
        </p:nvGrpSpPr>
        <p:grpSpPr>
          <a:xfrm rot="0">
            <a:off x="6075564" y="4218172"/>
            <a:ext cx="771712" cy="795300"/>
            <a:chOff x="0" y="0"/>
            <a:chExt cx="1028949" cy="1060401"/>
          </a:xfrm>
        </p:grpSpPr>
        <p:sp>
          <p:nvSpPr>
            <p:cNvPr name="AutoShape 39" id="39"/>
            <p:cNvSpPr/>
            <p:nvPr/>
          </p:nvSpPr>
          <p:spPr>
            <a:xfrm>
              <a:off x="0" y="31836"/>
              <a:ext cx="1028565" cy="0"/>
            </a:xfrm>
            <a:prstGeom prst="line">
              <a:avLst/>
            </a:prstGeom>
            <a:ln cap="flat" w="63672">
              <a:solidFill>
                <a:srgbClr val="FFFFFF"/>
              </a:solidFill>
              <a:prstDash val="solid"/>
              <a:headEnd type="none" len="sm" w="sm"/>
              <a:tailEnd type="none" len="sm" w="sm"/>
            </a:ln>
          </p:spPr>
        </p:sp>
        <p:sp>
          <p:nvSpPr>
            <p:cNvPr name="AutoShape 40" id="40"/>
            <p:cNvSpPr/>
            <p:nvPr/>
          </p:nvSpPr>
          <p:spPr>
            <a:xfrm>
              <a:off x="385" y="1028565"/>
              <a:ext cx="1028565" cy="0"/>
            </a:xfrm>
            <a:prstGeom prst="line">
              <a:avLst/>
            </a:prstGeom>
            <a:ln cap="flat" w="63672">
              <a:solidFill>
                <a:srgbClr val="FFFFFF"/>
              </a:solidFill>
              <a:prstDash val="solid"/>
              <a:headEnd type="arrow" len="sm" w="med"/>
              <a:tailEnd type="none" len="sm" w="sm"/>
            </a:ln>
          </p:spPr>
        </p:sp>
        <p:sp>
          <p:nvSpPr>
            <p:cNvPr name="AutoShape 41" id="41"/>
            <p:cNvSpPr/>
            <p:nvPr/>
          </p:nvSpPr>
          <p:spPr>
            <a:xfrm flipV="true">
              <a:off x="996729" y="31836"/>
              <a:ext cx="0" cy="1028565"/>
            </a:xfrm>
            <a:prstGeom prst="line">
              <a:avLst/>
            </a:prstGeom>
            <a:ln cap="flat" w="63672">
              <a:solidFill>
                <a:srgbClr val="FFFFFF"/>
              </a:solidFill>
              <a:prstDash val="solid"/>
              <a:headEnd type="none" len="sm" w="sm"/>
              <a:tailEnd type="none" len="sm" w="sm"/>
            </a:ln>
          </p:spPr>
        </p:sp>
      </p:grpSp>
      <p:grpSp>
        <p:nvGrpSpPr>
          <p:cNvPr name="Group 42" id="42"/>
          <p:cNvGrpSpPr/>
          <p:nvPr/>
        </p:nvGrpSpPr>
        <p:grpSpPr>
          <a:xfrm rot="0">
            <a:off x="6847276" y="4023208"/>
            <a:ext cx="2476509" cy="925801"/>
            <a:chOff x="0" y="0"/>
            <a:chExt cx="3302012" cy="1234401"/>
          </a:xfrm>
        </p:grpSpPr>
        <p:sp>
          <p:nvSpPr>
            <p:cNvPr name="TextBox 43" id="43"/>
            <p:cNvSpPr txBox="true"/>
            <p:nvPr/>
          </p:nvSpPr>
          <p:spPr>
            <a:xfrm rot="0">
              <a:off x="0" y="537230"/>
              <a:ext cx="1431746" cy="458220"/>
            </a:xfrm>
            <a:prstGeom prst="rect">
              <a:avLst/>
            </a:prstGeom>
          </p:spPr>
          <p:txBody>
            <a:bodyPr anchor="t" rtlCol="false" tIns="0" lIns="0" bIns="0" rIns="0">
              <a:spAutoFit/>
            </a:bodyPr>
            <a:lstStyle/>
            <a:p>
              <a:pPr>
                <a:lnSpc>
                  <a:spcPts val="2845"/>
                </a:lnSpc>
              </a:pPr>
              <a:r>
                <a:rPr lang="en-US" sz="2032">
                  <a:solidFill>
                    <a:srgbClr val="1EFFC1"/>
                  </a:solidFill>
                  <a:latin typeface="Arimo"/>
                </a:rPr>
                <a:t>Softmax</a:t>
              </a:r>
            </a:p>
          </p:txBody>
        </p:sp>
        <p:sp>
          <p:nvSpPr>
            <p:cNvPr name="TextBox 44" id="44"/>
            <p:cNvSpPr txBox="true"/>
            <p:nvPr/>
          </p:nvSpPr>
          <p:spPr>
            <a:xfrm rot="0">
              <a:off x="1813438" y="75545"/>
              <a:ext cx="915299" cy="630805"/>
            </a:xfrm>
            <a:prstGeom prst="rect">
              <a:avLst/>
            </a:prstGeom>
          </p:spPr>
          <p:txBody>
            <a:bodyPr anchor="t" rtlCol="false" tIns="0" lIns="0" bIns="0" rIns="0">
              <a:spAutoFit/>
            </a:bodyPr>
            <a:lstStyle/>
            <a:p>
              <a:pPr algn="ctr">
                <a:lnSpc>
                  <a:spcPts val="3891"/>
                </a:lnSpc>
              </a:pPr>
              <a:r>
                <a:rPr lang="en-US" sz="2779">
                  <a:solidFill>
                    <a:srgbClr val="1EFFC1"/>
                  </a:solidFill>
                  <a:latin typeface="Arimo"/>
                </a:rPr>
                <a:t>QxK</a:t>
              </a:r>
            </a:p>
          </p:txBody>
        </p:sp>
        <p:sp>
          <p:nvSpPr>
            <p:cNvPr name="AutoShape 45" id="45"/>
            <p:cNvSpPr/>
            <p:nvPr/>
          </p:nvSpPr>
          <p:spPr>
            <a:xfrm>
              <a:off x="1955366" y="714696"/>
              <a:ext cx="810820" cy="0"/>
            </a:xfrm>
            <a:prstGeom prst="line">
              <a:avLst/>
            </a:prstGeom>
            <a:ln cap="flat" w="16692">
              <a:solidFill>
                <a:srgbClr val="FFFFFF"/>
              </a:solidFill>
              <a:prstDash val="solid"/>
              <a:headEnd type="none" len="sm" w="sm"/>
              <a:tailEnd type="none" len="sm" w="sm"/>
            </a:ln>
          </p:spPr>
        </p:sp>
        <p:sp>
          <p:nvSpPr>
            <p:cNvPr name="AutoShape 46" id="46"/>
            <p:cNvSpPr/>
            <p:nvPr/>
          </p:nvSpPr>
          <p:spPr>
            <a:xfrm flipV="true">
              <a:off x="2114233" y="848592"/>
              <a:ext cx="562243" cy="0"/>
            </a:xfrm>
            <a:prstGeom prst="line">
              <a:avLst/>
            </a:prstGeom>
            <a:ln cap="flat" w="25038">
              <a:solidFill>
                <a:srgbClr val="1EFFC1"/>
              </a:solidFill>
              <a:prstDash val="solid"/>
              <a:headEnd type="none" len="sm" w="sm"/>
              <a:tailEnd type="none" len="sm" w="sm"/>
            </a:ln>
          </p:spPr>
        </p:sp>
        <p:sp>
          <p:nvSpPr>
            <p:cNvPr name="AutoShape 47" id="47"/>
            <p:cNvSpPr/>
            <p:nvPr/>
          </p:nvSpPr>
          <p:spPr>
            <a:xfrm flipH="true" flipV="true">
              <a:off x="2117343" y="835658"/>
              <a:ext cx="13129" cy="385884"/>
            </a:xfrm>
            <a:prstGeom prst="line">
              <a:avLst/>
            </a:prstGeom>
            <a:ln cap="flat" w="25038">
              <a:solidFill>
                <a:srgbClr val="1EFFC1"/>
              </a:solidFill>
              <a:prstDash val="solid"/>
              <a:headEnd type="none" len="sm" w="sm"/>
              <a:tailEnd type="none" len="sm" w="sm"/>
            </a:ln>
          </p:spPr>
        </p:sp>
        <p:sp>
          <p:nvSpPr>
            <p:cNvPr name="AutoShape 48" id="48"/>
            <p:cNvSpPr/>
            <p:nvPr/>
          </p:nvSpPr>
          <p:spPr>
            <a:xfrm flipH="true" flipV="true">
              <a:off x="1962036" y="1117507"/>
              <a:ext cx="174868" cy="106193"/>
            </a:xfrm>
            <a:prstGeom prst="line">
              <a:avLst/>
            </a:prstGeom>
            <a:ln cap="flat" w="25038">
              <a:solidFill>
                <a:srgbClr val="1EFFC1"/>
              </a:solidFill>
              <a:prstDash val="solid"/>
              <a:headEnd type="none" len="sm" w="sm"/>
              <a:tailEnd type="none" len="sm" w="sm"/>
            </a:ln>
          </p:spPr>
        </p:sp>
        <p:sp>
          <p:nvSpPr>
            <p:cNvPr name="TextBox 49" id="49"/>
            <p:cNvSpPr txBox="true"/>
            <p:nvPr/>
          </p:nvSpPr>
          <p:spPr>
            <a:xfrm rot="0">
              <a:off x="2270718" y="885148"/>
              <a:ext cx="217875" cy="285456"/>
            </a:xfrm>
            <a:prstGeom prst="rect">
              <a:avLst/>
            </a:prstGeom>
          </p:spPr>
          <p:txBody>
            <a:bodyPr anchor="t" rtlCol="false" tIns="0" lIns="0" bIns="0" rIns="0">
              <a:spAutoFit/>
            </a:bodyPr>
            <a:lstStyle/>
            <a:p>
              <a:pPr algn="ctr">
                <a:lnSpc>
                  <a:spcPts val="1705"/>
                </a:lnSpc>
              </a:pPr>
              <a:r>
                <a:rPr lang="en-US" sz="1218">
                  <a:solidFill>
                    <a:srgbClr val="1EFFC1"/>
                  </a:solidFill>
                  <a:latin typeface="Arimo"/>
                </a:rPr>
                <a:t>dk</a:t>
              </a:r>
            </a:p>
          </p:txBody>
        </p:sp>
        <p:sp>
          <p:nvSpPr>
            <p:cNvPr name="TextBox 50" id="50"/>
            <p:cNvSpPr txBox="true"/>
            <p:nvPr/>
          </p:nvSpPr>
          <p:spPr>
            <a:xfrm rot="0">
              <a:off x="2728737" y="-38100"/>
              <a:ext cx="161233" cy="352532"/>
            </a:xfrm>
            <a:prstGeom prst="rect">
              <a:avLst/>
            </a:prstGeom>
          </p:spPr>
          <p:txBody>
            <a:bodyPr anchor="t" rtlCol="false" tIns="0" lIns="0" bIns="0" rIns="0">
              <a:spAutoFit/>
            </a:bodyPr>
            <a:lstStyle/>
            <a:p>
              <a:pPr algn="ctr">
                <a:lnSpc>
                  <a:spcPts val="2182"/>
                </a:lnSpc>
              </a:pPr>
              <a:r>
                <a:rPr lang="en-US" sz="1558">
                  <a:solidFill>
                    <a:srgbClr val="1EFFC1"/>
                  </a:solidFill>
                  <a:latin typeface="Arimo"/>
                </a:rPr>
                <a:t>T</a:t>
              </a:r>
            </a:p>
          </p:txBody>
        </p:sp>
        <p:sp>
          <p:nvSpPr>
            <p:cNvPr name="TextBox 51" id="51"/>
            <p:cNvSpPr txBox="true"/>
            <p:nvPr/>
          </p:nvSpPr>
          <p:spPr>
            <a:xfrm rot="0">
              <a:off x="1401396" y="-95573"/>
              <a:ext cx="1900616" cy="1292198"/>
            </a:xfrm>
            <a:prstGeom prst="rect">
              <a:avLst/>
            </a:prstGeom>
          </p:spPr>
          <p:txBody>
            <a:bodyPr anchor="t" rtlCol="false" tIns="0" lIns="0" bIns="0" rIns="0">
              <a:spAutoFit/>
            </a:bodyPr>
            <a:lstStyle/>
            <a:p>
              <a:pPr>
                <a:lnSpc>
                  <a:spcPts val="7995"/>
                </a:lnSpc>
              </a:pPr>
              <a:r>
                <a:rPr lang="en-US" sz="5710">
                  <a:solidFill>
                    <a:srgbClr val="1EFFC1"/>
                  </a:solidFill>
                  <a:latin typeface="Arimo"/>
                </a:rPr>
                <a:t>(    )</a:t>
              </a:r>
            </a:p>
          </p:txBody>
        </p:sp>
      </p:grpSp>
      <p:sp>
        <p:nvSpPr>
          <p:cNvPr name="AutoShape 52" id="52"/>
          <p:cNvSpPr/>
          <p:nvPr/>
        </p:nvSpPr>
        <p:spPr>
          <a:xfrm flipV="true">
            <a:off x="9478131" y="7297899"/>
            <a:ext cx="3273472" cy="25827"/>
          </a:xfrm>
          <a:prstGeom prst="line">
            <a:avLst/>
          </a:prstGeom>
          <a:ln cap="flat" w="57150">
            <a:solidFill>
              <a:srgbClr val="FFFFFF"/>
            </a:solidFill>
            <a:prstDash val="solid"/>
            <a:headEnd type="none" len="sm" w="sm"/>
            <a:tailEnd type="triangle" len="med" w="lg"/>
          </a:ln>
        </p:spPr>
      </p:sp>
      <p:sp>
        <p:nvSpPr>
          <p:cNvPr name="TextBox 53" id="53"/>
          <p:cNvSpPr txBox="true"/>
          <p:nvPr/>
        </p:nvSpPr>
        <p:spPr>
          <a:xfrm rot="0">
            <a:off x="10359358" y="6527802"/>
            <a:ext cx="1317183" cy="715149"/>
          </a:xfrm>
          <a:prstGeom prst="rect">
            <a:avLst/>
          </a:prstGeom>
        </p:spPr>
        <p:txBody>
          <a:bodyPr anchor="t" rtlCol="false" tIns="0" lIns="0" bIns="0" rIns="0">
            <a:spAutoFit/>
          </a:bodyPr>
          <a:lstStyle/>
          <a:p>
            <a:pPr algn="ctr">
              <a:lnSpc>
                <a:spcPts val="2845"/>
              </a:lnSpc>
            </a:pPr>
            <a:r>
              <a:rPr lang="en-US" sz="2032">
                <a:solidFill>
                  <a:srgbClr val="1EFFC1"/>
                </a:solidFill>
                <a:latin typeface="Arimo"/>
              </a:rPr>
              <a:t>normalized attention</a:t>
            </a:r>
          </a:p>
        </p:txBody>
      </p:sp>
      <p:grpSp>
        <p:nvGrpSpPr>
          <p:cNvPr name="Group 54" id="54"/>
          <p:cNvGrpSpPr/>
          <p:nvPr/>
        </p:nvGrpSpPr>
        <p:grpSpPr>
          <a:xfrm rot="0">
            <a:off x="12773489" y="7570067"/>
            <a:ext cx="3273909" cy="1639461"/>
            <a:chOff x="0" y="0"/>
            <a:chExt cx="4365212" cy="2185948"/>
          </a:xfrm>
        </p:grpSpPr>
        <p:sp>
          <p:nvSpPr>
            <p:cNvPr name="AutoShape 55" id="55"/>
            <p:cNvSpPr/>
            <p:nvPr/>
          </p:nvSpPr>
          <p:spPr>
            <a:xfrm flipV="true">
              <a:off x="292" y="2114541"/>
              <a:ext cx="4364629" cy="34436"/>
            </a:xfrm>
            <a:prstGeom prst="line">
              <a:avLst/>
            </a:prstGeom>
            <a:ln cap="flat" w="73945">
              <a:solidFill>
                <a:srgbClr val="FFFFFF"/>
              </a:solidFill>
              <a:prstDash val="solid"/>
              <a:headEnd type="none" len="sm" w="sm"/>
              <a:tailEnd type="triangle" len="med" w="lg"/>
            </a:ln>
          </p:spPr>
        </p:sp>
        <p:sp>
          <p:nvSpPr>
            <p:cNvPr name="TextBox 56" id="56"/>
            <p:cNvSpPr txBox="true"/>
            <p:nvPr/>
          </p:nvSpPr>
          <p:spPr>
            <a:xfrm rot="0">
              <a:off x="1802804" y="-47625"/>
              <a:ext cx="1033095" cy="458220"/>
            </a:xfrm>
            <a:prstGeom prst="rect">
              <a:avLst/>
            </a:prstGeom>
          </p:spPr>
          <p:txBody>
            <a:bodyPr anchor="t" rtlCol="false" tIns="0" lIns="0" bIns="0" rIns="0">
              <a:spAutoFit/>
            </a:bodyPr>
            <a:lstStyle/>
            <a:p>
              <a:pPr algn="ctr">
                <a:lnSpc>
                  <a:spcPts val="2845"/>
                </a:lnSpc>
              </a:pPr>
              <a:r>
                <a:rPr lang="en-US" sz="2032">
                  <a:solidFill>
                    <a:srgbClr val="1EFFC1"/>
                  </a:solidFill>
                  <a:latin typeface="Arimo"/>
                </a:rPr>
                <a:t>output</a:t>
              </a:r>
            </a:p>
          </p:txBody>
        </p:sp>
        <p:grpSp>
          <p:nvGrpSpPr>
            <p:cNvPr name="Group 57" id="57"/>
            <p:cNvGrpSpPr/>
            <p:nvPr/>
          </p:nvGrpSpPr>
          <p:grpSpPr>
            <a:xfrm rot="0">
              <a:off x="1311217" y="535372"/>
              <a:ext cx="2310048" cy="1369483"/>
              <a:chOff x="0" y="0"/>
              <a:chExt cx="1507953" cy="893971"/>
            </a:xfrm>
          </p:grpSpPr>
          <p:sp>
            <p:nvSpPr>
              <p:cNvPr name="Freeform 58" id="58"/>
              <p:cNvSpPr/>
              <p:nvPr/>
            </p:nvSpPr>
            <p:spPr>
              <a:xfrm flipH="false" flipV="false" rot="0">
                <a:off x="0" y="0"/>
                <a:ext cx="1507953" cy="893971"/>
              </a:xfrm>
              <a:custGeom>
                <a:avLst/>
                <a:gdLst/>
                <a:ahLst/>
                <a:cxnLst/>
                <a:rect r="r" b="b" t="t" l="l"/>
                <a:pathLst>
                  <a:path h="893971" w="1507953">
                    <a:moveTo>
                      <a:pt x="0" y="0"/>
                    </a:moveTo>
                    <a:lnTo>
                      <a:pt x="1507953" y="0"/>
                    </a:lnTo>
                    <a:lnTo>
                      <a:pt x="1507953" y="893971"/>
                    </a:lnTo>
                    <a:lnTo>
                      <a:pt x="0" y="893971"/>
                    </a:lnTo>
                    <a:close/>
                  </a:path>
                </a:pathLst>
              </a:custGeom>
              <a:solidFill>
                <a:srgbClr val="000000">
                  <a:alpha val="0"/>
                </a:srgbClr>
              </a:solidFill>
              <a:ln w="76200" cap="sq">
                <a:solidFill>
                  <a:srgbClr val="1EFFC1"/>
                </a:solidFill>
                <a:prstDash val="solid"/>
                <a:miter/>
              </a:ln>
            </p:spPr>
          </p:sp>
          <p:sp>
            <p:nvSpPr>
              <p:cNvPr name="TextBox 59" id="59"/>
              <p:cNvSpPr txBox="true"/>
              <p:nvPr/>
            </p:nvSpPr>
            <p:spPr>
              <a:xfrm>
                <a:off x="0" y="-9525"/>
                <a:ext cx="1507953" cy="903496"/>
              </a:xfrm>
              <a:prstGeom prst="rect">
                <a:avLst/>
              </a:prstGeom>
            </p:spPr>
            <p:txBody>
              <a:bodyPr anchor="ctr" rtlCol="false" tIns="64127" lIns="64127" bIns="64127" rIns="64127"/>
              <a:lstStyle/>
              <a:p>
                <a:pPr algn="ctr">
                  <a:lnSpc>
                    <a:spcPts val="2880"/>
                  </a:lnSpc>
                </a:pPr>
              </a:p>
            </p:txBody>
          </p:sp>
        </p:grpSp>
        <p:grpSp>
          <p:nvGrpSpPr>
            <p:cNvPr name="Group 60" id="60"/>
            <p:cNvGrpSpPr/>
            <p:nvPr/>
          </p:nvGrpSpPr>
          <p:grpSpPr>
            <a:xfrm rot="0">
              <a:off x="1550049" y="464691"/>
              <a:ext cx="1774164" cy="1510844"/>
              <a:chOff x="0" y="0"/>
              <a:chExt cx="1158139" cy="986249"/>
            </a:xfrm>
          </p:grpSpPr>
          <p:sp>
            <p:nvSpPr>
              <p:cNvPr name="Freeform 61" id="61"/>
              <p:cNvSpPr/>
              <p:nvPr/>
            </p:nvSpPr>
            <p:spPr>
              <a:xfrm flipH="false" flipV="false" rot="0">
                <a:off x="0" y="0"/>
                <a:ext cx="1158139" cy="986249"/>
              </a:xfrm>
              <a:custGeom>
                <a:avLst/>
                <a:gdLst/>
                <a:ahLst/>
                <a:cxnLst/>
                <a:rect r="r" b="b" t="t" l="l"/>
                <a:pathLst>
                  <a:path h="986249" w="1158139">
                    <a:moveTo>
                      <a:pt x="0" y="0"/>
                    </a:moveTo>
                    <a:lnTo>
                      <a:pt x="1158139" y="0"/>
                    </a:lnTo>
                    <a:lnTo>
                      <a:pt x="1158139" y="986249"/>
                    </a:lnTo>
                    <a:lnTo>
                      <a:pt x="0" y="986249"/>
                    </a:lnTo>
                    <a:close/>
                  </a:path>
                </a:pathLst>
              </a:custGeom>
              <a:solidFill>
                <a:srgbClr val="052643"/>
              </a:solidFill>
            </p:spPr>
          </p:sp>
          <p:sp>
            <p:nvSpPr>
              <p:cNvPr name="TextBox 62" id="62"/>
              <p:cNvSpPr txBox="true"/>
              <p:nvPr/>
            </p:nvSpPr>
            <p:spPr>
              <a:xfrm>
                <a:off x="0" y="-9525"/>
                <a:ext cx="1158139" cy="995774"/>
              </a:xfrm>
              <a:prstGeom prst="rect">
                <a:avLst/>
              </a:prstGeom>
            </p:spPr>
            <p:txBody>
              <a:bodyPr anchor="ctr" rtlCol="false" tIns="64127" lIns="64127" bIns="64127" rIns="64127"/>
              <a:lstStyle/>
              <a:p>
                <a:pPr algn="ctr">
                  <a:lnSpc>
                    <a:spcPts val="2880"/>
                  </a:lnSpc>
                </a:pPr>
              </a:p>
            </p:txBody>
          </p:sp>
        </p:grpSp>
        <p:sp>
          <p:nvSpPr>
            <p:cNvPr name="TextBox 63" id="63"/>
            <p:cNvSpPr txBox="true"/>
            <p:nvPr/>
          </p:nvSpPr>
          <p:spPr>
            <a:xfrm rot="0">
              <a:off x="1479035" y="491874"/>
              <a:ext cx="457028" cy="1342180"/>
            </a:xfrm>
            <a:prstGeom prst="rect">
              <a:avLst/>
            </a:prstGeom>
          </p:spPr>
          <p:txBody>
            <a:bodyPr anchor="t" rtlCol="false" tIns="0" lIns="0" bIns="0" rIns="0">
              <a:spAutoFit/>
            </a:bodyPr>
            <a:lstStyle/>
            <a:p>
              <a:pPr algn="just">
                <a:lnSpc>
                  <a:spcPts val="2097"/>
                </a:lnSpc>
              </a:pPr>
              <a:r>
                <a:rPr lang="en-US" sz="838">
                  <a:solidFill>
                    <a:srgbClr val="1EFFC1"/>
                  </a:solidFill>
                  <a:latin typeface="Arimo"/>
                </a:rPr>
                <a:t>0.96</a:t>
              </a:r>
            </a:p>
            <a:p>
              <a:pPr algn="just">
                <a:lnSpc>
                  <a:spcPts val="2097"/>
                </a:lnSpc>
              </a:pPr>
              <a:r>
                <a:rPr lang="en-US" sz="838">
                  <a:solidFill>
                    <a:srgbClr val="1EFFC1"/>
                  </a:solidFill>
                  <a:latin typeface="Arimo"/>
                </a:rPr>
                <a:t>-0.55</a:t>
              </a:r>
            </a:p>
            <a:p>
              <a:pPr algn="just">
                <a:lnSpc>
                  <a:spcPts val="2097"/>
                </a:lnSpc>
              </a:pPr>
              <a:r>
                <a:rPr lang="en-US" sz="838">
                  <a:solidFill>
                    <a:srgbClr val="1EFFC1"/>
                  </a:solidFill>
                  <a:latin typeface="Arimo"/>
                </a:rPr>
                <a:t>1.07</a:t>
              </a:r>
            </a:p>
            <a:p>
              <a:pPr algn="just">
                <a:lnSpc>
                  <a:spcPts val="2097"/>
                </a:lnSpc>
              </a:pPr>
              <a:r>
                <a:rPr lang="en-US" sz="838">
                  <a:solidFill>
                    <a:srgbClr val="1EFFC1"/>
                  </a:solidFill>
                  <a:latin typeface="Arimo"/>
                </a:rPr>
                <a:t>1.14</a:t>
              </a:r>
            </a:p>
          </p:txBody>
        </p:sp>
        <p:sp>
          <p:nvSpPr>
            <p:cNvPr name="TextBox 64" id="64"/>
            <p:cNvSpPr txBox="true"/>
            <p:nvPr/>
          </p:nvSpPr>
          <p:spPr>
            <a:xfrm rot="0">
              <a:off x="2017250" y="491874"/>
              <a:ext cx="457028" cy="1342180"/>
            </a:xfrm>
            <a:prstGeom prst="rect">
              <a:avLst/>
            </a:prstGeom>
          </p:spPr>
          <p:txBody>
            <a:bodyPr anchor="t" rtlCol="false" tIns="0" lIns="0" bIns="0" rIns="0">
              <a:spAutoFit/>
            </a:bodyPr>
            <a:lstStyle/>
            <a:p>
              <a:pPr algn="just">
                <a:lnSpc>
                  <a:spcPts val="2097"/>
                </a:lnSpc>
              </a:pPr>
              <a:r>
                <a:rPr lang="en-US" sz="838">
                  <a:solidFill>
                    <a:srgbClr val="1EFFC1"/>
                  </a:solidFill>
                  <a:latin typeface="Arimo"/>
                </a:rPr>
                <a:t>-0.73</a:t>
              </a:r>
            </a:p>
            <a:p>
              <a:pPr algn="just">
                <a:lnSpc>
                  <a:spcPts val="2097"/>
                </a:lnSpc>
              </a:pPr>
              <a:r>
                <a:rPr lang="en-US" sz="838">
                  <a:solidFill>
                    <a:srgbClr val="1EFFC1"/>
                  </a:solidFill>
                  <a:latin typeface="Arimo"/>
                </a:rPr>
                <a:t>0.94</a:t>
              </a:r>
            </a:p>
            <a:p>
              <a:pPr algn="just">
                <a:lnSpc>
                  <a:spcPts val="2097"/>
                </a:lnSpc>
              </a:pPr>
              <a:r>
                <a:rPr lang="en-US" sz="838">
                  <a:solidFill>
                    <a:srgbClr val="1EFFC1"/>
                  </a:solidFill>
                  <a:latin typeface="Arimo"/>
                </a:rPr>
                <a:t>-0.46</a:t>
              </a:r>
            </a:p>
            <a:p>
              <a:pPr algn="just">
                <a:lnSpc>
                  <a:spcPts val="2097"/>
                </a:lnSpc>
              </a:pPr>
              <a:r>
                <a:rPr lang="en-US" sz="838">
                  <a:solidFill>
                    <a:srgbClr val="1EFFC1"/>
                  </a:solidFill>
                  <a:latin typeface="Arimo"/>
                </a:rPr>
                <a:t>-0.44</a:t>
              </a:r>
            </a:p>
          </p:txBody>
        </p:sp>
        <p:sp>
          <p:nvSpPr>
            <p:cNvPr name="TextBox 65" id="65"/>
            <p:cNvSpPr txBox="true"/>
            <p:nvPr/>
          </p:nvSpPr>
          <p:spPr>
            <a:xfrm rot="0">
              <a:off x="2556474" y="491874"/>
              <a:ext cx="457028" cy="1342180"/>
            </a:xfrm>
            <a:prstGeom prst="rect">
              <a:avLst/>
            </a:prstGeom>
          </p:spPr>
          <p:txBody>
            <a:bodyPr anchor="t" rtlCol="false" tIns="0" lIns="0" bIns="0" rIns="0">
              <a:spAutoFit/>
            </a:bodyPr>
            <a:lstStyle/>
            <a:p>
              <a:pPr algn="just">
                <a:lnSpc>
                  <a:spcPts val="2097"/>
                </a:lnSpc>
              </a:pPr>
              <a:r>
                <a:rPr lang="en-US" sz="838">
                  <a:solidFill>
                    <a:srgbClr val="1EFFC1"/>
                  </a:solidFill>
                  <a:latin typeface="Arimo"/>
                </a:rPr>
                <a:t>-1.24</a:t>
              </a:r>
            </a:p>
            <a:p>
              <a:pPr algn="just">
                <a:lnSpc>
                  <a:spcPts val="2097"/>
                </a:lnSpc>
              </a:pPr>
              <a:r>
                <a:rPr lang="en-US" sz="838">
                  <a:solidFill>
                    <a:srgbClr val="1EFFC1"/>
                  </a:solidFill>
                  <a:latin typeface="Arimo"/>
                </a:rPr>
                <a:t>0.97</a:t>
              </a:r>
            </a:p>
            <a:p>
              <a:pPr algn="just">
                <a:lnSpc>
                  <a:spcPts val="2097"/>
                </a:lnSpc>
              </a:pPr>
              <a:r>
                <a:rPr lang="en-US" sz="838">
                  <a:solidFill>
                    <a:srgbClr val="1EFFC1"/>
                  </a:solidFill>
                  <a:latin typeface="Arimo"/>
                </a:rPr>
                <a:t>-1.41</a:t>
              </a:r>
            </a:p>
            <a:p>
              <a:pPr algn="just">
                <a:lnSpc>
                  <a:spcPts val="2097"/>
                </a:lnSpc>
              </a:pPr>
              <a:r>
                <a:rPr lang="en-US" sz="838">
                  <a:solidFill>
                    <a:srgbClr val="1EFFC1"/>
                  </a:solidFill>
                  <a:latin typeface="Arimo"/>
                </a:rPr>
                <a:t>-1.41</a:t>
              </a:r>
            </a:p>
          </p:txBody>
        </p:sp>
        <p:sp>
          <p:nvSpPr>
            <p:cNvPr name="TextBox 66" id="66"/>
            <p:cNvSpPr txBox="true"/>
            <p:nvPr/>
          </p:nvSpPr>
          <p:spPr>
            <a:xfrm rot="0">
              <a:off x="3095699" y="491874"/>
              <a:ext cx="457028" cy="1342180"/>
            </a:xfrm>
            <a:prstGeom prst="rect">
              <a:avLst/>
            </a:prstGeom>
          </p:spPr>
          <p:txBody>
            <a:bodyPr anchor="t" rtlCol="false" tIns="0" lIns="0" bIns="0" rIns="0">
              <a:spAutoFit/>
            </a:bodyPr>
            <a:lstStyle/>
            <a:p>
              <a:pPr algn="just">
                <a:lnSpc>
                  <a:spcPts val="2097"/>
                </a:lnSpc>
              </a:pPr>
              <a:r>
                <a:rPr lang="en-US" sz="838">
                  <a:solidFill>
                    <a:srgbClr val="1EFFC1"/>
                  </a:solidFill>
                  <a:latin typeface="Arimo"/>
                </a:rPr>
                <a:t>1.00</a:t>
              </a:r>
            </a:p>
            <a:p>
              <a:pPr algn="just">
                <a:lnSpc>
                  <a:spcPts val="2097"/>
                </a:lnSpc>
              </a:pPr>
              <a:r>
                <a:rPr lang="en-US" sz="838">
                  <a:solidFill>
                    <a:srgbClr val="1EFFC1"/>
                  </a:solidFill>
                  <a:latin typeface="Arimo"/>
                </a:rPr>
                <a:t>-1.36</a:t>
              </a:r>
            </a:p>
            <a:p>
              <a:pPr algn="just">
                <a:lnSpc>
                  <a:spcPts val="2097"/>
                </a:lnSpc>
              </a:pPr>
              <a:r>
                <a:rPr lang="en-US" sz="838">
                  <a:solidFill>
                    <a:srgbClr val="1EFFC1"/>
                  </a:solidFill>
                  <a:latin typeface="Arimo"/>
                </a:rPr>
                <a:t>0.80</a:t>
              </a:r>
            </a:p>
            <a:p>
              <a:pPr algn="just">
                <a:lnSpc>
                  <a:spcPts val="2097"/>
                </a:lnSpc>
              </a:pPr>
              <a:r>
                <a:rPr lang="en-US" sz="838">
                  <a:solidFill>
                    <a:srgbClr val="1EFFC1"/>
                  </a:solidFill>
                  <a:latin typeface="Arimo"/>
                </a:rPr>
                <a:t>0.71</a:t>
              </a:r>
            </a:p>
          </p:txBody>
        </p:sp>
        <p:sp>
          <p:nvSpPr>
            <p:cNvPr name="TextBox 67" id="67"/>
            <p:cNvSpPr txBox="true"/>
            <p:nvPr/>
          </p:nvSpPr>
          <p:spPr>
            <a:xfrm rot="0">
              <a:off x="743947" y="540156"/>
              <a:ext cx="490598" cy="324813"/>
            </a:xfrm>
            <a:prstGeom prst="rect">
              <a:avLst/>
            </a:prstGeom>
          </p:spPr>
          <p:txBody>
            <a:bodyPr anchor="t" rtlCol="false" tIns="0" lIns="0" bIns="0" rIns="0">
              <a:spAutoFit/>
            </a:bodyPr>
            <a:lstStyle/>
            <a:p>
              <a:pPr algn="ctr">
                <a:lnSpc>
                  <a:spcPts val="1921"/>
                </a:lnSpc>
              </a:pPr>
              <a:r>
                <a:rPr lang="en-US" sz="1372">
                  <a:solidFill>
                    <a:srgbClr val="1EFFC1"/>
                  </a:solidFill>
                  <a:latin typeface="Arimo"/>
                </a:rPr>
                <a:t>spirit</a:t>
              </a:r>
            </a:p>
          </p:txBody>
        </p:sp>
        <p:sp>
          <p:nvSpPr>
            <p:cNvPr name="TextBox 68" id="68"/>
            <p:cNvSpPr txBox="true"/>
            <p:nvPr/>
          </p:nvSpPr>
          <p:spPr>
            <a:xfrm rot="0">
              <a:off x="902753" y="873683"/>
              <a:ext cx="180878" cy="324813"/>
            </a:xfrm>
            <a:prstGeom prst="rect">
              <a:avLst/>
            </a:prstGeom>
          </p:spPr>
          <p:txBody>
            <a:bodyPr anchor="t" rtlCol="false" tIns="0" lIns="0" bIns="0" rIns="0">
              <a:spAutoFit/>
            </a:bodyPr>
            <a:lstStyle/>
            <a:p>
              <a:pPr algn="ctr">
                <a:lnSpc>
                  <a:spcPts val="1921"/>
                </a:lnSpc>
              </a:pPr>
              <a:r>
                <a:rPr lang="en-US" sz="1372">
                  <a:solidFill>
                    <a:srgbClr val="1EFFC1"/>
                  </a:solidFill>
                  <a:latin typeface="Arimo"/>
                </a:rPr>
                <a:t>in</a:t>
              </a:r>
            </a:p>
          </p:txBody>
        </p:sp>
        <p:sp>
          <p:nvSpPr>
            <p:cNvPr name="TextBox 69" id="69"/>
            <p:cNvSpPr txBox="true"/>
            <p:nvPr/>
          </p:nvSpPr>
          <p:spPr>
            <a:xfrm rot="0">
              <a:off x="831672" y="1207962"/>
              <a:ext cx="323040" cy="324813"/>
            </a:xfrm>
            <a:prstGeom prst="rect">
              <a:avLst/>
            </a:prstGeom>
          </p:spPr>
          <p:txBody>
            <a:bodyPr anchor="t" rtlCol="false" tIns="0" lIns="0" bIns="0" rIns="0">
              <a:spAutoFit/>
            </a:bodyPr>
            <a:lstStyle/>
            <a:p>
              <a:pPr algn="ctr">
                <a:lnSpc>
                  <a:spcPts val="1921"/>
                </a:lnSpc>
              </a:pPr>
              <a:r>
                <a:rPr lang="en-US" sz="1372">
                  <a:solidFill>
                    <a:srgbClr val="1EFFC1"/>
                  </a:solidFill>
                  <a:latin typeface="Arimo"/>
                </a:rPr>
                <a:t>the</a:t>
              </a:r>
            </a:p>
          </p:txBody>
        </p:sp>
        <p:sp>
          <p:nvSpPr>
            <p:cNvPr name="TextBox 70" id="70"/>
            <p:cNvSpPr txBox="true"/>
            <p:nvPr/>
          </p:nvSpPr>
          <p:spPr>
            <a:xfrm rot="0">
              <a:off x="743947" y="1541489"/>
              <a:ext cx="511846" cy="324813"/>
            </a:xfrm>
            <a:prstGeom prst="rect">
              <a:avLst/>
            </a:prstGeom>
          </p:spPr>
          <p:txBody>
            <a:bodyPr anchor="t" rtlCol="false" tIns="0" lIns="0" bIns="0" rIns="0">
              <a:spAutoFit/>
            </a:bodyPr>
            <a:lstStyle/>
            <a:p>
              <a:pPr algn="ctr">
                <a:lnSpc>
                  <a:spcPts val="1921"/>
                </a:lnSpc>
              </a:pPr>
              <a:r>
                <a:rPr lang="en-US" sz="1372">
                  <a:solidFill>
                    <a:srgbClr val="1EFFC1"/>
                  </a:solidFill>
                  <a:latin typeface="Arimo"/>
                </a:rPr>
                <a:t>sky</a:t>
              </a:r>
            </a:p>
          </p:txBody>
        </p:sp>
      </p:grpSp>
      <p:sp>
        <p:nvSpPr>
          <p:cNvPr name="TextBox 71" id="71"/>
          <p:cNvSpPr txBox="true"/>
          <p:nvPr/>
        </p:nvSpPr>
        <p:spPr>
          <a:xfrm rot="0">
            <a:off x="178925" y="-313458"/>
            <a:ext cx="6543318" cy="1194115"/>
          </a:xfrm>
          <a:prstGeom prst="rect">
            <a:avLst/>
          </a:prstGeom>
        </p:spPr>
        <p:txBody>
          <a:bodyPr anchor="t" rtlCol="false" tIns="0" lIns="0" bIns="0" rIns="0">
            <a:spAutoFit/>
          </a:bodyPr>
          <a:lstStyle/>
          <a:p>
            <a:pPr>
              <a:lnSpc>
                <a:spcPts val="9929"/>
              </a:lnSpc>
              <a:spcBef>
                <a:spcPct val="0"/>
              </a:spcBef>
            </a:pPr>
            <a:r>
              <a:rPr lang="en-US" sz="5609">
                <a:solidFill>
                  <a:srgbClr val="FFFFFF"/>
                </a:solidFill>
                <a:latin typeface="Arimo"/>
              </a:rPr>
              <a:t>Sequence Diagram</a:t>
            </a:r>
          </a:p>
        </p:txBody>
      </p:sp>
      <p:sp>
        <p:nvSpPr>
          <p:cNvPr name="TextBox 72" id="72"/>
          <p:cNvSpPr txBox="true"/>
          <p:nvPr/>
        </p:nvSpPr>
        <p:spPr>
          <a:xfrm rot="0">
            <a:off x="17055391" y="9453334"/>
            <a:ext cx="914550" cy="476250"/>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29</a:t>
            </a:r>
          </a:p>
        </p:txBody>
      </p:sp>
    </p:spTree>
  </p:cSld>
  <p:clrMapOvr>
    <a:masterClrMapping/>
  </p:clrMapOvr>
</p:sld>
</file>

<file path=ppt/slides/slide49.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435025" y="227334"/>
            <a:ext cx="6126608" cy="1057263"/>
          </a:xfrm>
          <a:prstGeom prst="rect">
            <a:avLst/>
          </a:prstGeom>
        </p:spPr>
        <p:txBody>
          <a:bodyPr anchor="t" rtlCol="false" tIns="0" lIns="0" bIns="0" rIns="0">
            <a:spAutoFit/>
          </a:bodyPr>
          <a:lstStyle/>
          <a:p>
            <a:pPr algn="ctr">
              <a:lnSpc>
                <a:spcPts val="8400"/>
              </a:lnSpc>
            </a:pPr>
            <a:r>
              <a:rPr lang="en-US" sz="6000">
                <a:solidFill>
                  <a:srgbClr val="FFFFFF"/>
                </a:solidFill>
                <a:latin typeface="Arimo"/>
              </a:rPr>
              <a:t>Embedding Layer</a:t>
            </a:r>
          </a:p>
        </p:txBody>
      </p:sp>
      <p:grpSp>
        <p:nvGrpSpPr>
          <p:cNvPr name="Group 3" id="3"/>
          <p:cNvGrpSpPr/>
          <p:nvPr/>
        </p:nvGrpSpPr>
        <p:grpSpPr>
          <a:xfrm rot="0">
            <a:off x="6983727" y="3326354"/>
            <a:ext cx="4320546" cy="2231484"/>
            <a:chOff x="0" y="0"/>
            <a:chExt cx="1137922" cy="587716"/>
          </a:xfrm>
        </p:grpSpPr>
        <p:sp>
          <p:nvSpPr>
            <p:cNvPr name="Freeform 4" id="4"/>
            <p:cNvSpPr/>
            <p:nvPr/>
          </p:nvSpPr>
          <p:spPr>
            <a:xfrm flipH="false" flipV="false" rot="0">
              <a:off x="0" y="0"/>
              <a:ext cx="1137922" cy="587716"/>
            </a:xfrm>
            <a:custGeom>
              <a:avLst/>
              <a:gdLst/>
              <a:ahLst/>
              <a:cxnLst/>
              <a:rect r="r" b="b" t="t" l="l"/>
              <a:pathLst>
                <a:path h="587716" w="1137922">
                  <a:moveTo>
                    <a:pt x="91386" y="0"/>
                  </a:moveTo>
                  <a:lnTo>
                    <a:pt x="1046535" y="0"/>
                  </a:lnTo>
                  <a:cubicBezTo>
                    <a:pt x="1097007" y="0"/>
                    <a:pt x="1137922" y="40915"/>
                    <a:pt x="1137922" y="91386"/>
                  </a:cubicBezTo>
                  <a:lnTo>
                    <a:pt x="1137922" y="496330"/>
                  </a:lnTo>
                  <a:cubicBezTo>
                    <a:pt x="1137922" y="546801"/>
                    <a:pt x="1097007" y="587716"/>
                    <a:pt x="1046535" y="587716"/>
                  </a:cubicBezTo>
                  <a:lnTo>
                    <a:pt x="91386" y="587716"/>
                  </a:lnTo>
                  <a:cubicBezTo>
                    <a:pt x="40915" y="587716"/>
                    <a:pt x="0" y="546801"/>
                    <a:pt x="0" y="496330"/>
                  </a:cubicBezTo>
                  <a:lnTo>
                    <a:pt x="0" y="91386"/>
                  </a:lnTo>
                  <a:cubicBezTo>
                    <a:pt x="0" y="40915"/>
                    <a:pt x="40915" y="0"/>
                    <a:pt x="91386" y="0"/>
                  </a:cubicBezTo>
                  <a:close/>
                </a:path>
              </a:pathLst>
            </a:custGeom>
            <a:solidFill>
              <a:srgbClr val="000000">
                <a:alpha val="0"/>
              </a:srgbClr>
            </a:solidFill>
            <a:ln w="38100" cap="rnd">
              <a:solidFill>
                <a:srgbClr val="FFDE59"/>
              </a:solidFill>
              <a:prstDash val="solid"/>
              <a:round/>
            </a:ln>
          </p:spPr>
        </p:sp>
        <p:sp>
          <p:nvSpPr>
            <p:cNvPr name="TextBox 5" id="5"/>
            <p:cNvSpPr txBox="true"/>
            <p:nvPr/>
          </p:nvSpPr>
          <p:spPr>
            <a:xfrm>
              <a:off x="0" y="-19050"/>
              <a:ext cx="1137922" cy="606766"/>
            </a:xfrm>
            <a:prstGeom prst="rect">
              <a:avLst/>
            </a:prstGeom>
          </p:spPr>
          <p:txBody>
            <a:bodyPr anchor="ctr" rtlCol="false" tIns="50800" lIns="50800" bIns="50800" rIns="50800"/>
            <a:lstStyle/>
            <a:p>
              <a:pPr algn="ctr">
                <a:lnSpc>
                  <a:spcPts val="4199"/>
                </a:lnSpc>
              </a:pPr>
              <a:r>
                <a:rPr lang="en-US" sz="3499">
                  <a:solidFill>
                    <a:srgbClr val="1EFFC1"/>
                  </a:solidFill>
                  <a:latin typeface="Arimo"/>
                </a:rPr>
                <a:t>Positional Encoding</a:t>
              </a:r>
            </a:p>
          </p:txBody>
        </p:sp>
      </p:grpSp>
      <p:grpSp>
        <p:nvGrpSpPr>
          <p:cNvPr name="Group 6" id="6"/>
          <p:cNvGrpSpPr/>
          <p:nvPr/>
        </p:nvGrpSpPr>
        <p:grpSpPr>
          <a:xfrm rot="0">
            <a:off x="691228" y="3326354"/>
            <a:ext cx="4320546" cy="2231484"/>
            <a:chOff x="0" y="0"/>
            <a:chExt cx="1137922" cy="587716"/>
          </a:xfrm>
        </p:grpSpPr>
        <p:sp>
          <p:nvSpPr>
            <p:cNvPr name="Freeform 7" id="7"/>
            <p:cNvSpPr/>
            <p:nvPr/>
          </p:nvSpPr>
          <p:spPr>
            <a:xfrm flipH="false" flipV="false" rot="0">
              <a:off x="0" y="0"/>
              <a:ext cx="1137922" cy="587716"/>
            </a:xfrm>
            <a:custGeom>
              <a:avLst/>
              <a:gdLst/>
              <a:ahLst/>
              <a:cxnLst/>
              <a:rect r="r" b="b" t="t" l="l"/>
              <a:pathLst>
                <a:path h="587716" w="1137922">
                  <a:moveTo>
                    <a:pt x="91386" y="0"/>
                  </a:moveTo>
                  <a:lnTo>
                    <a:pt x="1046535" y="0"/>
                  </a:lnTo>
                  <a:cubicBezTo>
                    <a:pt x="1097007" y="0"/>
                    <a:pt x="1137922" y="40915"/>
                    <a:pt x="1137922" y="91386"/>
                  </a:cubicBezTo>
                  <a:lnTo>
                    <a:pt x="1137922" y="496330"/>
                  </a:lnTo>
                  <a:cubicBezTo>
                    <a:pt x="1137922" y="546801"/>
                    <a:pt x="1097007" y="587716"/>
                    <a:pt x="1046535" y="587716"/>
                  </a:cubicBezTo>
                  <a:lnTo>
                    <a:pt x="91386" y="587716"/>
                  </a:lnTo>
                  <a:cubicBezTo>
                    <a:pt x="40915" y="587716"/>
                    <a:pt x="0" y="546801"/>
                    <a:pt x="0" y="496330"/>
                  </a:cubicBezTo>
                  <a:lnTo>
                    <a:pt x="0" y="91386"/>
                  </a:lnTo>
                  <a:cubicBezTo>
                    <a:pt x="0" y="40915"/>
                    <a:pt x="40915" y="0"/>
                    <a:pt x="91386" y="0"/>
                  </a:cubicBezTo>
                  <a:close/>
                </a:path>
              </a:pathLst>
            </a:custGeom>
            <a:solidFill>
              <a:srgbClr val="000000">
                <a:alpha val="0"/>
              </a:srgbClr>
            </a:solidFill>
            <a:ln w="38100" cap="rnd">
              <a:solidFill>
                <a:srgbClr val="FFDE59"/>
              </a:solidFill>
              <a:prstDash val="solid"/>
              <a:round/>
            </a:ln>
          </p:spPr>
        </p:sp>
        <p:sp>
          <p:nvSpPr>
            <p:cNvPr name="TextBox 8" id="8"/>
            <p:cNvSpPr txBox="true"/>
            <p:nvPr/>
          </p:nvSpPr>
          <p:spPr>
            <a:xfrm>
              <a:off x="0" y="-19050"/>
              <a:ext cx="1137922" cy="606766"/>
            </a:xfrm>
            <a:prstGeom prst="rect">
              <a:avLst/>
            </a:prstGeom>
          </p:spPr>
          <p:txBody>
            <a:bodyPr anchor="ctr" rtlCol="false" tIns="50800" lIns="50800" bIns="50800" rIns="50800"/>
            <a:lstStyle/>
            <a:p>
              <a:pPr algn="ctr">
                <a:lnSpc>
                  <a:spcPts val="4199"/>
                </a:lnSpc>
              </a:pPr>
            </a:p>
            <a:p>
              <a:pPr algn="ctr">
                <a:lnSpc>
                  <a:spcPts val="4199"/>
                </a:lnSpc>
              </a:pPr>
              <a:r>
                <a:rPr lang="en-US" sz="3499">
                  <a:solidFill>
                    <a:srgbClr val="1EFFC1"/>
                  </a:solidFill>
                  <a:latin typeface="Arimo"/>
                </a:rPr>
                <a:t>Embedding</a:t>
              </a:r>
            </a:p>
            <a:p>
              <a:pPr algn="ctr">
                <a:lnSpc>
                  <a:spcPts val="4199"/>
                </a:lnSpc>
              </a:pPr>
            </a:p>
          </p:txBody>
        </p:sp>
      </p:grpSp>
      <p:grpSp>
        <p:nvGrpSpPr>
          <p:cNvPr name="Group 9" id="9"/>
          <p:cNvGrpSpPr/>
          <p:nvPr/>
        </p:nvGrpSpPr>
        <p:grpSpPr>
          <a:xfrm rot="0">
            <a:off x="13276227" y="3326354"/>
            <a:ext cx="4320546" cy="2231484"/>
            <a:chOff x="0" y="0"/>
            <a:chExt cx="1137922" cy="587716"/>
          </a:xfrm>
        </p:grpSpPr>
        <p:sp>
          <p:nvSpPr>
            <p:cNvPr name="Freeform 10" id="10"/>
            <p:cNvSpPr/>
            <p:nvPr/>
          </p:nvSpPr>
          <p:spPr>
            <a:xfrm flipH="false" flipV="false" rot="0">
              <a:off x="0" y="0"/>
              <a:ext cx="1137922" cy="587716"/>
            </a:xfrm>
            <a:custGeom>
              <a:avLst/>
              <a:gdLst/>
              <a:ahLst/>
              <a:cxnLst/>
              <a:rect r="r" b="b" t="t" l="l"/>
              <a:pathLst>
                <a:path h="587716" w="1137922">
                  <a:moveTo>
                    <a:pt x="91386" y="0"/>
                  </a:moveTo>
                  <a:lnTo>
                    <a:pt x="1046535" y="0"/>
                  </a:lnTo>
                  <a:cubicBezTo>
                    <a:pt x="1097007" y="0"/>
                    <a:pt x="1137922" y="40915"/>
                    <a:pt x="1137922" y="91386"/>
                  </a:cubicBezTo>
                  <a:lnTo>
                    <a:pt x="1137922" y="496330"/>
                  </a:lnTo>
                  <a:cubicBezTo>
                    <a:pt x="1137922" y="546801"/>
                    <a:pt x="1097007" y="587716"/>
                    <a:pt x="1046535" y="587716"/>
                  </a:cubicBezTo>
                  <a:lnTo>
                    <a:pt x="91386" y="587716"/>
                  </a:lnTo>
                  <a:cubicBezTo>
                    <a:pt x="40915" y="587716"/>
                    <a:pt x="0" y="546801"/>
                    <a:pt x="0" y="496330"/>
                  </a:cubicBezTo>
                  <a:lnTo>
                    <a:pt x="0" y="91386"/>
                  </a:lnTo>
                  <a:cubicBezTo>
                    <a:pt x="0" y="40915"/>
                    <a:pt x="40915" y="0"/>
                    <a:pt x="91386" y="0"/>
                  </a:cubicBezTo>
                  <a:close/>
                </a:path>
              </a:pathLst>
            </a:custGeom>
            <a:solidFill>
              <a:srgbClr val="000000">
                <a:alpha val="0"/>
              </a:srgbClr>
            </a:solidFill>
            <a:ln w="38100" cap="rnd">
              <a:solidFill>
                <a:srgbClr val="FFDE59"/>
              </a:solidFill>
              <a:prstDash val="solid"/>
              <a:round/>
            </a:ln>
          </p:spPr>
        </p:sp>
        <p:sp>
          <p:nvSpPr>
            <p:cNvPr name="TextBox 11" id="11"/>
            <p:cNvSpPr txBox="true"/>
            <p:nvPr/>
          </p:nvSpPr>
          <p:spPr>
            <a:xfrm>
              <a:off x="0" y="-19050"/>
              <a:ext cx="1137922" cy="606766"/>
            </a:xfrm>
            <a:prstGeom prst="rect">
              <a:avLst/>
            </a:prstGeom>
          </p:spPr>
          <p:txBody>
            <a:bodyPr anchor="ctr" rtlCol="false" tIns="50800" lIns="50800" bIns="50800" rIns="50800"/>
            <a:lstStyle/>
            <a:p>
              <a:pPr algn="ctr">
                <a:lnSpc>
                  <a:spcPts val="4199"/>
                </a:lnSpc>
              </a:pPr>
              <a:r>
                <a:rPr lang="en-US" sz="3499">
                  <a:solidFill>
                    <a:srgbClr val="1EFFC1"/>
                  </a:solidFill>
                  <a:latin typeface="Arimo"/>
                </a:rPr>
                <a:t>Embedding with time signal</a:t>
              </a:r>
            </a:p>
          </p:txBody>
        </p:sp>
      </p:grpSp>
      <p:sp>
        <p:nvSpPr>
          <p:cNvPr name="TextBox 12" id="12"/>
          <p:cNvSpPr txBox="true"/>
          <p:nvPr/>
        </p:nvSpPr>
        <p:spPr>
          <a:xfrm rot="0">
            <a:off x="5691899" y="3775083"/>
            <a:ext cx="529828" cy="1368417"/>
          </a:xfrm>
          <a:prstGeom prst="rect">
            <a:avLst/>
          </a:prstGeom>
        </p:spPr>
        <p:txBody>
          <a:bodyPr anchor="t" rtlCol="false" tIns="0" lIns="0" bIns="0" rIns="0">
            <a:spAutoFit/>
          </a:bodyPr>
          <a:lstStyle/>
          <a:p>
            <a:pPr algn="ctr">
              <a:lnSpc>
                <a:spcPts val="11200"/>
              </a:lnSpc>
            </a:pPr>
            <a:r>
              <a:rPr lang="en-US" sz="8000">
                <a:solidFill>
                  <a:srgbClr val="1EFFC1"/>
                </a:solidFill>
                <a:latin typeface="Canva Sans"/>
              </a:rPr>
              <a:t>+</a:t>
            </a:r>
          </a:p>
        </p:txBody>
      </p:sp>
      <p:sp>
        <p:nvSpPr>
          <p:cNvPr name="TextBox 13" id="13"/>
          <p:cNvSpPr txBox="true"/>
          <p:nvPr/>
        </p:nvSpPr>
        <p:spPr>
          <a:xfrm rot="0">
            <a:off x="12067960" y="3832819"/>
            <a:ext cx="444579" cy="1094728"/>
          </a:xfrm>
          <a:prstGeom prst="rect">
            <a:avLst/>
          </a:prstGeom>
        </p:spPr>
        <p:txBody>
          <a:bodyPr anchor="t" rtlCol="false" tIns="0" lIns="0" bIns="0" rIns="0">
            <a:spAutoFit/>
          </a:bodyPr>
          <a:lstStyle/>
          <a:p>
            <a:pPr algn="ctr">
              <a:lnSpc>
                <a:spcPts val="8960"/>
              </a:lnSpc>
            </a:pPr>
            <a:r>
              <a:rPr lang="en-US" sz="6400">
                <a:solidFill>
                  <a:srgbClr val="1EFFC1"/>
                </a:solidFill>
                <a:latin typeface="Canva Sans"/>
              </a:rPr>
              <a:t>=</a:t>
            </a:r>
          </a:p>
        </p:txBody>
      </p:sp>
      <p:sp>
        <p:nvSpPr>
          <p:cNvPr name="TextBox 14" id="14"/>
          <p:cNvSpPr txBox="true"/>
          <p:nvPr/>
        </p:nvSpPr>
        <p:spPr>
          <a:xfrm rot="0">
            <a:off x="17055391" y="9453334"/>
            <a:ext cx="914550" cy="476250"/>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33</a:t>
            </a:r>
          </a:p>
        </p:txBody>
      </p:sp>
      <p:sp>
        <p:nvSpPr>
          <p:cNvPr name="TextBox 15" id="15"/>
          <p:cNvSpPr txBox="true"/>
          <p:nvPr/>
        </p:nvSpPr>
        <p:spPr>
          <a:xfrm rot="0">
            <a:off x="72491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655562" y="8705850"/>
            <a:ext cx="5756856" cy="1003006"/>
          </a:xfrm>
          <a:custGeom>
            <a:avLst/>
            <a:gdLst/>
            <a:ahLst/>
            <a:cxnLst/>
            <a:rect r="r" b="b" t="t" l="l"/>
            <a:pathLst>
              <a:path h="1003006" w="5756856">
                <a:moveTo>
                  <a:pt x="0" y="0"/>
                </a:moveTo>
                <a:lnTo>
                  <a:pt x="5756856" y="0"/>
                </a:lnTo>
                <a:lnTo>
                  <a:pt x="5756856" y="1003006"/>
                </a:lnTo>
                <a:lnTo>
                  <a:pt x="0" y="1003006"/>
                </a:lnTo>
                <a:lnTo>
                  <a:pt x="0" y="0"/>
                </a:lnTo>
                <a:close/>
              </a:path>
            </a:pathLst>
          </a:custGeom>
          <a:blipFill>
            <a:blip r:embed="rId3"/>
            <a:stretch>
              <a:fillRect l="0" t="0" r="-516" b="0"/>
            </a:stretch>
          </a:blipFill>
        </p:spPr>
      </p:sp>
      <p:sp>
        <p:nvSpPr>
          <p:cNvPr name="Freeform 3" id="3"/>
          <p:cNvSpPr/>
          <p:nvPr/>
        </p:nvSpPr>
        <p:spPr>
          <a:xfrm flipH="false" flipV="false" rot="0">
            <a:off x="10328244" y="2462294"/>
            <a:ext cx="7661298" cy="6047995"/>
          </a:xfrm>
          <a:custGeom>
            <a:avLst/>
            <a:gdLst/>
            <a:ahLst/>
            <a:cxnLst/>
            <a:rect r="r" b="b" t="t" l="l"/>
            <a:pathLst>
              <a:path h="6047995" w="7661298">
                <a:moveTo>
                  <a:pt x="0" y="0"/>
                </a:moveTo>
                <a:lnTo>
                  <a:pt x="7661298" y="0"/>
                </a:lnTo>
                <a:lnTo>
                  <a:pt x="7661298" y="6047995"/>
                </a:lnTo>
                <a:lnTo>
                  <a:pt x="0" y="6047995"/>
                </a:lnTo>
                <a:lnTo>
                  <a:pt x="0" y="0"/>
                </a:lnTo>
                <a:close/>
              </a:path>
            </a:pathLst>
          </a:custGeom>
          <a:blipFill>
            <a:blip r:embed="rId4"/>
            <a:stretch>
              <a:fillRect l="-24435" t="0" r="-33449" b="0"/>
            </a:stretch>
          </a:blipFill>
        </p:spPr>
      </p:sp>
      <p:sp>
        <p:nvSpPr>
          <p:cNvPr name="TextBox 4" id="4"/>
          <p:cNvSpPr txBox="true"/>
          <p:nvPr/>
        </p:nvSpPr>
        <p:spPr>
          <a:xfrm rot="0">
            <a:off x="655562" y="1076325"/>
            <a:ext cx="11449684" cy="862965"/>
          </a:xfrm>
          <a:prstGeom prst="rect">
            <a:avLst/>
          </a:prstGeom>
        </p:spPr>
        <p:txBody>
          <a:bodyPr anchor="t" rtlCol="false" tIns="0" lIns="0" bIns="0" rIns="0">
            <a:spAutoFit/>
          </a:bodyPr>
          <a:lstStyle/>
          <a:p>
            <a:pPr algn="l">
              <a:lnSpc>
                <a:spcPts val="6480"/>
              </a:lnSpc>
            </a:pPr>
            <a:r>
              <a:rPr lang="en-US" sz="6000">
                <a:solidFill>
                  <a:srgbClr val="FFFFFF"/>
                </a:solidFill>
                <a:latin typeface="Arimo"/>
              </a:rPr>
              <a:t>What is Generative AI?</a:t>
            </a:r>
          </a:p>
        </p:txBody>
      </p:sp>
      <p:sp>
        <p:nvSpPr>
          <p:cNvPr name="TextBox 5" id="5"/>
          <p:cNvSpPr txBox="true"/>
          <p:nvPr/>
        </p:nvSpPr>
        <p:spPr>
          <a:xfrm rot="0">
            <a:off x="1028700" y="2953130"/>
            <a:ext cx="9618933" cy="4809147"/>
          </a:xfrm>
          <a:prstGeom prst="rect">
            <a:avLst/>
          </a:prstGeom>
        </p:spPr>
        <p:txBody>
          <a:bodyPr anchor="t" rtlCol="false" tIns="0" lIns="0" bIns="0" rIns="0">
            <a:spAutoFit/>
          </a:bodyPr>
          <a:lstStyle/>
          <a:p>
            <a:pPr marL="800229" indent="-400114" lvl="1">
              <a:lnSpc>
                <a:spcPts val="6819"/>
              </a:lnSpc>
              <a:buFont typeface="Arial"/>
              <a:buChar char="•"/>
            </a:pPr>
            <a:r>
              <a:rPr lang="en-US" sz="3706">
                <a:solidFill>
                  <a:srgbClr val="48FFD5"/>
                </a:solidFill>
                <a:latin typeface="Arimo"/>
              </a:rPr>
              <a:t>Generates original and creative content </a:t>
            </a:r>
          </a:p>
          <a:p>
            <a:pPr marL="800229" indent="-400114" lvl="1">
              <a:lnSpc>
                <a:spcPts val="6819"/>
              </a:lnSpc>
              <a:buFont typeface="Arial"/>
              <a:buChar char="•"/>
            </a:pPr>
            <a:r>
              <a:rPr lang="en-US" sz="3706">
                <a:solidFill>
                  <a:srgbClr val="48FFD5"/>
                </a:solidFill>
                <a:latin typeface="Arimo"/>
              </a:rPr>
              <a:t>Learn patterns from existing data</a:t>
            </a:r>
          </a:p>
          <a:p>
            <a:pPr marL="800229" indent="-400114" lvl="1">
              <a:lnSpc>
                <a:spcPts val="6819"/>
              </a:lnSpc>
              <a:buFont typeface="Arial"/>
              <a:buChar char="•"/>
            </a:pPr>
            <a:r>
              <a:rPr lang="en-US" sz="3706">
                <a:solidFill>
                  <a:srgbClr val="48FFD5"/>
                </a:solidFill>
                <a:latin typeface="Arimo"/>
              </a:rPr>
              <a:t>Models can be interactive and adaptive </a:t>
            </a:r>
          </a:p>
          <a:p>
            <a:pPr>
              <a:lnSpc>
                <a:spcPts val="6436"/>
              </a:lnSpc>
            </a:pPr>
          </a:p>
          <a:p>
            <a:pPr>
              <a:lnSpc>
                <a:spcPts val="5317"/>
              </a:lnSpc>
            </a:pPr>
          </a:p>
          <a:p>
            <a:pPr>
              <a:lnSpc>
                <a:spcPts val="5317"/>
              </a:lnSpc>
            </a:pPr>
          </a:p>
        </p:txBody>
      </p:sp>
      <p:sp>
        <p:nvSpPr>
          <p:cNvPr name="TextBox 6" id="6"/>
          <p:cNvSpPr txBox="true"/>
          <p:nvPr/>
        </p:nvSpPr>
        <p:spPr>
          <a:xfrm rot="0">
            <a:off x="17036341" y="9453334"/>
            <a:ext cx="914550" cy="476250"/>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5</a:t>
            </a:r>
          </a:p>
        </p:txBody>
      </p:sp>
      <p:sp>
        <p:nvSpPr>
          <p:cNvPr name="TextBox 7" id="7"/>
          <p:cNvSpPr txBox="true"/>
          <p:nvPr/>
        </p:nvSpPr>
        <p:spPr>
          <a:xfrm rot="0">
            <a:off x="72110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50.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443619" y="112712"/>
            <a:ext cx="6127630" cy="1057263"/>
          </a:xfrm>
          <a:prstGeom prst="rect">
            <a:avLst/>
          </a:prstGeom>
        </p:spPr>
        <p:txBody>
          <a:bodyPr anchor="t" rtlCol="false" tIns="0" lIns="0" bIns="0" rIns="0">
            <a:spAutoFit/>
          </a:bodyPr>
          <a:lstStyle/>
          <a:p>
            <a:pPr>
              <a:lnSpc>
                <a:spcPts val="8400"/>
              </a:lnSpc>
            </a:pPr>
            <a:r>
              <a:rPr lang="en-US" sz="6000">
                <a:solidFill>
                  <a:srgbClr val="FFFFFF"/>
                </a:solidFill>
                <a:latin typeface="Arimo"/>
              </a:rPr>
              <a:t>Final Input vector</a:t>
            </a:r>
          </a:p>
        </p:txBody>
      </p:sp>
      <p:sp>
        <p:nvSpPr>
          <p:cNvPr name="TextBox 3" id="3"/>
          <p:cNvSpPr txBox="true"/>
          <p:nvPr/>
        </p:nvSpPr>
        <p:spPr>
          <a:xfrm rot="0">
            <a:off x="7994577" y="2918973"/>
            <a:ext cx="476845" cy="1226808"/>
          </a:xfrm>
          <a:prstGeom prst="rect">
            <a:avLst/>
          </a:prstGeom>
        </p:spPr>
        <p:txBody>
          <a:bodyPr anchor="t" rtlCol="false" tIns="0" lIns="0" bIns="0" rIns="0">
            <a:spAutoFit/>
          </a:bodyPr>
          <a:lstStyle/>
          <a:p>
            <a:pPr algn="ctr">
              <a:lnSpc>
                <a:spcPts val="10080"/>
              </a:lnSpc>
            </a:pPr>
            <a:r>
              <a:rPr lang="en-US" sz="7200">
                <a:solidFill>
                  <a:srgbClr val="1EFFC1"/>
                </a:solidFill>
                <a:latin typeface="Canva Sans"/>
              </a:rPr>
              <a:t>+</a:t>
            </a:r>
          </a:p>
        </p:txBody>
      </p:sp>
      <p:sp>
        <p:nvSpPr>
          <p:cNvPr name="TextBox 4" id="4"/>
          <p:cNvSpPr txBox="true"/>
          <p:nvPr/>
        </p:nvSpPr>
        <p:spPr>
          <a:xfrm rot="0">
            <a:off x="2793404" y="1247964"/>
            <a:ext cx="3594574" cy="625461"/>
          </a:xfrm>
          <a:prstGeom prst="rect">
            <a:avLst/>
          </a:prstGeom>
        </p:spPr>
        <p:txBody>
          <a:bodyPr anchor="t" rtlCol="false" tIns="0" lIns="0" bIns="0" rIns="0">
            <a:spAutoFit/>
          </a:bodyPr>
          <a:lstStyle/>
          <a:p>
            <a:pPr>
              <a:lnSpc>
                <a:spcPts val="4900"/>
              </a:lnSpc>
            </a:pPr>
            <a:r>
              <a:rPr lang="en-US" sz="3500">
                <a:solidFill>
                  <a:srgbClr val="FFFFFF"/>
                </a:solidFill>
                <a:latin typeface="Arimo"/>
              </a:rPr>
              <a:t>Embedded vector</a:t>
            </a:r>
          </a:p>
        </p:txBody>
      </p:sp>
      <p:sp>
        <p:nvSpPr>
          <p:cNvPr name="TextBox 5" id="5"/>
          <p:cNvSpPr txBox="true"/>
          <p:nvPr/>
        </p:nvSpPr>
        <p:spPr>
          <a:xfrm rot="0">
            <a:off x="11695712" y="1141939"/>
            <a:ext cx="3090503" cy="625461"/>
          </a:xfrm>
          <a:prstGeom prst="rect">
            <a:avLst/>
          </a:prstGeom>
        </p:spPr>
        <p:txBody>
          <a:bodyPr anchor="t" rtlCol="false" tIns="0" lIns="0" bIns="0" rIns="0">
            <a:spAutoFit/>
          </a:bodyPr>
          <a:lstStyle/>
          <a:p>
            <a:pPr>
              <a:lnSpc>
                <a:spcPts val="4900"/>
              </a:lnSpc>
            </a:pPr>
            <a:r>
              <a:rPr lang="en-US" sz="3500">
                <a:solidFill>
                  <a:srgbClr val="FFFFFF"/>
                </a:solidFill>
                <a:latin typeface="Arimo"/>
              </a:rPr>
              <a:t>Position vector</a:t>
            </a:r>
          </a:p>
        </p:txBody>
      </p:sp>
      <p:sp>
        <p:nvSpPr>
          <p:cNvPr name="TextBox 6" id="6"/>
          <p:cNvSpPr txBox="true"/>
          <p:nvPr/>
        </p:nvSpPr>
        <p:spPr>
          <a:xfrm rot="0">
            <a:off x="8023687" y="4552450"/>
            <a:ext cx="632103" cy="1550034"/>
          </a:xfrm>
          <a:prstGeom prst="rect">
            <a:avLst/>
          </a:prstGeom>
        </p:spPr>
        <p:txBody>
          <a:bodyPr anchor="t" rtlCol="false" tIns="0" lIns="0" bIns="0" rIns="0">
            <a:spAutoFit/>
          </a:bodyPr>
          <a:lstStyle/>
          <a:p>
            <a:pPr algn="ctr">
              <a:lnSpc>
                <a:spcPts val="12740"/>
              </a:lnSpc>
            </a:pPr>
            <a:r>
              <a:rPr lang="en-US" sz="9100">
                <a:solidFill>
                  <a:srgbClr val="1EFFC1"/>
                </a:solidFill>
                <a:latin typeface="Canva Sans"/>
              </a:rPr>
              <a:t>=</a:t>
            </a:r>
          </a:p>
        </p:txBody>
      </p:sp>
      <p:sp>
        <p:nvSpPr>
          <p:cNvPr name="TextBox 7" id="7"/>
          <p:cNvSpPr txBox="true"/>
          <p:nvPr/>
        </p:nvSpPr>
        <p:spPr>
          <a:xfrm rot="0">
            <a:off x="6531801" y="5724590"/>
            <a:ext cx="3615874" cy="625461"/>
          </a:xfrm>
          <a:prstGeom prst="rect">
            <a:avLst/>
          </a:prstGeom>
        </p:spPr>
        <p:txBody>
          <a:bodyPr anchor="t" rtlCol="false" tIns="0" lIns="0" bIns="0" rIns="0">
            <a:spAutoFit/>
          </a:bodyPr>
          <a:lstStyle/>
          <a:p>
            <a:pPr>
              <a:lnSpc>
                <a:spcPts val="4900"/>
              </a:lnSpc>
            </a:pPr>
            <a:r>
              <a:rPr lang="en-US" sz="3500">
                <a:solidFill>
                  <a:srgbClr val="FFFFFF"/>
                </a:solidFill>
                <a:latin typeface="Arimo"/>
              </a:rPr>
              <a:t>Final Input vector</a:t>
            </a:r>
          </a:p>
        </p:txBody>
      </p:sp>
      <p:sp>
        <p:nvSpPr>
          <p:cNvPr name="TextBox 8" id="8"/>
          <p:cNvSpPr txBox="true"/>
          <p:nvPr/>
        </p:nvSpPr>
        <p:spPr>
          <a:xfrm rot="0">
            <a:off x="9119123" y="2224110"/>
            <a:ext cx="695994" cy="459912"/>
          </a:xfrm>
          <a:prstGeom prst="rect">
            <a:avLst/>
          </a:prstGeom>
        </p:spPr>
        <p:txBody>
          <a:bodyPr anchor="t" rtlCol="false" tIns="0" lIns="0" bIns="0" rIns="0">
            <a:spAutoFit/>
          </a:bodyPr>
          <a:lstStyle/>
          <a:p>
            <a:pPr algn="ctr">
              <a:lnSpc>
                <a:spcPts val="3634"/>
              </a:lnSpc>
            </a:pPr>
            <a:r>
              <a:rPr lang="en-US" sz="2595">
                <a:solidFill>
                  <a:srgbClr val="1EFFC1"/>
                </a:solidFill>
                <a:latin typeface="Arimo"/>
              </a:rPr>
              <a:t>spirit</a:t>
            </a:r>
          </a:p>
        </p:txBody>
      </p:sp>
      <p:sp>
        <p:nvSpPr>
          <p:cNvPr name="TextBox 9" id="9"/>
          <p:cNvSpPr txBox="true"/>
          <p:nvPr/>
        </p:nvSpPr>
        <p:spPr>
          <a:xfrm rot="0">
            <a:off x="9210515" y="3034866"/>
            <a:ext cx="256605" cy="459912"/>
          </a:xfrm>
          <a:prstGeom prst="rect">
            <a:avLst/>
          </a:prstGeom>
        </p:spPr>
        <p:txBody>
          <a:bodyPr anchor="t" rtlCol="false" tIns="0" lIns="0" bIns="0" rIns="0">
            <a:spAutoFit/>
          </a:bodyPr>
          <a:lstStyle/>
          <a:p>
            <a:pPr algn="ctr">
              <a:lnSpc>
                <a:spcPts val="3634"/>
              </a:lnSpc>
            </a:pPr>
            <a:r>
              <a:rPr lang="en-US" sz="2595">
                <a:solidFill>
                  <a:srgbClr val="1EFFC1"/>
                </a:solidFill>
                <a:latin typeface="Arimo"/>
              </a:rPr>
              <a:t>in</a:t>
            </a:r>
          </a:p>
        </p:txBody>
      </p:sp>
      <p:sp>
        <p:nvSpPr>
          <p:cNvPr name="TextBox 10" id="10"/>
          <p:cNvSpPr txBox="true"/>
          <p:nvPr/>
        </p:nvSpPr>
        <p:spPr>
          <a:xfrm rot="0">
            <a:off x="9237977" y="3844887"/>
            <a:ext cx="458286" cy="459912"/>
          </a:xfrm>
          <a:prstGeom prst="rect">
            <a:avLst/>
          </a:prstGeom>
        </p:spPr>
        <p:txBody>
          <a:bodyPr anchor="t" rtlCol="false" tIns="0" lIns="0" bIns="0" rIns="0">
            <a:spAutoFit/>
          </a:bodyPr>
          <a:lstStyle/>
          <a:p>
            <a:pPr algn="ctr">
              <a:lnSpc>
                <a:spcPts val="3634"/>
              </a:lnSpc>
            </a:pPr>
            <a:r>
              <a:rPr lang="en-US" sz="2595">
                <a:solidFill>
                  <a:srgbClr val="1EFFC1"/>
                </a:solidFill>
                <a:latin typeface="Arimo"/>
              </a:rPr>
              <a:t>the</a:t>
            </a:r>
          </a:p>
        </p:txBody>
      </p:sp>
      <p:sp>
        <p:nvSpPr>
          <p:cNvPr name="TextBox 11" id="11"/>
          <p:cNvSpPr txBox="true"/>
          <p:nvPr/>
        </p:nvSpPr>
        <p:spPr>
          <a:xfrm rot="0">
            <a:off x="9119123" y="4654909"/>
            <a:ext cx="726138" cy="459912"/>
          </a:xfrm>
          <a:prstGeom prst="rect">
            <a:avLst/>
          </a:prstGeom>
        </p:spPr>
        <p:txBody>
          <a:bodyPr anchor="t" rtlCol="false" tIns="0" lIns="0" bIns="0" rIns="0">
            <a:spAutoFit/>
          </a:bodyPr>
          <a:lstStyle/>
          <a:p>
            <a:pPr algn="ctr">
              <a:lnSpc>
                <a:spcPts val="3634"/>
              </a:lnSpc>
            </a:pPr>
            <a:r>
              <a:rPr lang="en-US" sz="2595">
                <a:solidFill>
                  <a:srgbClr val="1EFFC1"/>
                </a:solidFill>
                <a:latin typeface="Arimo"/>
              </a:rPr>
              <a:t>sky</a:t>
            </a:r>
          </a:p>
        </p:txBody>
      </p:sp>
      <p:grpSp>
        <p:nvGrpSpPr>
          <p:cNvPr name="Group 12" id="12"/>
          <p:cNvGrpSpPr/>
          <p:nvPr/>
        </p:nvGrpSpPr>
        <p:grpSpPr>
          <a:xfrm rot="0">
            <a:off x="10115211" y="2126495"/>
            <a:ext cx="5360293" cy="3177783"/>
            <a:chOff x="0" y="0"/>
            <a:chExt cx="1507953" cy="893971"/>
          </a:xfrm>
        </p:grpSpPr>
        <p:sp>
          <p:nvSpPr>
            <p:cNvPr name="Freeform 13" id="13"/>
            <p:cNvSpPr/>
            <p:nvPr/>
          </p:nvSpPr>
          <p:spPr>
            <a:xfrm flipH="false" flipV="false" rot="0">
              <a:off x="0" y="0"/>
              <a:ext cx="1507953" cy="893971"/>
            </a:xfrm>
            <a:custGeom>
              <a:avLst/>
              <a:gdLst/>
              <a:ahLst/>
              <a:cxnLst/>
              <a:rect r="r" b="b" t="t" l="l"/>
              <a:pathLst>
                <a:path h="893971" w="1507953">
                  <a:moveTo>
                    <a:pt x="0" y="0"/>
                  </a:moveTo>
                  <a:lnTo>
                    <a:pt x="1507953" y="0"/>
                  </a:lnTo>
                  <a:lnTo>
                    <a:pt x="1507953" y="893971"/>
                  </a:lnTo>
                  <a:lnTo>
                    <a:pt x="0" y="893971"/>
                  </a:lnTo>
                  <a:close/>
                </a:path>
              </a:pathLst>
            </a:custGeom>
            <a:solidFill>
              <a:srgbClr val="000000">
                <a:alpha val="0"/>
              </a:srgbClr>
            </a:solidFill>
            <a:ln w="76200" cap="sq">
              <a:solidFill>
                <a:srgbClr val="1EFFC1"/>
              </a:solidFill>
              <a:prstDash val="solid"/>
              <a:miter/>
            </a:ln>
          </p:spPr>
        </p:sp>
        <p:sp>
          <p:nvSpPr>
            <p:cNvPr name="TextBox 14" id="14"/>
            <p:cNvSpPr txBox="true"/>
            <p:nvPr/>
          </p:nvSpPr>
          <p:spPr>
            <a:xfrm>
              <a:off x="0" y="-9525"/>
              <a:ext cx="1507953" cy="903496"/>
            </a:xfrm>
            <a:prstGeom prst="rect">
              <a:avLst/>
            </a:prstGeom>
          </p:spPr>
          <p:txBody>
            <a:bodyPr anchor="ctr" rtlCol="false" tIns="64127" lIns="64127" bIns="64127" rIns="64127"/>
            <a:lstStyle/>
            <a:p>
              <a:pPr algn="ctr">
                <a:lnSpc>
                  <a:spcPts val="2880"/>
                </a:lnSpc>
              </a:pPr>
            </a:p>
          </p:txBody>
        </p:sp>
      </p:grpSp>
      <p:grpSp>
        <p:nvGrpSpPr>
          <p:cNvPr name="Group 15" id="15"/>
          <p:cNvGrpSpPr/>
          <p:nvPr/>
        </p:nvGrpSpPr>
        <p:grpSpPr>
          <a:xfrm rot="0">
            <a:off x="10669401" y="1962486"/>
            <a:ext cx="4116814" cy="3505801"/>
            <a:chOff x="0" y="0"/>
            <a:chExt cx="1158139" cy="986249"/>
          </a:xfrm>
        </p:grpSpPr>
        <p:sp>
          <p:nvSpPr>
            <p:cNvPr name="Freeform 16" id="16"/>
            <p:cNvSpPr/>
            <p:nvPr/>
          </p:nvSpPr>
          <p:spPr>
            <a:xfrm flipH="false" flipV="false" rot="0">
              <a:off x="0" y="0"/>
              <a:ext cx="1158139" cy="986249"/>
            </a:xfrm>
            <a:custGeom>
              <a:avLst/>
              <a:gdLst/>
              <a:ahLst/>
              <a:cxnLst/>
              <a:rect r="r" b="b" t="t" l="l"/>
              <a:pathLst>
                <a:path h="986249" w="1158139">
                  <a:moveTo>
                    <a:pt x="0" y="0"/>
                  </a:moveTo>
                  <a:lnTo>
                    <a:pt x="1158139" y="0"/>
                  </a:lnTo>
                  <a:lnTo>
                    <a:pt x="1158139" y="986249"/>
                  </a:lnTo>
                  <a:lnTo>
                    <a:pt x="0" y="986249"/>
                  </a:lnTo>
                  <a:close/>
                </a:path>
              </a:pathLst>
            </a:custGeom>
            <a:solidFill>
              <a:srgbClr val="052643"/>
            </a:solidFill>
          </p:spPr>
        </p:sp>
        <p:sp>
          <p:nvSpPr>
            <p:cNvPr name="TextBox 17" id="17"/>
            <p:cNvSpPr txBox="true"/>
            <p:nvPr/>
          </p:nvSpPr>
          <p:spPr>
            <a:xfrm>
              <a:off x="0" y="-9525"/>
              <a:ext cx="1158139" cy="995774"/>
            </a:xfrm>
            <a:prstGeom prst="rect">
              <a:avLst/>
            </a:prstGeom>
          </p:spPr>
          <p:txBody>
            <a:bodyPr anchor="ctr" rtlCol="false" tIns="64127" lIns="64127" bIns="64127" rIns="64127"/>
            <a:lstStyle/>
            <a:p>
              <a:pPr algn="ctr">
                <a:lnSpc>
                  <a:spcPts val="2880"/>
                </a:lnSpc>
              </a:pPr>
            </a:p>
          </p:txBody>
        </p:sp>
      </p:grpSp>
      <p:sp>
        <p:nvSpPr>
          <p:cNvPr name="TextBox 18" id="18"/>
          <p:cNvSpPr txBox="true"/>
          <p:nvPr/>
        </p:nvSpPr>
        <p:spPr>
          <a:xfrm rot="0">
            <a:off x="10504619" y="1957410"/>
            <a:ext cx="1060498" cy="3182578"/>
          </a:xfrm>
          <a:prstGeom prst="rect">
            <a:avLst/>
          </a:prstGeom>
        </p:spPr>
        <p:txBody>
          <a:bodyPr anchor="t" rtlCol="false" tIns="0" lIns="0" bIns="0" rIns="0">
            <a:spAutoFit/>
          </a:bodyPr>
          <a:lstStyle/>
          <a:p>
            <a:pPr algn="just">
              <a:lnSpc>
                <a:spcPts val="6489"/>
              </a:lnSpc>
            </a:pPr>
            <a:r>
              <a:rPr lang="en-US" sz="2595">
                <a:solidFill>
                  <a:srgbClr val="1EFFC1"/>
                </a:solidFill>
                <a:latin typeface="Arimo"/>
              </a:rPr>
              <a:t> 0.00   </a:t>
            </a:r>
          </a:p>
          <a:p>
            <a:pPr algn="just">
              <a:lnSpc>
                <a:spcPts val="6489"/>
              </a:lnSpc>
            </a:pPr>
            <a:r>
              <a:rPr lang="en-US" sz="2595">
                <a:solidFill>
                  <a:srgbClr val="1EFFC1"/>
                </a:solidFill>
                <a:latin typeface="Arimo"/>
              </a:rPr>
              <a:t> 0</a:t>
            </a:r>
            <a:r>
              <a:rPr lang="en-US" sz="2595">
                <a:solidFill>
                  <a:srgbClr val="1EFFC1"/>
                </a:solidFill>
                <a:latin typeface="Arimo"/>
              </a:rPr>
              <a:t>.84  </a:t>
            </a:r>
          </a:p>
          <a:p>
            <a:pPr algn="just">
              <a:lnSpc>
                <a:spcPts val="6489"/>
              </a:lnSpc>
            </a:pPr>
            <a:r>
              <a:rPr lang="en-US" sz="2595">
                <a:solidFill>
                  <a:srgbClr val="1EFFC1"/>
                </a:solidFill>
                <a:latin typeface="Arimo"/>
              </a:rPr>
              <a:t> 0.90</a:t>
            </a:r>
            <a:r>
              <a:rPr lang="en-US" sz="2595">
                <a:solidFill>
                  <a:srgbClr val="1EFFC1"/>
                </a:solidFill>
                <a:latin typeface="Arimo"/>
              </a:rPr>
              <a:t> </a:t>
            </a:r>
          </a:p>
          <a:p>
            <a:pPr algn="just">
              <a:lnSpc>
                <a:spcPts val="6489"/>
              </a:lnSpc>
            </a:pPr>
            <a:r>
              <a:rPr lang="en-US" sz="2595">
                <a:solidFill>
                  <a:srgbClr val="1EFFC1"/>
                </a:solidFill>
                <a:latin typeface="Arimo"/>
              </a:rPr>
              <a:t> 0.14</a:t>
            </a:r>
            <a:r>
              <a:rPr lang="en-US" sz="2595">
                <a:solidFill>
                  <a:srgbClr val="1EFFC1"/>
                </a:solidFill>
                <a:latin typeface="Arimo"/>
              </a:rPr>
              <a:t> </a:t>
            </a:r>
          </a:p>
        </p:txBody>
      </p:sp>
      <p:sp>
        <p:nvSpPr>
          <p:cNvPr name="TextBox 19" id="19"/>
          <p:cNvSpPr txBox="true"/>
          <p:nvPr/>
        </p:nvSpPr>
        <p:spPr>
          <a:xfrm rot="0">
            <a:off x="11753505" y="1957410"/>
            <a:ext cx="1060498" cy="3182578"/>
          </a:xfrm>
          <a:prstGeom prst="rect">
            <a:avLst/>
          </a:prstGeom>
        </p:spPr>
        <p:txBody>
          <a:bodyPr anchor="t" rtlCol="false" tIns="0" lIns="0" bIns="0" rIns="0">
            <a:spAutoFit/>
          </a:bodyPr>
          <a:lstStyle/>
          <a:p>
            <a:pPr algn="just">
              <a:lnSpc>
                <a:spcPts val="6489"/>
              </a:lnSpc>
            </a:pPr>
            <a:r>
              <a:rPr lang="en-US" sz="2595">
                <a:solidFill>
                  <a:srgbClr val="1EFFC1"/>
                </a:solidFill>
                <a:latin typeface="Arimo"/>
              </a:rPr>
              <a:t>  1.00   </a:t>
            </a:r>
          </a:p>
          <a:p>
            <a:pPr algn="just">
              <a:lnSpc>
                <a:spcPts val="6489"/>
              </a:lnSpc>
            </a:pPr>
            <a:r>
              <a:rPr lang="en-US" sz="2595">
                <a:solidFill>
                  <a:srgbClr val="1EFFC1"/>
                </a:solidFill>
                <a:latin typeface="Arimo"/>
              </a:rPr>
              <a:t>  0.54</a:t>
            </a:r>
            <a:r>
              <a:rPr lang="en-US" sz="2595">
                <a:solidFill>
                  <a:srgbClr val="1EFFC1"/>
                </a:solidFill>
                <a:latin typeface="Arimo"/>
              </a:rPr>
              <a:t>  </a:t>
            </a:r>
          </a:p>
          <a:p>
            <a:pPr algn="just">
              <a:lnSpc>
                <a:spcPts val="6489"/>
              </a:lnSpc>
            </a:pPr>
            <a:r>
              <a:rPr lang="en-US" sz="2595">
                <a:solidFill>
                  <a:srgbClr val="1EFFC1"/>
                </a:solidFill>
                <a:latin typeface="Arimo"/>
              </a:rPr>
              <a:t> -0.42</a:t>
            </a:r>
            <a:r>
              <a:rPr lang="en-US" sz="2595">
                <a:solidFill>
                  <a:srgbClr val="1EFFC1"/>
                </a:solidFill>
                <a:latin typeface="Arimo"/>
              </a:rPr>
              <a:t> </a:t>
            </a:r>
          </a:p>
          <a:p>
            <a:pPr algn="just">
              <a:lnSpc>
                <a:spcPts val="6489"/>
              </a:lnSpc>
            </a:pPr>
            <a:r>
              <a:rPr lang="en-US" sz="2595">
                <a:solidFill>
                  <a:srgbClr val="1EFFC1"/>
                </a:solidFill>
                <a:latin typeface="Arimo"/>
              </a:rPr>
              <a:t> - 0.99</a:t>
            </a:r>
            <a:r>
              <a:rPr lang="en-US" sz="2595">
                <a:solidFill>
                  <a:srgbClr val="1EFFC1"/>
                </a:solidFill>
                <a:latin typeface="Arimo"/>
              </a:rPr>
              <a:t> </a:t>
            </a:r>
          </a:p>
        </p:txBody>
      </p:sp>
      <p:sp>
        <p:nvSpPr>
          <p:cNvPr name="TextBox 20" id="20"/>
          <p:cNvSpPr txBox="true"/>
          <p:nvPr/>
        </p:nvSpPr>
        <p:spPr>
          <a:xfrm rot="0">
            <a:off x="13004736" y="1957410"/>
            <a:ext cx="1060498" cy="3182578"/>
          </a:xfrm>
          <a:prstGeom prst="rect">
            <a:avLst/>
          </a:prstGeom>
        </p:spPr>
        <p:txBody>
          <a:bodyPr anchor="t" rtlCol="false" tIns="0" lIns="0" bIns="0" rIns="0">
            <a:spAutoFit/>
          </a:bodyPr>
          <a:lstStyle/>
          <a:p>
            <a:pPr algn="just">
              <a:lnSpc>
                <a:spcPts val="6489"/>
              </a:lnSpc>
            </a:pPr>
            <a:r>
              <a:rPr lang="en-US" sz="2595">
                <a:solidFill>
                  <a:srgbClr val="1EFFC1"/>
                </a:solidFill>
                <a:latin typeface="Arimo"/>
              </a:rPr>
              <a:t> 0.00</a:t>
            </a:r>
          </a:p>
          <a:p>
            <a:pPr algn="just">
              <a:lnSpc>
                <a:spcPts val="6489"/>
              </a:lnSpc>
            </a:pPr>
            <a:r>
              <a:rPr lang="en-US" sz="2595">
                <a:solidFill>
                  <a:srgbClr val="1EFFC1"/>
                </a:solidFill>
                <a:latin typeface="Arimo"/>
              </a:rPr>
              <a:t> 0.01</a:t>
            </a:r>
          </a:p>
          <a:p>
            <a:pPr algn="just">
              <a:lnSpc>
                <a:spcPts val="6489"/>
              </a:lnSpc>
            </a:pPr>
            <a:r>
              <a:rPr lang="en-US" sz="2595">
                <a:solidFill>
                  <a:srgbClr val="1EFFC1"/>
                </a:solidFill>
                <a:latin typeface="Arimo"/>
              </a:rPr>
              <a:t> 0.02</a:t>
            </a:r>
          </a:p>
          <a:p>
            <a:pPr algn="just">
              <a:lnSpc>
                <a:spcPts val="6489"/>
              </a:lnSpc>
            </a:pPr>
            <a:r>
              <a:rPr lang="en-US" sz="2595">
                <a:solidFill>
                  <a:srgbClr val="1EFFC1"/>
                </a:solidFill>
                <a:latin typeface="Arimo"/>
              </a:rPr>
              <a:t> 0.03</a:t>
            </a:r>
          </a:p>
        </p:txBody>
      </p:sp>
      <p:sp>
        <p:nvSpPr>
          <p:cNvPr name="TextBox 21" id="21"/>
          <p:cNvSpPr txBox="true"/>
          <p:nvPr/>
        </p:nvSpPr>
        <p:spPr>
          <a:xfrm rot="0">
            <a:off x="14255966" y="1957410"/>
            <a:ext cx="1060498" cy="3182578"/>
          </a:xfrm>
          <a:prstGeom prst="rect">
            <a:avLst/>
          </a:prstGeom>
        </p:spPr>
        <p:txBody>
          <a:bodyPr anchor="t" rtlCol="false" tIns="0" lIns="0" bIns="0" rIns="0">
            <a:spAutoFit/>
          </a:bodyPr>
          <a:lstStyle/>
          <a:p>
            <a:pPr algn="just">
              <a:lnSpc>
                <a:spcPts val="6489"/>
              </a:lnSpc>
            </a:pPr>
            <a:r>
              <a:rPr lang="en-US" sz="2595">
                <a:solidFill>
                  <a:srgbClr val="1EFFC1"/>
                </a:solidFill>
                <a:latin typeface="Arimo"/>
              </a:rPr>
              <a:t> 1.00</a:t>
            </a:r>
          </a:p>
          <a:p>
            <a:pPr algn="just">
              <a:lnSpc>
                <a:spcPts val="6489"/>
              </a:lnSpc>
            </a:pPr>
            <a:r>
              <a:rPr lang="en-US" sz="2595">
                <a:solidFill>
                  <a:srgbClr val="1EFFC1"/>
                </a:solidFill>
                <a:latin typeface="Arimo"/>
              </a:rPr>
              <a:t> 0.99</a:t>
            </a:r>
          </a:p>
          <a:p>
            <a:pPr algn="just">
              <a:lnSpc>
                <a:spcPts val="6489"/>
              </a:lnSpc>
            </a:pPr>
            <a:r>
              <a:rPr lang="en-US" sz="2595">
                <a:solidFill>
                  <a:srgbClr val="1EFFC1"/>
                </a:solidFill>
                <a:latin typeface="Arimo"/>
              </a:rPr>
              <a:t> 0.99</a:t>
            </a:r>
          </a:p>
          <a:p>
            <a:pPr algn="just">
              <a:lnSpc>
                <a:spcPts val="6489"/>
              </a:lnSpc>
            </a:pPr>
            <a:r>
              <a:rPr lang="en-US" sz="2595">
                <a:solidFill>
                  <a:srgbClr val="1EFFC1"/>
                </a:solidFill>
                <a:latin typeface="Arimo"/>
              </a:rPr>
              <a:t> 0.99</a:t>
            </a:r>
          </a:p>
        </p:txBody>
      </p:sp>
      <p:sp>
        <p:nvSpPr>
          <p:cNvPr name="TextBox 22" id="22"/>
          <p:cNvSpPr txBox="true"/>
          <p:nvPr/>
        </p:nvSpPr>
        <p:spPr>
          <a:xfrm rot="0">
            <a:off x="1315398" y="2394038"/>
            <a:ext cx="663548" cy="432055"/>
          </a:xfrm>
          <a:prstGeom prst="rect">
            <a:avLst/>
          </a:prstGeom>
        </p:spPr>
        <p:txBody>
          <a:bodyPr anchor="t" rtlCol="false" tIns="0" lIns="0" bIns="0" rIns="0">
            <a:spAutoFit/>
          </a:bodyPr>
          <a:lstStyle/>
          <a:p>
            <a:pPr algn="ctr">
              <a:lnSpc>
                <a:spcPts val="3464"/>
              </a:lnSpc>
            </a:pPr>
            <a:r>
              <a:rPr lang="en-US" sz="2474">
                <a:solidFill>
                  <a:srgbClr val="1EFFC1"/>
                </a:solidFill>
                <a:latin typeface="Arimo"/>
              </a:rPr>
              <a:t>spirit</a:t>
            </a:r>
          </a:p>
        </p:txBody>
      </p:sp>
      <p:sp>
        <p:nvSpPr>
          <p:cNvPr name="TextBox 23" id="23"/>
          <p:cNvSpPr txBox="true"/>
          <p:nvPr/>
        </p:nvSpPr>
        <p:spPr>
          <a:xfrm rot="0">
            <a:off x="1402529" y="3166997"/>
            <a:ext cx="244642" cy="432055"/>
          </a:xfrm>
          <a:prstGeom prst="rect">
            <a:avLst/>
          </a:prstGeom>
        </p:spPr>
        <p:txBody>
          <a:bodyPr anchor="t" rtlCol="false" tIns="0" lIns="0" bIns="0" rIns="0">
            <a:spAutoFit/>
          </a:bodyPr>
          <a:lstStyle/>
          <a:p>
            <a:pPr algn="ctr">
              <a:lnSpc>
                <a:spcPts val="3464"/>
              </a:lnSpc>
            </a:pPr>
            <a:r>
              <a:rPr lang="en-US" sz="2474">
                <a:solidFill>
                  <a:srgbClr val="1EFFC1"/>
                </a:solidFill>
                <a:latin typeface="Arimo"/>
              </a:rPr>
              <a:t>in</a:t>
            </a:r>
          </a:p>
        </p:txBody>
      </p:sp>
      <p:sp>
        <p:nvSpPr>
          <p:cNvPr name="TextBox 24" id="24"/>
          <p:cNvSpPr txBox="true"/>
          <p:nvPr/>
        </p:nvSpPr>
        <p:spPr>
          <a:xfrm rot="0">
            <a:off x="1428711" y="3939257"/>
            <a:ext cx="436921" cy="432055"/>
          </a:xfrm>
          <a:prstGeom prst="rect">
            <a:avLst/>
          </a:prstGeom>
        </p:spPr>
        <p:txBody>
          <a:bodyPr anchor="t" rtlCol="false" tIns="0" lIns="0" bIns="0" rIns="0">
            <a:spAutoFit/>
          </a:bodyPr>
          <a:lstStyle/>
          <a:p>
            <a:pPr algn="ctr">
              <a:lnSpc>
                <a:spcPts val="3464"/>
              </a:lnSpc>
            </a:pPr>
            <a:r>
              <a:rPr lang="en-US" sz="2474">
                <a:solidFill>
                  <a:srgbClr val="1EFFC1"/>
                </a:solidFill>
                <a:latin typeface="Arimo"/>
              </a:rPr>
              <a:t>the</a:t>
            </a:r>
          </a:p>
        </p:txBody>
      </p:sp>
      <p:sp>
        <p:nvSpPr>
          <p:cNvPr name="TextBox 25" id="25"/>
          <p:cNvSpPr txBox="true"/>
          <p:nvPr/>
        </p:nvSpPr>
        <p:spPr>
          <a:xfrm rot="0">
            <a:off x="1315398" y="4711516"/>
            <a:ext cx="692287" cy="432055"/>
          </a:xfrm>
          <a:prstGeom prst="rect">
            <a:avLst/>
          </a:prstGeom>
        </p:spPr>
        <p:txBody>
          <a:bodyPr anchor="t" rtlCol="false" tIns="0" lIns="0" bIns="0" rIns="0">
            <a:spAutoFit/>
          </a:bodyPr>
          <a:lstStyle/>
          <a:p>
            <a:pPr algn="ctr">
              <a:lnSpc>
                <a:spcPts val="3464"/>
              </a:lnSpc>
            </a:pPr>
            <a:r>
              <a:rPr lang="en-US" sz="2474">
                <a:solidFill>
                  <a:srgbClr val="1EFFC1"/>
                </a:solidFill>
                <a:latin typeface="Arimo"/>
              </a:rPr>
              <a:t>sky</a:t>
            </a:r>
          </a:p>
        </p:txBody>
      </p:sp>
      <p:grpSp>
        <p:nvGrpSpPr>
          <p:cNvPr name="Group 26" id="26"/>
          <p:cNvGrpSpPr/>
          <p:nvPr/>
        </p:nvGrpSpPr>
        <p:grpSpPr>
          <a:xfrm rot="0">
            <a:off x="2265049" y="2294557"/>
            <a:ext cx="5110403" cy="3029639"/>
            <a:chOff x="0" y="0"/>
            <a:chExt cx="1507953" cy="893971"/>
          </a:xfrm>
        </p:grpSpPr>
        <p:sp>
          <p:nvSpPr>
            <p:cNvPr name="Freeform 27" id="27"/>
            <p:cNvSpPr/>
            <p:nvPr/>
          </p:nvSpPr>
          <p:spPr>
            <a:xfrm flipH="false" flipV="false" rot="0">
              <a:off x="0" y="0"/>
              <a:ext cx="1507953" cy="893971"/>
            </a:xfrm>
            <a:custGeom>
              <a:avLst/>
              <a:gdLst/>
              <a:ahLst/>
              <a:cxnLst/>
              <a:rect r="r" b="b" t="t" l="l"/>
              <a:pathLst>
                <a:path h="893971" w="1507953">
                  <a:moveTo>
                    <a:pt x="0" y="0"/>
                  </a:moveTo>
                  <a:lnTo>
                    <a:pt x="1507953" y="0"/>
                  </a:lnTo>
                  <a:lnTo>
                    <a:pt x="1507953" y="893971"/>
                  </a:lnTo>
                  <a:lnTo>
                    <a:pt x="0" y="893971"/>
                  </a:lnTo>
                  <a:close/>
                </a:path>
              </a:pathLst>
            </a:custGeom>
            <a:solidFill>
              <a:srgbClr val="000000">
                <a:alpha val="0"/>
              </a:srgbClr>
            </a:solidFill>
            <a:ln w="76200" cap="sq">
              <a:solidFill>
                <a:srgbClr val="1EFFC1"/>
              </a:solidFill>
              <a:prstDash val="solid"/>
              <a:miter/>
            </a:ln>
          </p:spPr>
        </p:sp>
        <p:sp>
          <p:nvSpPr>
            <p:cNvPr name="TextBox 28" id="28"/>
            <p:cNvSpPr txBox="true"/>
            <p:nvPr/>
          </p:nvSpPr>
          <p:spPr>
            <a:xfrm>
              <a:off x="0" y="-9525"/>
              <a:ext cx="1507953" cy="903496"/>
            </a:xfrm>
            <a:prstGeom prst="rect">
              <a:avLst/>
            </a:prstGeom>
          </p:spPr>
          <p:txBody>
            <a:bodyPr anchor="ctr" rtlCol="false" tIns="64127" lIns="64127" bIns="64127" rIns="64127"/>
            <a:lstStyle/>
            <a:p>
              <a:pPr algn="ctr">
                <a:lnSpc>
                  <a:spcPts val="2880"/>
                </a:lnSpc>
              </a:pPr>
            </a:p>
          </p:txBody>
        </p:sp>
      </p:grpSp>
      <p:grpSp>
        <p:nvGrpSpPr>
          <p:cNvPr name="Group 29" id="29"/>
          <p:cNvGrpSpPr/>
          <p:nvPr/>
        </p:nvGrpSpPr>
        <p:grpSpPr>
          <a:xfrm rot="0">
            <a:off x="2793404" y="2138194"/>
            <a:ext cx="3924893" cy="3342365"/>
            <a:chOff x="0" y="0"/>
            <a:chExt cx="1158139" cy="986249"/>
          </a:xfrm>
        </p:grpSpPr>
        <p:sp>
          <p:nvSpPr>
            <p:cNvPr name="Freeform 30" id="30"/>
            <p:cNvSpPr/>
            <p:nvPr/>
          </p:nvSpPr>
          <p:spPr>
            <a:xfrm flipH="false" flipV="false" rot="0">
              <a:off x="0" y="0"/>
              <a:ext cx="1158139" cy="986249"/>
            </a:xfrm>
            <a:custGeom>
              <a:avLst/>
              <a:gdLst/>
              <a:ahLst/>
              <a:cxnLst/>
              <a:rect r="r" b="b" t="t" l="l"/>
              <a:pathLst>
                <a:path h="986249" w="1158139">
                  <a:moveTo>
                    <a:pt x="0" y="0"/>
                  </a:moveTo>
                  <a:lnTo>
                    <a:pt x="1158139" y="0"/>
                  </a:lnTo>
                  <a:lnTo>
                    <a:pt x="1158139" y="986249"/>
                  </a:lnTo>
                  <a:lnTo>
                    <a:pt x="0" y="986249"/>
                  </a:lnTo>
                  <a:close/>
                </a:path>
              </a:pathLst>
            </a:custGeom>
            <a:solidFill>
              <a:srgbClr val="052643"/>
            </a:solidFill>
          </p:spPr>
        </p:sp>
        <p:sp>
          <p:nvSpPr>
            <p:cNvPr name="TextBox 31" id="31"/>
            <p:cNvSpPr txBox="true"/>
            <p:nvPr/>
          </p:nvSpPr>
          <p:spPr>
            <a:xfrm>
              <a:off x="0" y="-9525"/>
              <a:ext cx="1158139" cy="995774"/>
            </a:xfrm>
            <a:prstGeom prst="rect">
              <a:avLst/>
            </a:prstGeom>
          </p:spPr>
          <p:txBody>
            <a:bodyPr anchor="ctr" rtlCol="false" tIns="64127" lIns="64127" bIns="64127" rIns="64127"/>
            <a:lstStyle/>
            <a:p>
              <a:pPr algn="ctr">
                <a:lnSpc>
                  <a:spcPts val="2880"/>
                </a:lnSpc>
              </a:pPr>
            </a:p>
          </p:txBody>
        </p:sp>
      </p:grpSp>
      <p:sp>
        <p:nvSpPr>
          <p:cNvPr name="TextBox 32" id="32"/>
          <p:cNvSpPr txBox="true"/>
          <p:nvPr/>
        </p:nvSpPr>
        <p:spPr>
          <a:xfrm rot="0">
            <a:off x="2636304" y="2136863"/>
            <a:ext cx="1011059" cy="3030702"/>
          </a:xfrm>
          <a:prstGeom prst="rect">
            <a:avLst/>
          </a:prstGeom>
        </p:spPr>
        <p:txBody>
          <a:bodyPr anchor="t" rtlCol="false" tIns="0" lIns="0" bIns="0" rIns="0">
            <a:spAutoFit/>
          </a:bodyPr>
          <a:lstStyle/>
          <a:p>
            <a:pPr algn="just">
              <a:lnSpc>
                <a:spcPts val="6186"/>
              </a:lnSpc>
            </a:pPr>
            <a:r>
              <a:rPr lang="en-US" sz="2474">
                <a:solidFill>
                  <a:srgbClr val="1EFFC1"/>
                </a:solidFill>
                <a:latin typeface="Arimo"/>
              </a:rPr>
              <a:t>−2.00   </a:t>
            </a:r>
          </a:p>
          <a:p>
            <a:pPr algn="just">
              <a:lnSpc>
                <a:spcPts val="6186"/>
              </a:lnSpc>
            </a:pPr>
            <a:r>
              <a:rPr lang="en-US" sz="2474">
                <a:solidFill>
                  <a:srgbClr val="1EFFC1"/>
                </a:solidFill>
                <a:latin typeface="Arimo"/>
              </a:rPr>
              <a:t> </a:t>
            </a:r>
            <a:r>
              <a:rPr lang="en-US" sz="2474">
                <a:solidFill>
                  <a:srgbClr val="1EFFC1"/>
                </a:solidFill>
                <a:latin typeface="Arimo"/>
              </a:rPr>
              <a:t>7.99   </a:t>
            </a:r>
          </a:p>
          <a:p>
            <a:pPr algn="just">
              <a:lnSpc>
                <a:spcPts val="6186"/>
              </a:lnSpc>
            </a:pPr>
            <a:r>
              <a:rPr lang="en-US" sz="2474">
                <a:solidFill>
                  <a:srgbClr val="1EFFC1"/>
                </a:solidFill>
                <a:latin typeface="Arimo"/>
              </a:rPr>
              <a:t> </a:t>
            </a:r>
            <a:r>
              <a:rPr lang="en-US" sz="2474">
                <a:solidFill>
                  <a:srgbClr val="1EFFC1"/>
                </a:solidFill>
                <a:latin typeface="Arimo"/>
              </a:rPr>
              <a:t>4.32 </a:t>
            </a:r>
          </a:p>
          <a:p>
            <a:pPr algn="just">
              <a:lnSpc>
                <a:spcPts val="6186"/>
              </a:lnSpc>
            </a:pPr>
            <a:r>
              <a:rPr lang="en-US" sz="2474">
                <a:solidFill>
                  <a:srgbClr val="1EFFC1"/>
                </a:solidFill>
                <a:latin typeface="Arimo"/>
              </a:rPr>
              <a:t>−5.35 </a:t>
            </a:r>
          </a:p>
        </p:txBody>
      </p:sp>
      <p:sp>
        <p:nvSpPr>
          <p:cNvPr name="TextBox 33" id="33"/>
          <p:cNvSpPr txBox="true"/>
          <p:nvPr/>
        </p:nvSpPr>
        <p:spPr>
          <a:xfrm rot="0">
            <a:off x="3826969" y="2136863"/>
            <a:ext cx="1011059" cy="3030702"/>
          </a:xfrm>
          <a:prstGeom prst="rect">
            <a:avLst/>
          </a:prstGeom>
        </p:spPr>
        <p:txBody>
          <a:bodyPr anchor="t" rtlCol="false" tIns="0" lIns="0" bIns="0" rIns="0">
            <a:spAutoFit/>
          </a:bodyPr>
          <a:lstStyle/>
          <a:p>
            <a:pPr algn="just">
              <a:lnSpc>
                <a:spcPts val="6186"/>
              </a:lnSpc>
            </a:pPr>
            <a:r>
              <a:rPr lang="en-US" sz="2474">
                <a:solidFill>
                  <a:srgbClr val="1EFFC1"/>
                </a:solidFill>
                <a:latin typeface="Arimo"/>
              </a:rPr>
              <a:t>  0.03   </a:t>
            </a:r>
          </a:p>
          <a:p>
            <a:pPr algn="just">
              <a:lnSpc>
                <a:spcPts val="6186"/>
              </a:lnSpc>
            </a:pPr>
            <a:r>
              <a:rPr lang="en-US" sz="2474">
                <a:solidFill>
                  <a:srgbClr val="1EFFC1"/>
                </a:solidFill>
                <a:latin typeface="Arimo"/>
              </a:rPr>
              <a:t> -0.54</a:t>
            </a:r>
            <a:r>
              <a:rPr lang="en-US" sz="2474">
                <a:solidFill>
                  <a:srgbClr val="1EFFC1"/>
                </a:solidFill>
                <a:latin typeface="Arimo"/>
              </a:rPr>
              <a:t>  </a:t>
            </a:r>
          </a:p>
          <a:p>
            <a:pPr algn="just">
              <a:lnSpc>
                <a:spcPts val="6186"/>
              </a:lnSpc>
            </a:pPr>
            <a:r>
              <a:rPr lang="en-US" sz="2474">
                <a:solidFill>
                  <a:srgbClr val="1EFFC1"/>
                </a:solidFill>
                <a:latin typeface="Arimo"/>
              </a:rPr>
              <a:t>  9.56</a:t>
            </a:r>
            <a:r>
              <a:rPr lang="en-US" sz="2474">
                <a:solidFill>
                  <a:srgbClr val="1EFFC1"/>
                </a:solidFill>
                <a:latin typeface="Arimo"/>
              </a:rPr>
              <a:t> </a:t>
            </a:r>
          </a:p>
          <a:p>
            <a:pPr algn="just">
              <a:lnSpc>
                <a:spcPts val="6186"/>
              </a:lnSpc>
            </a:pPr>
            <a:r>
              <a:rPr lang="en-US" sz="2474">
                <a:solidFill>
                  <a:srgbClr val="1EFFC1"/>
                </a:solidFill>
                <a:latin typeface="Arimo"/>
              </a:rPr>
              <a:t>  2.84</a:t>
            </a:r>
            <a:r>
              <a:rPr lang="en-US" sz="2474">
                <a:solidFill>
                  <a:srgbClr val="1EFFC1"/>
                </a:solidFill>
                <a:latin typeface="Arimo"/>
              </a:rPr>
              <a:t> </a:t>
            </a:r>
          </a:p>
        </p:txBody>
      </p:sp>
      <p:sp>
        <p:nvSpPr>
          <p:cNvPr name="TextBox 34" id="34"/>
          <p:cNvSpPr txBox="true"/>
          <p:nvPr/>
        </p:nvSpPr>
        <p:spPr>
          <a:xfrm rot="0">
            <a:off x="5019868" y="2136863"/>
            <a:ext cx="1011059" cy="3030702"/>
          </a:xfrm>
          <a:prstGeom prst="rect">
            <a:avLst/>
          </a:prstGeom>
        </p:spPr>
        <p:txBody>
          <a:bodyPr anchor="t" rtlCol="false" tIns="0" lIns="0" bIns="0" rIns="0">
            <a:spAutoFit/>
          </a:bodyPr>
          <a:lstStyle/>
          <a:p>
            <a:pPr algn="just">
              <a:lnSpc>
                <a:spcPts val="6186"/>
              </a:lnSpc>
            </a:pPr>
            <a:r>
              <a:rPr lang="en-US" sz="2474">
                <a:solidFill>
                  <a:srgbClr val="1EFFC1"/>
                </a:solidFill>
                <a:latin typeface="Arimo"/>
              </a:rPr>
              <a:t> 8.44</a:t>
            </a:r>
          </a:p>
          <a:p>
            <a:pPr algn="just">
              <a:lnSpc>
                <a:spcPts val="6186"/>
              </a:lnSpc>
            </a:pPr>
            <a:r>
              <a:rPr lang="en-US" sz="2474">
                <a:solidFill>
                  <a:srgbClr val="1EFFC1"/>
                </a:solidFill>
                <a:latin typeface="Arimo"/>
              </a:rPr>
              <a:t>-4.67</a:t>
            </a:r>
          </a:p>
          <a:p>
            <a:pPr algn="just">
              <a:lnSpc>
                <a:spcPts val="6186"/>
              </a:lnSpc>
            </a:pPr>
            <a:r>
              <a:rPr lang="en-US" sz="2474">
                <a:solidFill>
                  <a:srgbClr val="1EFFC1"/>
                </a:solidFill>
                <a:latin typeface="Arimo"/>
              </a:rPr>
              <a:t> 1.10</a:t>
            </a:r>
          </a:p>
          <a:p>
            <a:pPr algn="just">
              <a:lnSpc>
                <a:spcPts val="6186"/>
              </a:lnSpc>
            </a:pPr>
            <a:r>
              <a:rPr lang="en-US" sz="2474">
                <a:solidFill>
                  <a:srgbClr val="1EFFC1"/>
                </a:solidFill>
                <a:latin typeface="Arimo"/>
              </a:rPr>
              <a:t>-2.57</a:t>
            </a:r>
          </a:p>
        </p:txBody>
      </p:sp>
      <p:sp>
        <p:nvSpPr>
          <p:cNvPr name="TextBox 35" id="35"/>
          <p:cNvSpPr txBox="true"/>
          <p:nvPr/>
        </p:nvSpPr>
        <p:spPr>
          <a:xfrm rot="0">
            <a:off x="6212768" y="2136863"/>
            <a:ext cx="1011059" cy="3030702"/>
          </a:xfrm>
          <a:prstGeom prst="rect">
            <a:avLst/>
          </a:prstGeom>
        </p:spPr>
        <p:txBody>
          <a:bodyPr anchor="t" rtlCol="false" tIns="0" lIns="0" bIns="0" rIns="0">
            <a:spAutoFit/>
          </a:bodyPr>
          <a:lstStyle/>
          <a:p>
            <a:pPr algn="just">
              <a:lnSpc>
                <a:spcPts val="6186"/>
              </a:lnSpc>
            </a:pPr>
            <a:r>
              <a:rPr lang="en-US" sz="2474">
                <a:solidFill>
                  <a:srgbClr val="1EFFC1"/>
                </a:solidFill>
                <a:latin typeface="Arimo"/>
              </a:rPr>
              <a:t> 5.32</a:t>
            </a:r>
          </a:p>
          <a:p>
            <a:pPr algn="just">
              <a:lnSpc>
                <a:spcPts val="6186"/>
              </a:lnSpc>
            </a:pPr>
            <a:r>
              <a:rPr lang="en-US" sz="2474">
                <a:solidFill>
                  <a:srgbClr val="1EFFC1"/>
                </a:solidFill>
                <a:latin typeface="Arimo"/>
              </a:rPr>
              <a:t>-6.99</a:t>
            </a:r>
          </a:p>
          <a:p>
            <a:pPr algn="just">
              <a:lnSpc>
                <a:spcPts val="6186"/>
              </a:lnSpc>
            </a:pPr>
            <a:r>
              <a:rPr lang="en-US" sz="2474">
                <a:solidFill>
                  <a:srgbClr val="1EFFC1"/>
                </a:solidFill>
                <a:latin typeface="Arimo"/>
              </a:rPr>
              <a:t> 6.78</a:t>
            </a:r>
          </a:p>
          <a:p>
            <a:pPr algn="just">
              <a:lnSpc>
                <a:spcPts val="6186"/>
              </a:lnSpc>
            </a:pPr>
            <a:r>
              <a:rPr lang="en-US" sz="2474">
                <a:solidFill>
                  <a:srgbClr val="1EFFC1"/>
                </a:solidFill>
                <a:latin typeface="Arimo"/>
              </a:rPr>
              <a:t> 0.01</a:t>
            </a:r>
          </a:p>
        </p:txBody>
      </p:sp>
      <p:sp>
        <p:nvSpPr>
          <p:cNvPr name="TextBox 36" id="36"/>
          <p:cNvSpPr txBox="true"/>
          <p:nvPr/>
        </p:nvSpPr>
        <p:spPr>
          <a:xfrm rot="0">
            <a:off x="5019003" y="6691620"/>
            <a:ext cx="663548" cy="432055"/>
          </a:xfrm>
          <a:prstGeom prst="rect">
            <a:avLst/>
          </a:prstGeom>
        </p:spPr>
        <p:txBody>
          <a:bodyPr anchor="t" rtlCol="false" tIns="0" lIns="0" bIns="0" rIns="0">
            <a:spAutoFit/>
          </a:bodyPr>
          <a:lstStyle/>
          <a:p>
            <a:pPr algn="ctr">
              <a:lnSpc>
                <a:spcPts val="3464"/>
              </a:lnSpc>
            </a:pPr>
            <a:r>
              <a:rPr lang="en-US" sz="2474">
                <a:solidFill>
                  <a:srgbClr val="1EFFC1"/>
                </a:solidFill>
                <a:latin typeface="Arimo"/>
              </a:rPr>
              <a:t>spirit</a:t>
            </a:r>
          </a:p>
        </p:txBody>
      </p:sp>
      <p:sp>
        <p:nvSpPr>
          <p:cNvPr name="TextBox 37" id="37"/>
          <p:cNvSpPr txBox="true"/>
          <p:nvPr/>
        </p:nvSpPr>
        <p:spPr>
          <a:xfrm rot="0">
            <a:off x="5106135" y="7464580"/>
            <a:ext cx="244642" cy="432055"/>
          </a:xfrm>
          <a:prstGeom prst="rect">
            <a:avLst/>
          </a:prstGeom>
        </p:spPr>
        <p:txBody>
          <a:bodyPr anchor="t" rtlCol="false" tIns="0" lIns="0" bIns="0" rIns="0">
            <a:spAutoFit/>
          </a:bodyPr>
          <a:lstStyle/>
          <a:p>
            <a:pPr algn="ctr">
              <a:lnSpc>
                <a:spcPts val="3464"/>
              </a:lnSpc>
            </a:pPr>
            <a:r>
              <a:rPr lang="en-US" sz="2474">
                <a:solidFill>
                  <a:srgbClr val="1EFFC1"/>
                </a:solidFill>
                <a:latin typeface="Arimo"/>
              </a:rPr>
              <a:t>in</a:t>
            </a:r>
          </a:p>
        </p:txBody>
      </p:sp>
      <p:sp>
        <p:nvSpPr>
          <p:cNvPr name="TextBox 38" id="38"/>
          <p:cNvSpPr txBox="true"/>
          <p:nvPr/>
        </p:nvSpPr>
        <p:spPr>
          <a:xfrm rot="0">
            <a:off x="5132317" y="8236839"/>
            <a:ext cx="436921" cy="432055"/>
          </a:xfrm>
          <a:prstGeom prst="rect">
            <a:avLst/>
          </a:prstGeom>
        </p:spPr>
        <p:txBody>
          <a:bodyPr anchor="t" rtlCol="false" tIns="0" lIns="0" bIns="0" rIns="0">
            <a:spAutoFit/>
          </a:bodyPr>
          <a:lstStyle/>
          <a:p>
            <a:pPr algn="ctr">
              <a:lnSpc>
                <a:spcPts val="3464"/>
              </a:lnSpc>
            </a:pPr>
            <a:r>
              <a:rPr lang="en-US" sz="2474">
                <a:solidFill>
                  <a:srgbClr val="1EFFC1"/>
                </a:solidFill>
                <a:latin typeface="Arimo"/>
              </a:rPr>
              <a:t>the</a:t>
            </a:r>
          </a:p>
        </p:txBody>
      </p:sp>
      <p:grpSp>
        <p:nvGrpSpPr>
          <p:cNvPr name="Group 39" id="39"/>
          <p:cNvGrpSpPr/>
          <p:nvPr/>
        </p:nvGrpSpPr>
        <p:grpSpPr>
          <a:xfrm rot="0">
            <a:off x="5968655" y="6592139"/>
            <a:ext cx="5110403" cy="3029639"/>
            <a:chOff x="0" y="0"/>
            <a:chExt cx="1507953" cy="893971"/>
          </a:xfrm>
        </p:grpSpPr>
        <p:sp>
          <p:nvSpPr>
            <p:cNvPr name="Freeform 40" id="40"/>
            <p:cNvSpPr/>
            <p:nvPr/>
          </p:nvSpPr>
          <p:spPr>
            <a:xfrm flipH="false" flipV="false" rot="0">
              <a:off x="0" y="0"/>
              <a:ext cx="1507953" cy="893971"/>
            </a:xfrm>
            <a:custGeom>
              <a:avLst/>
              <a:gdLst/>
              <a:ahLst/>
              <a:cxnLst/>
              <a:rect r="r" b="b" t="t" l="l"/>
              <a:pathLst>
                <a:path h="893971" w="1507953">
                  <a:moveTo>
                    <a:pt x="0" y="0"/>
                  </a:moveTo>
                  <a:lnTo>
                    <a:pt x="1507953" y="0"/>
                  </a:lnTo>
                  <a:lnTo>
                    <a:pt x="1507953" y="893971"/>
                  </a:lnTo>
                  <a:lnTo>
                    <a:pt x="0" y="893971"/>
                  </a:lnTo>
                  <a:close/>
                </a:path>
              </a:pathLst>
            </a:custGeom>
            <a:solidFill>
              <a:srgbClr val="000000">
                <a:alpha val="0"/>
              </a:srgbClr>
            </a:solidFill>
            <a:ln w="76200" cap="sq">
              <a:solidFill>
                <a:srgbClr val="1EFFC1"/>
              </a:solidFill>
              <a:prstDash val="solid"/>
              <a:miter/>
            </a:ln>
          </p:spPr>
        </p:sp>
        <p:sp>
          <p:nvSpPr>
            <p:cNvPr name="TextBox 41" id="41"/>
            <p:cNvSpPr txBox="true"/>
            <p:nvPr/>
          </p:nvSpPr>
          <p:spPr>
            <a:xfrm>
              <a:off x="0" y="-9525"/>
              <a:ext cx="1507953" cy="903496"/>
            </a:xfrm>
            <a:prstGeom prst="rect">
              <a:avLst/>
            </a:prstGeom>
          </p:spPr>
          <p:txBody>
            <a:bodyPr anchor="ctr" rtlCol="false" tIns="64127" lIns="64127" bIns="64127" rIns="64127"/>
            <a:lstStyle/>
            <a:p>
              <a:pPr algn="ctr">
                <a:lnSpc>
                  <a:spcPts val="2880"/>
                </a:lnSpc>
              </a:pPr>
            </a:p>
          </p:txBody>
        </p:sp>
      </p:grpSp>
      <p:grpSp>
        <p:nvGrpSpPr>
          <p:cNvPr name="Group 42" id="42"/>
          <p:cNvGrpSpPr/>
          <p:nvPr/>
        </p:nvGrpSpPr>
        <p:grpSpPr>
          <a:xfrm rot="0">
            <a:off x="6497010" y="6435776"/>
            <a:ext cx="3924893" cy="3342365"/>
            <a:chOff x="0" y="0"/>
            <a:chExt cx="1158139" cy="986249"/>
          </a:xfrm>
        </p:grpSpPr>
        <p:sp>
          <p:nvSpPr>
            <p:cNvPr name="Freeform 43" id="43"/>
            <p:cNvSpPr/>
            <p:nvPr/>
          </p:nvSpPr>
          <p:spPr>
            <a:xfrm flipH="false" flipV="false" rot="0">
              <a:off x="0" y="0"/>
              <a:ext cx="1158139" cy="986249"/>
            </a:xfrm>
            <a:custGeom>
              <a:avLst/>
              <a:gdLst/>
              <a:ahLst/>
              <a:cxnLst/>
              <a:rect r="r" b="b" t="t" l="l"/>
              <a:pathLst>
                <a:path h="986249" w="1158139">
                  <a:moveTo>
                    <a:pt x="0" y="0"/>
                  </a:moveTo>
                  <a:lnTo>
                    <a:pt x="1158139" y="0"/>
                  </a:lnTo>
                  <a:lnTo>
                    <a:pt x="1158139" y="986249"/>
                  </a:lnTo>
                  <a:lnTo>
                    <a:pt x="0" y="986249"/>
                  </a:lnTo>
                  <a:close/>
                </a:path>
              </a:pathLst>
            </a:custGeom>
            <a:solidFill>
              <a:srgbClr val="052643"/>
            </a:solidFill>
          </p:spPr>
        </p:sp>
        <p:sp>
          <p:nvSpPr>
            <p:cNvPr name="TextBox 44" id="44"/>
            <p:cNvSpPr txBox="true"/>
            <p:nvPr/>
          </p:nvSpPr>
          <p:spPr>
            <a:xfrm>
              <a:off x="0" y="-9525"/>
              <a:ext cx="1158139" cy="995774"/>
            </a:xfrm>
            <a:prstGeom prst="rect">
              <a:avLst/>
            </a:prstGeom>
          </p:spPr>
          <p:txBody>
            <a:bodyPr anchor="ctr" rtlCol="false" tIns="64127" lIns="64127" bIns="64127" rIns="64127"/>
            <a:lstStyle/>
            <a:p>
              <a:pPr algn="ctr">
                <a:lnSpc>
                  <a:spcPts val="2880"/>
                </a:lnSpc>
              </a:pPr>
            </a:p>
          </p:txBody>
        </p:sp>
      </p:grpSp>
      <p:sp>
        <p:nvSpPr>
          <p:cNvPr name="TextBox 45" id="45"/>
          <p:cNvSpPr txBox="true"/>
          <p:nvPr/>
        </p:nvSpPr>
        <p:spPr>
          <a:xfrm rot="0">
            <a:off x="6339910" y="6434445"/>
            <a:ext cx="1011059" cy="3030702"/>
          </a:xfrm>
          <a:prstGeom prst="rect">
            <a:avLst/>
          </a:prstGeom>
        </p:spPr>
        <p:txBody>
          <a:bodyPr anchor="t" rtlCol="false" tIns="0" lIns="0" bIns="0" rIns="0">
            <a:spAutoFit/>
          </a:bodyPr>
          <a:lstStyle/>
          <a:p>
            <a:pPr algn="just">
              <a:lnSpc>
                <a:spcPts val="6186"/>
              </a:lnSpc>
            </a:pPr>
            <a:r>
              <a:rPr lang="en-US" sz="2474">
                <a:solidFill>
                  <a:srgbClr val="1EFFC1"/>
                </a:solidFill>
                <a:latin typeface="Arimo"/>
              </a:rPr>
              <a:t>−2.00   </a:t>
            </a:r>
          </a:p>
          <a:p>
            <a:pPr algn="just">
              <a:lnSpc>
                <a:spcPts val="6186"/>
              </a:lnSpc>
            </a:pPr>
            <a:r>
              <a:rPr lang="en-US" sz="2474">
                <a:solidFill>
                  <a:srgbClr val="1EFFC1"/>
                </a:solidFill>
                <a:latin typeface="Arimo"/>
              </a:rPr>
              <a:t> 8.83</a:t>
            </a:r>
          </a:p>
          <a:p>
            <a:pPr algn="just">
              <a:lnSpc>
                <a:spcPts val="6186"/>
              </a:lnSpc>
            </a:pPr>
            <a:r>
              <a:rPr lang="en-US" sz="2474">
                <a:solidFill>
                  <a:srgbClr val="1EFFC1"/>
                </a:solidFill>
                <a:latin typeface="Arimo"/>
              </a:rPr>
              <a:t> 5.22</a:t>
            </a:r>
          </a:p>
          <a:p>
            <a:pPr algn="just">
              <a:lnSpc>
                <a:spcPts val="6186"/>
              </a:lnSpc>
            </a:pPr>
            <a:r>
              <a:rPr lang="en-US" sz="2474">
                <a:solidFill>
                  <a:srgbClr val="1EFFC1"/>
                </a:solidFill>
                <a:latin typeface="Arimo"/>
              </a:rPr>
              <a:t>-5.21</a:t>
            </a:r>
          </a:p>
        </p:txBody>
      </p:sp>
      <p:sp>
        <p:nvSpPr>
          <p:cNvPr name="TextBox 46" id="46"/>
          <p:cNvSpPr txBox="true"/>
          <p:nvPr/>
        </p:nvSpPr>
        <p:spPr>
          <a:xfrm rot="0">
            <a:off x="7530575" y="6434445"/>
            <a:ext cx="1011059" cy="3030702"/>
          </a:xfrm>
          <a:prstGeom prst="rect">
            <a:avLst/>
          </a:prstGeom>
        </p:spPr>
        <p:txBody>
          <a:bodyPr anchor="t" rtlCol="false" tIns="0" lIns="0" bIns="0" rIns="0">
            <a:spAutoFit/>
          </a:bodyPr>
          <a:lstStyle/>
          <a:p>
            <a:pPr algn="just">
              <a:lnSpc>
                <a:spcPts val="6186"/>
              </a:lnSpc>
            </a:pPr>
            <a:r>
              <a:rPr lang="en-US" sz="2474">
                <a:solidFill>
                  <a:srgbClr val="1EFFC1"/>
                </a:solidFill>
                <a:latin typeface="Arimo"/>
              </a:rPr>
              <a:t> 1.03</a:t>
            </a:r>
          </a:p>
          <a:p>
            <a:pPr algn="just">
              <a:lnSpc>
                <a:spcPts val="6186"/>
              </a:lnSpc>
            </a:pPr>
            <a:r>
              <a:rPr lang="en-US" sz="2474">
                <a:solidFill>
                  <a:srgbClr val="1EFFC1"/>
                </a:solidFill>
                <a:latin typeface="Arimo"/>
              </a:rPr>
              <a:t> 0.00</a:t>
            </a:r>
          </a:p>
          <a:p>
            <a:pPr algn="just">
              <a:lnSpc>
                <a:spcPts val="6186"/>
              </a:lnSpc>
            </a:pPr>
            <a:r>
              <a:rPr lang="en-US" sz="2474">
                <a:solidFill>
                  <a:srgbClr val="1EFFC1"/>
                </a:solidFill>
                <a:latin typeface="Arimo"/>
              </a:rPr>
              <a:t> 9.14</a:t>
            </a:r>
          </a:p>
          <a:p>
            <a:pPr algn="just">
              <a:lnSpc>
                <a:spcPts val="6186"/>
              </a:lnSpc>
            </a:pPr>
            <a:r>
              <a:rPr lang="en-US" sz="2474">
                <a:solidFill>
                  <a:srgbClr val="1EFFC1"/>
                </a:solidFill>
                <a:latin typeface="Arimo"/>
              </a:rPr>
              <a:t> 1.85</a:t>
            </a:r>
          </a:p>
        </p:txBody>
      </p:sp>
      <p:sp>
        <p:nvSpPr>
          <p:cNvPr name="TextBox 47" id="47"/>
          <p:cNvSpPr txBox="true"/>
          <p:nvPr/>
        </p:nvSpPr>
        <p:spPr>
          <a:xfrm rot="0">
            <a:off x="8723474" y="6434445"/>
            <a:ext cx="1011059" cy="3030702"/>
          </a:xfrm>
          <a:prstGeom prst="rect">
            <a:avLst/>
          </a:prstGeom>
        </p:spPr>
        <p:txBody>
          <a:bodyPr anchor="t" rtlCol="false" tIns="0" lIns="0" bIns="0" rIns="0">
            <a:spAutoFit/>
          </a:bodyPr>
          <a:lstStyle/>
          <a:p>
            <a:pPr algn="just">
              <a:lnSpc>
                <a:spcPts val="6186"/>
              </a:lnSpc>
            </a:pPr>
            <a:r>
              <a:rPr lang="en-US" sz="2474">
                <a:solidFill>
                  <a:srgbClr val="1EFFC1"/>
                </a:solidFill>
                <a:latin typeface="Arimo"/>
              </a:rPr>
              <a:t> 8.44</a:t>
            </a:r>
          </a:p>
          <a:p>
            <a:pPr algn="just">
              <a:lnSpc>
                <a:spcPts val="6186"/>
              </a:lnSpc>
            </a:pPr>
            <a:r>
              <a:rPr lang="en-US" sz="2474">
                <a:solidFill>
                  <a:srgbClr val="1EFFC1"/>
                </a:solidFill>
                <a:latin typeface="Arimo"/>
              </a:rPr>
              <a:t>-4.66</a:t>
            </a:r>
          </a:p>
          <a:p>
            <a:pPr algn="just">
              <a:lnSpc>
                <a:spcPts val="6186"/>
              </a:lnSpc>
            </a:pPr>
            <a:r>
              <a:rPr lang="en-US" sz="2474">
                <a:solidFill>
                  <a:srgbClr val="1EFFC1"/>
                </a:solidFill>
                <a:latin typeface="Arimo"/>
              </a:rPr>
              <a:t> 1.12</a:t>
            </a:r>
          </a:p>
          <a:p>
            <a:pPr algn="just">
              <a:lnSpc>
                <a:spcPts val="6186"/>
              </a:lnSpc>
            </a:pPr>
            <a:r>
              <a:rPr lang="en-US" sz="2474">
                <a:solidFill>
                  <a:srgbClr val="1EFFC1"/>
                </a:solidFill>
                <a:latin typeface="Arimo"/>
              </a:rPr>
              <a:t> -2.54</a:t>
            </a:r>
          </a:p>
        </p:txBody>
      </p:sp>
      <p:sp>
        <p:nvSpPr>
          <p:cNvPr name="TextBox 48" id="48"/>
          <p:cNvSpPr txBox="true"/>
          <p:nvPr/>
        </p:nvSpPr>
        <p:spPr>
          <a:xfrm rot="0">
            <a:off x="9916374" y="6434445"/>
            <a:ext cx="1011059" cy="3030702"/>
          </a:xfrm>
          <a:prstGeom prst="rect">
            <a:avLst/>
          </a:prstGeom>
        </p:spPr>
        <p:txBody>
          <a:bodyPr anchor="t" rtlCol="false" tIns="0" lIns="0" bIns="0" rIns="0">
            <a:spAutoFit/>
          </a:bodyPr>
          <a:lstStyle/>
          <a:p>
            <a:pPr algn="just">
              <a:lnSpc>
                <a:spcPts val="6186"/>
              </a:lnSpc>
            </a:pPr>
            <a:r>
              <a:rPr lang="en-US" sz="2474">
                <a:solidFill>
                  <a:srgbClr val="1EFFC1"/>
                </a:solidFill>
                <a:latin typeface="Arimo"/>
              </a:rPr>
              <a:t> 6.32</a:t>
            </a:r>
          </a:p>
          <a:p>
            <a:pPr algn="just">
              <a:lnSpc>
                <a:spcPts val="6186"/>
              </a:lnSpc>
            </a:pPr>
            <a:r>
              <a:rPr lang="en-US" sz="2474">
                <a:solidFill>
                  <a:srgbClr val="1EFFC1"/>
                </a:solidFill>
                <a:latin typeface="Arimo"/>
              </a:rPr>
              <a:t>-6.00</a:t>
            </a:r>
          </a:p>
          <a:p>
            <a:pPr algn="just">
              <a:lnSpc>
                <a:spcPts val="6186"/>
              </a:lnSpc>
            </a:pPr>
            <a:r>
              <a:rPr lang="en-US" sz="2474">
                <a:solidFill>
                  <a:srgbClr val="1EFFC1"/>
                </a:solidFill>
                <a:latin typeface="Arimo"/>
              </a:rPr>
              <a:t> 7.77</a:t>
            </a:r>
          </a:p>
          <a:p>
            <a:pPr algn="just">
              <a:lnSpc>
                <a:spcPts val="6186"/>
              </a:lnSpc>
            </a:pPr>
            <a:r>
              <a:rPr lang="en-US" sz="2474">
                <a:solidFill>
                  <a:srgbClr val="1EFFC1"/>
                </a:solidFill>
                <a:latin typeface="Arimo"/>
              </a:rPr>
              <a:t> 1.00</a:t>
            </a:r>
          </a:p>
        </p:txBody>
      </p:sp>
      <p:sp>
        <p:nvSpPr>
          <p:cNvPr name="TextBox 49" id="49"/>
          <p:cNvSpPr txBox="true"/>
          <p:nvPr/>
        </p:nvSpPr>
        <p:spPr>
          <a:xfrm rot="0">
            <a:off x="5019003" y="9033092"/>
            <a:ext cx="692287" cy="432055"/>
          </a:xfrm>
          <a:prstGeom prst="rect">
            <a:avLst/>
          </a:prstGeom>
        </p:spPr>
        <p:txBody>
          <a:bodyPr anchor="t" rtlCol="false" tIns="0" lIns="0" bIns="0" rIns="0">
            <a:spAutoFit/>
          </a:bodyPr>
          <a:lstStyle/>
          <a:p>
            <a:pPr algn="ctr">
              <a:lnSpc>
                <a:spcPts val="3464"/>
              </a:lnSpc>
            </a:pPr>
            <a:r>
              <a:rPr lang="en-US" sz="2474">
                <a:solidFill>
                  <a:srgbClr val="1EFFC1"/>
                </a:solidFill>
                <a:latin typeface="Arimo"/>
              </a:rPr>
              <a:t>sky</a:t>
            </a:r>
          </a:p>
        </p:txBody>
      </p:sp>
      <p:sp>
        <p:nvSpPr>
          <p:cNvPr name="TextBox 50" id="50"/>
          <p:cNvSpPr txBox="true"/>
          <p:nvPr/>
        </p:nvSpPr>
        <p:spPr>
          <a:xfrm rot="0">
            <a:off x="17055391" y="9453334"/>
            <a:ext cx="914550" cy="476250"/>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38</a:t>
            </a:r>
          </a:p>
        </p:txBody>
      </p:sp>
      <p:sp>
        <p:nvSpPr>
          <p:cNvPr name="TextBox 51" id="51"/>
          <p:cNvSpPr txBox="true"/>
          <p:nvPr/>
        </p:nvSpPr>
        <p:spPr>
          <a:xfrm rot="0">
            <a:off x="72491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51.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7372862" y="4159945"/>
            <a:ext cx="3542276" cy="1538485"/>
          </a:xfrm>
          <a:prstGeom prst="rect">
            <a:avLst/>
          </a:prstGeom>
        </p:spPr>
        <p:txBody>
          <a:bodyPr anchor="t" rtlCol="false" tIns="0" lIns="0" bIns="0" rIns="0">
            <a:spAutoFit/>
          </a:bodyPr>
          <a:lstStyle/>
          <a:p>
            <a:pPr>
              <a:lnSpc>
                <a:spcPts val="12920"/>
              </a:lnSpc>
              <a:spcBef>
                <a:spcPct val="0"/>
              </a:spcBef>
            </a:pPr>
            <a:r>
              <a:rPr lang="en-US" sz="7299">
                <a:solidFill>
                  <a:srgbClr val="FFFFFF"/>
                </a:solidFill>
                <a:latin typeface="Arimo"/>
              </a:rPr>
              <a:t>Decoder</a:t>
            </a:r>
          </a:p>
        </p:txBody>
      </p:sp>
      <p:sp>
        <p:nvSpPr>
          <p:cNvPr name="TextBox 3" id="3"/>
          <p:cNvSpPr txBox="true"/>
          <p:nvPr/>
        </p:nvSpPr>
        <p:spPr>
          <a:xfrm rot="0">
            <a:off x="17055391" y="9453334"/>
            <a:ext cx="914550" cy="476250"/>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59</a:t>
            </a:r>
          </a:p>
        </p:txBody>
      </p:sp>
      <p:sp>
        <p:nvSpPr>
          <p:cNvPr name="TextBox 4" id="4"/>
          <p:cNvSpPr txBox="true"/>
          <p:nvPr/>
        </p:nvSpPr>
        <p:spPr>
          <a:xfrm rot="0">
            <a:off x="72491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52.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grpSp>
        <p:nvGrpSpPr>
          <p:cNvPr name="Group 2" id="2"/>
          <p:cNvGrpSpPr/>
          <p:nvPr/>
        </p:nvGrpSpPr>
        <p:grpSpPr>
          <a:xfrm rot="0">
            <a:off x="194552" y="2956592"/>
            <a:ext cx="3086100" cy="1543050"/>
            <a:chOff x="0" y="0"/>
            <a:chExt cx="812800" cy="406400"/>
          </a:xfrm>
        </p:grpSpPr>
        <p:sp>
          <p:nvSpPr>
            <p:cNvPr name="Freeform 3" id="3"/>
            <p:cNvSpPr/>
            <p:nvPr/>
          </p:nvSpPr>
          <p:spPr>
            <a:xfrm flipH="false" flipV="false" rot="0">
              <a:off x="0" y="0"/>
              <a:ext cx="812800" cy="406400"/>
            </a:xfrm>
            <a:custGeom>
              <a:avLst/>
              <a:gdLst/>
              <a:ahLst/>
              <a:cxnLst/>
              <a:rect r="r" b="b" t="t" l="l"/>
              <a:pathLst>
                <a:path h="406400" w="812800">
                  <a:moveTo>
                    <a:pt x="127941" y="0"/>
                  </a:moveTo>
                  <a:lnTo>
                    <a:pt x="684859" y="0"/>
                  </a:lnTo>
                  <a:cubicBezTo>
                    <a:pt x="718791" y="0"/>
                    <a:pt x="751333" y="13479"/>
                    <a:pt x="775327" y="37473"/>
                  </a:cubicBezTo>
                  <a:cubicBezTo>
                    <a:pt x="799321" y="61467"/>
                    <a:pt x="812800" y="94009"/>
                    <a:pt x="812800" y="127941"/>
                  </a:cubicBezTo>
                  <a:lnTo>
                    <a:pt x="812800" y="278459"/>
                  </a:lnTo>
                  <a:cubicBezTo>
                    <a:pt x="812800" y="312391"/>
                    <a:pt x="799321" y="344933"/>
                    <a:pt x="775327" y="368927"/>
                  </a:cubicBezTo>
                  <a:cubicBezTo>
                    <a:pt x="751333" y="392921"/>
                    <a:pt x="718791" y="406400"/>
                    <a:pt x="684859" y="406400"/>
                  </a:cubicBezTo>
                  <a:lnTo>
                    <a:pt x="127941" y="406400"/>
                  </a:lnTo>
                  <a:cubicBezTo>
                    <a:pt x="94009" y="406400"/>
                    <a:pt x="61467" y="392921"/>
                    <a:pt x="37473" y="368927"/>
                  </a:cubicBezTo>
                  <a:cubicBezTo>
                    <a:pt x="13479" y="344933"/>
                    <a:pt x="0" y="312391"/>
                    <a:pt x="0" y="278459"/>
                  </a:cubicBezTo>
                  <a:lnTo>
                    <a:pt x="0" y="127941"/>
                  </a:lnTo>
                  <a:cubicBezTo>
                    <a:pt x="0" y="94009"/>
                    <a:pt x="13479" y="61467"/>
                    <a:pt x="37473" y="37473"/>
                  </a:cubicBezTo>
                  <a:cubicBezTo>
                    <a:pt x="61467" y="13479"/>
                    <a:pt x="94009" y="0"/>
                    <a:pt x="127941" y="0"/>
                  </a:cubicBezTo>
                  <a:close/>
                </a:path>
              </a:pathLst>
            </a:custGeom>
            <a:solidFill>
              <a:srgbClr val="000000">
                <a:alpha val="0"/>
              </a:srgbClr>
            </a:solidFill>
            <a:ln w="38100" cap="rnd">
              <a:solidFill>
                <a:srgbClr val="FFDE59"/>
              </a:solidFill>
              <a:prstDash val="solid"/>
              <a:round/>
            </a:ln>
          </p:spPr>
        </p:sp>
        <p:sp>
          <p:nvSpPr>
            <p:cNvPr name="TextBox 4" id="4"/>
            <p:cNvSpPr txBox="true"/>
            <p:nvPr/>
          </p:nvSpPr>
          <p:spPr>
            <a:xfrm>
              <a:off x="0" y="-19050"/>
              <a:ext cx="812800" cy="425450"/>
            </a:xfrm>
            <a:prstGeom prst="rect">
              <a:avLst/>
            </a:prstGeom>
          </p:spPr>
          <p:txBody>
            <a:bodyPr anchor="ctr" rtlCol="false" tIns="50800" lIns="50800" bIns="50800" rIns="50800"/>
            <a:lstStyle/>
            <a:p>
              <a:pPr algn="ctr">
                <a:lnSpc>
                  <a:spcPts val="3719"/>
                </a:lnSpc>
              </a:pPr>
              <a:r>
                <a:rPr lang="en-US" sz="3099">
                  <a:solidFill>
                    <a:srgbClr val="1EFFC1"/>
                  </a:solidFill>
                  <a:latin typeface="Arimo"/>
                </a:rPr>
                <a:t>Target Embedding</a:t>
              </a:r>
            </a:p>
          </p:txBody>
        </p:sp>
      </p:grpSp>
      <p:sp>
        <p:nvSpPr>
          <p:cNvPr name="AutoShape 5" id="5"/>
          <p:cNvSpPr/>
          <p:nvPr/>
        </p:nvSpPr>
        <p:spPr>
          <a:xfrm>
            <a:off x="3319244" y="3736634"/>
            <a:ext cx="1784445" cy="38097"/>
          </a:xfrm>
          <a:prstGeom prst="line">
            <a:avLst/>
          </a:prstGeom>
          <a:ln cap="flat" w="76200">
            <a:solidFill>
              <a:srgbClr val="1EFFC1"/>
            </a:solidFill>
            <a:prstDash val="solid"/>
            <a:headEnd type="none" len="sm" w="sm"/>
            <a:tailEnd type="triangle" len="med" w="lg"/>
          </a:ln>
        </p:spPr>
      </p:sp>
      <p:grpSp>
        <p:nvGrpSpPr>
          <p:cNvPr name="Group 6" id="6"/>
          <p:cNvGrpSpPr/>
          <p:nvPr/>
        </p:nvGrpSpPr>
        <p:grpSpPr>
          <a:xfrm rot="0">
            <a:off x="15777793" y="2567524"/>
            <a:ext cx="2275279" cy="2694097"/>
            <a:chOff x="0" y="0"/>
            <a:chExt cx="599250" cy="709556"/>
          </a:xfrm>
        </p:grpSpPr>
        <p:sp>
          <p:nvSpPr>
            <p:cNvPr name="Freeform 7" id="7"/>
            <p:cNvSpPr/>
            <p:nvPr/>
          </p:nvSpPr>
          <p:spPr>
            <a:xfrm flipH="false" flipV="false" rot="0">
              <a:off x="0" y="0"/>
              <a:ext cx="599250" cy="709556"/>
            </a:xfrm>
            <a:custGeom>
              <a:avLst/>
              <a:gdLst/>
              <a:ahLst/>
              <a:cxnLst/>
              <a:rect r="r" b="b" t="t" l="l"/>
              <a:pathLst>
                <a:path h="709556" w="599250">
                  <a:moveTo>
                    <a:pt x="173534" y="0"/>
                  </a:moveTo>
                  <a:lnTo>
                    <a:pt x="425717" y="0"/>
                  </a:lnTo>
                  <a:cubicBezTo>
                    <a:pt x="521557" y="0"/>
                    <a:pt x="599250" y="77694"/>
                    <a:pt x="599250" y="173534"/>
                  </a:cubicBezTo>
                  <a:lnTo>
                    <a:pt x="599250" y="536023"/>
                  </a:lnTo>
                  <a:cubicBezTo>
                    <a:pt x="599250" y="582047"/>
                    <a:pt x="580967" y="626186"/>
                    <a:pt x="548424" y="658730"/>
                  </a:cubicBezTo>
                  <a:cubicBezTo>
                    <a:pt x="515880" y="691273"/>
                    <a:pt x="471741" y="709556"/>
                    <a:pt x="425717" y="709556"/>
                  </a:cubicBezTo>
                  <a:lnTo>
                    <a:pt x="173534" y="709556"/>
                  </a:lnTo>
                  <a:cubicBezTo>
                    <a:pt x="77694" y="709556"/>
                    <a:pt x="0" y="631863"/>
                    <a:pt x="0" y="536023"/>
                  </a:cubicBezTo>
                  <a:lnTo>
                    <a:pt x="0" y="173534"/>
                  </a:lnTo>
                  <a:cubicBezTo>
                    <a:pt x="0" y="77694"/>
                    <a:pt x="77694" y="0"/>
                    <a:pt x="173534" y="0"/>
                  </a:cubicBezTo>
                  <a:close/>
                </a:path>
              </a:pathLst>
            </a:custGeom>
            <a:solidFill>
              <a:srgbClr val="000000">
                <a:alpha val="0"/>
              </a:srgbClr>
            </a:solidFill>
            <a:ln w="38100" cap="rnd">
              <a:solidFill>
                <a:srgbClr val="FFDE59"/>
              </a:solidFill>
              <a:prstDash val="solid"/>
              <a:round/>
            </a:ln>
          </p:spPr>
        </p:sp>
        <p:sp>
          <p:nvSpPr>
            <p:cNvPr name="TextBox 8" id="8"/>
            <p:cNvSpPr txBox="true"/>
            <p:nvPr/>
          </p:nvSpPr>
          <p:spPr>
            <a:xfrm>
              <a:off x="0" y="-19050"/>
              <a:ext cx="599250" cy="728606"/>
            </a:xfrm>
            <a:prstGeom prst="rect">
              <a:avLst/>
            </a:prstGeom>
          </p:spPr>
          <p:txBody>
            <a:bodyPr anchor="ctr" rtlCol="false" tIns="50800" lIns="50800" bIns="50800" rIns="50800"/>
            <a:lstStyle/>
            <a:p>
              <a:pPr algn="ctr">
                <a:lnSpc>
                  <a:spcPts val="3719"/>
                </a:lnSpc>
              </a:pPr>
              <a:r>
                <a:rPr lang="en-US" sz="3099">
                  <a:solidFill>
                    <a:srgbClr val="1EFFC1"/>
                  </a:solidFill>
                  <a:latin typeface="Arimo"/>
                </a:rPr>
                <a:t>Feed Forward</a:t>
              </a:r>
            </a:p>
          </p:txBody>
        </p:sp>
      </p:grpSp>
      <p:grpSp>
        <p:nvGrpSpPr>
          <p:cNvPr name="Group 9" id="9"/>
          <p:cNvGrpSpPr/>
          <p:nvPr/>
        </p:nvGrpSpPr>
        <p:grpSpPr>
          <a:xfrm rot="0">
            <a:off x="15818169" y="7757935"/>
            <a:ext cx="2275279" cy="1543050"/>
            <a:chOff x="0" y="0"/>
            <a:chExt cx="599250" cy="406400"/>
          </a:xfrm>
        </p:grpSpPr>
        <p:sp>
          <p:nvSpPr>
            <p:cNvPr name="Freeform 10" id="10"/>
            <p:cNvSpPr/>
            <p:nvPr/>
          </p:nvSpPr>
          <p:spPr>
            <a:xfrm flipH="false" flipV="false" rot="0">
              <a:off x="0" y="0"/>
              <a:ext cx="599250" cy="406400"/>
            </a:xfrm>
            <a:custGeom>
              <a:avLst/>
              <a:gdLst/>
              <a:ahLst/>
              <a:cxnLst/>
              <a:rect r="r" b="b" t="t" l="l"/>
              <a:pathLst>
                <a:path h="406400" w="599250">
                  <a:moveTo>
                    <a:pt x="173534" y="0"/>
                  </a:moveTo>
                  <a:lnTo>
                    <a:pt x="425717" y="0"/>
                  </a:lnTo>
                  <a:cubicBezTo>
                    <a:pt x="521557" y="0"/>
                    <a:pt x="599250" y="77694"/>
                    <a:pt x="599250" y="173534"/>
                  </a:cubicBezTo>
                  <a:lnTo>
                    <a:pt x="599250" y="232866"/>
                  </a:lnTo>
                  <a:cubicBezTo>
                    <a:pt x="599250" y="278890"/>
                    <a:pt x="580967" y="323029"/>
                    <a:pt x="548424" y="355573"/>
                  </a:cubicBezTo>
                  <a:cubicBezTo>
                    <a:pt x="515880" y="388117"/>
                    <a:pt x="471741" y="406400"/>
                    <a:pt x="425717" y="406400"/>
                  </a:cubicBezTo>
                  <a:lnTo>
                    <a:pt x="173534" y="406400"/>
                  </a:lnTo>
                  <a:cubicBezTo>
                    <a:pt x="77694" y="406400"/>
                    <a:pt x="0" y="328706"/>
                    <a:pt x="0" y="232866"/>
                  </a:cubicBezTo>
                  <a:lnTo>
                    <a:pt x="0" y="173534"/>
                  </a:lnTo>
                  <a:cubicBezTo>
                    <a:pt x="0" y="77694"/>
                    <a:pt x="77694" y="0"/>
                    <a:pt x="173534" y="0"/>
                  </a:cubicBezTo>
                  <a:close/>
                </a:path>
              </a:pathLst>
            </a:custGeom>
            <a:solidFill>
              <a:srgbClr val="000000">
                <a:alpha val="0"/>
              </a:srgbClr>
            </a:solidFill>
            <a:ln w="38100" cap="rnd">
              <a:solidFill>
                <a:srgbClr val="FFDE59"/>
              </a:solidFill>
              <a:prstDash val="solid"/>
              <a:round/>
            </a:ln>
          </p:spPr>
        </p:sp>
        <p:sp>
          <p:nvSpPr>
            <p:cNvPr name="TextBox 11" id="11"/>
            <p:cNvSpPr txBox="true"/>
            <p:nvPr/>
          </p:nvSpPr>
          <p:spPr>
            <a:xfrm>
              <a:off x="0" y="-19050"/>
              <a:ext cx="599250" cy="425450"/>
            </a:xfrm>
            <a:prstGeom prst="rect">
              <a:avLst/>
            </a:prstGeom>
          </p:spPr>
          <p:txBody>
            <a:bodyPr anchor="ctr" rtlCol="false" tIns="50800" lIns="50800" bIns="50800" rIns="50800"/>
            <a:lstStyle/>
            <a:p>
              <a:pPr algn="ctr">
                <a:lnSpc>
                  <a:spcPts val="3719"/>
                </a:lnSpc>
              </a:pPr>
              <a:r>
                <a:rPr lang="en-US" sz="3099">
                  <a:solidFill>
                    <a:srgbClr val="1EFFC1"/>
                  </a:solidFill>
                  <a:latin typeface="Arimo"/>
                </a:rPr>
                <a:t>Linear</a:t>
              </a:r>
            </a:p>
          </p:txBody>
        </p:sp>
      </p:grpSp>
      <p:sp>
        <p:nvSpPr>
          <p:cNvPr name="AutoShape 12" id="12"/>
          <p:cNvSpPr/>
          <p:nvPr/>
        </p:nvSpPr>
        <p:spPr>
          <a:xfrm>
            <a:off x="8978959" y="3731117"/>
            <a:ext cx="1329353" cy="10616"/>
          </a:xfrm>
          <a:prstGeom prst="line">
            <a:avLst/>
          </a:prstGeom>
          <a:ln cap="flat" w="76200">
            <a:solidFill>
              <a:srgbClr val="1EFFC1"/>
            </a:solidFill>
            <a:prstDash val="solid"/>
            <a:headEnd type="none" len="sm" w="sm"/>
            <a:tailEnd type="triangle" len="med" w="lg"/>
          </a:ln>
        </p:spPr>
      </p:sp>
      <p:sp>
        <p:nvSpPr>
          <p:cNvPr name="AutoShape 13" id="13"/>
          <p:cNvSpPr/>
          <p:nvPr/>
        </p:nvSpPr>
        <p:spPr>
          <a:xfrm>
            <a:off x="14166932" y="3698542"/>
            <a:ext cx="1651237" cy="0"/>
          </a:xfrm>
          <a:prstGeom prst="line">
            <a:avLst/>
          </a:prstGeom>
          <a:ln cap="flat" w="76200">
            <a:solidFill>
              <a:srgbClr val="1EFFC1"/>
            </a:solidFill>
            <a:prstDash val="solid"/>
            <a:headEnd type="none" len="sm" w="sm"/>
            <a:tailEnd type="triangle" len="med" w="lg"/>
          </a:ln>
        </p:spPr>
      </p:sp>
      <p:sp>
        <p:nvSpPr>
          <p:cNvPr name="AutoShape 14" id="14"/>
          <p:cNvSpPr/>
          <p:nvPr/>
        </p:nvSpPr>
        <p:spPr>
          <a:xfrm>
            <a:off x="16955782" y="5263026"/>
            <a:ext cx="0" cy="2494909"/>
          </a:xfrm>
          <a:prstGeom prst="line">
            <a:avLst/>
          </a:prstGeom>
          <a:ln cap="flat" w="76200">
            <a:solidFill>
              <a:srgbClr val="1EFFC1"/>
            </a:solidFill>
            <a:prstDash val="solid"/>
            <a:headEnd type="none" len="sm" w="sm"/>
            <a:tailEnd type="triangle" len="med" w="lg"/>
          </a:ln>
        </p:spPr>
      </p:sp>
      <p:sp>
        <p:nvSpPr>
          <p:cNvPr name="AutoShape 15" id="15"/>
          <p:cNvSpPr/>
          <p:nvPr/>
        </p:nvSpPr>
        <p:spPr>
          <a:xfrm flipH="true" flipV="true">
            <a:off x="14461306" y="8465716"/>
            <a:ext cx="1318077" cy="34262"/>
          </a:xfrm>
          <a:prstGeom prst="line">
            <a:avLst/>
          </a:prstGeom>
          <a:ln cap="flat" w="76200">
            <a:solidFill>
              <a:srgbClr val="1EFFC1"/>
            </a:solidFill>
            <a:prstDash val="solid"/>
            <a:headEnd type="none" len="sm" w="sm"/>
            <a:tailEnd type="triangle" len="med" w="lg"/>
          </a:ln>
        </p:spPr>
      </p:sp>
      <p:grpSp>
        <p:nvGrpSpPr>
          <p:cNvPr name="Group 16" id="16"/>
          <p:cNvGrpSpPr/>
          <p:nvPr/>
        </p:nvGrpSpPr>
        <p:grpSpPr>
          <a:xfrm rot="0">
            <a:off x="10269505" y="7757935"/>
            <a:ext cx="4152711" cy="1543050"/>
            <a:chOff x="0" y="0"/>
            <a:chExt cx="1093718" cy="406400"/>
          </a:xfrm>
        </p:grpSpPr>
        <p:sp>
          <p:nvSpPr>
            <p:cNvPr name="Freeform 17" id="17"/>
            <p:cNvSpPr/>
            <p:nvPr/>
          </p:nvSpPr>
          <p:spPr>
            <a:xfrm flipH="false" flipV="false" rot="0">
              <a:off x="0" y="0"/>
              <a:ext cx="1093718" cy="406400"/>
            </a:xfrm>
            <a:custGeom>
              <a:avLst/>
              <a:gdLst/>
              <a:ahLst/>
              <a:cxnLst/>
              <a:rect r="r" b="b" t="t" l="l"/>
              <a:pathLst>
                <a:path h="406400" w="1093718">
                  <a:moveTo>
                    <a:pt x="95080" y="0"/>
                  </a:moveTo>
                  <a:lnTo>
                    <a:pt x="998639" y="0"/>
                  </a:lnTo>
                  <a:cubicBezTo>
                    <a:pt x="1051150" y="0"/>
                    <a:pt x="1093718" y="42569"/>
                    <a:pt x="1093718" y="95080"/>
                  </a:cubicBezTo>
                  <a:lnTo>
                    <a:pt x="1093718" y="311320"/>
                  </a:lnTo>
                  <a:cubicBezTo>
                    <a:pt x="1093718" y="363831"/>
                    <a:pt x="1051150" y="406400"/>
                    <a:pt x="998639" y="406400"/>
                  </a:cubicBezTo>
                  <a:lnTo>
                    <a:pt x="95080" y="406400"/>
                  </a:lnTo>
                  <a:cubicBezTo>
                    <a:pt x="42569" y="406400"/>
                    <a:pt x="0" y="363831"/>
                    <a:pt x="0" y="311320"/>
                  </a:cubicBezTo>
                  <a:lnTo>
                    <a:pt x="0" y="95080"/>
                  </a:lnTo>
                  <a:cubicBezTo>
                    <a:pt x="0" y="42569"/>
                    <a:pt x="42569" y="0"/>
                    <a:pt x="95080" y="0"/>
                  </a:cubicBezTo>
                  <a:close/>
                </a:path>
              </a:pathLst>
            </a:custGeom>
            <a:solidFill>
              <a:srgbClr val="000000">
                <a:alpha val="0"/>
              </a:srgbClr>
            </a:solidFill>
            <a:ln w="38100" cap="rnd">
              <a:solidFill>
                <a:srgbClr val="FFDE59"/>
              </a:solidFill>
              <a:prstDash val="solid"/>
              <a:round/>
            </a:ln>
          </p:spPr>
        </p:sp>
        <p:sp>
          <p:nvSpPr>
            <p:cNvPr name="TextBox 18" id="18"/>
            <p:cNvSpPr txBox="true"/>
            <p:nvPr/>
          </p:nvSpPr>
          <p:spPr>
            <a:xfrm>
              <a:off x="0" y="-19050"/>
              <a:ext cx="1093718" cy="425450"/>
            </a:xfrm>
            <a:prstGeom prst="rect">
              <a:avLst/>
            </a:prstGeom>
          </p:spPr>
          <p:txBody>
            <a:bodyPr anchor="ctr" rtlCol="false" tIns="50800" lIns="50800" bIns="50800" rIns="50800"/>
            <a:lstStyle/>
            <a:p>
              <a:pPr algn="ctr">
                <a:lnSpc>
                  <a:spcPts val="3719"/>
                </a:lnSpc>
              </a:pPr>
              <a:r>
                <a:rPr lang="en-US" sz="3099">
                  <a:solidFill>
                    <a:srgbClr val="1EFFC1"/>
                  </a:solidFill>
                  <a:latin typeface="Arimo"/>
                </a:rPr>
                <a:t>Softmax</a:t>
              </a:r>
            </a:p>
          </p:txBody>
        </p:sp>
      </p:grpSp>
      <p:sp>
        <p:nvSpPr>
          <p:cNvPr name="AutoShape 19" id="19"/>
          <p:cNvSpPr/>
          <p:nvPr/>
        </p:nvSpPr>
        <p:spPr>
          <a:xfrm flipH="true" flipV="true">
            <a:off x="8950438" y="9151348"/>
            <a:ext cx="1318077" cy="34262"/>
          </a:xfrm>
          <a:prstGeom prst="line">
            <a:avLst/>
          </a:prstGeom>
          <a:ln cap="flat" w="76200">
            <a:solidFill>
              <a:srgbClr val="1EFFC1"/>
            </a:solidFill>
            <a:prstDash val="solid"/>
            <a:headEnd type="none" len="sm" w="sm"/>
            <a:tailEnd type="triangle" len="med" w="lg"/>
          </a:ln>
        </p:spPr>
      </p:sp>
      <p:grpSp>
        <p:nvGrpSpPr>
          <p:cNvPr name="Group 20" id="20"/>
          <p:cNvGrpSpPr/>
          <p:nvPr/>
        </p:nvGrpSpPr>
        <p:grpSpPr>
          <a:xfrm rot="0">
            <a:off x="5103689" y="7757935"/>
            <a:ext cx="3845759" cy="1543050"/>
            <a:chOff x="0" y="0"/>
            <a:chExt cx="1012875" cy="406400"/>
          </a:xfrm>
        </p:grpSpPr>
        <p:sp>
          <p:nvSpPr>
            <p:cNvPr name="Freeform 21" id="21"/>
            <p:cNvSpPr/>
            <p:nvPr/>
          </p:nvSpPr>
          <p:spPr>
            <a:xfrm flipH="false" flipV="false" rot="0">
              <a:off x="0" y="0"/>
              <a:ext cx="1012875" cy="406400"/>
            </a:xfrm>
            <a:custGeom>
              <a:avLst/>
              <a:gdLst/>
              <a:ahLst/>
              <a:cxnLst/>
              <a:rect r="r" b="b" t="t" l="l"/>
              <a:pathLst>
                <a:path h="406400" w="1012875">
                  <a:moveTo>
                    <a:pt x="102668" y="0"/>
                  </a:moveTo>
                  <a:lnTo>
                    <a:pt x="910206" y="0"/>
                  </a:lnTo>
                  <a:cubicBezTo>
                    <a:pt x="966909" y="0"/>
                    <a:pt x="1012875" y="45966"/>
                    <a:pt x="1012875" y="102668"/>
                  </a:cubicBezTo>
                  <a:lnTo>
                    <a:pt x="1012875" y="303732"/>
                  </a:lnTo>
                  <a:cubicBezTo>
                    <a:pt x="1012875" y="360434"/>
                    <a:pt x="966909" y="406400"/>
                    <a:pt x="910206" y="406400"/>
                  </a:cubicBezTo>
                  <a:lnTo>
                    <a:pt x="102668" y="406400"/>
                  </a:lnTo>
                  <a:cubicBezTo>
                    <a:pt x="45966" y="406400"/>
                    <a:pt x="0" y="360434"/>
                    <a:pt x="0" y="303732"/>
                  </a:cubicBezTo>
                  <a:lnTo>
                    <a:pt x="0" y="102668"/>
                  </a:lnTo>
                  <a:cubicBezTo>
                    <a:pt x="0" y="45966"/>
                    <a:pt x="45966" y="0"/>
                    <a:pt x="102668" y="0"/>
                  </a:cubicBezTo>
                  <a:close/>
                </a:path>
              </a:pathLst>
            </a:custGeom>
            <a:solidFill>
              <a:srgbClr val="000000">
                <a:alpha val="0"/>
              </a:srgbClr>
            </a:solidFill>
            <a:ln w="38100" cap="rnd">
              <a:solidFill>
                <a:srgbClr val="FFDE59"/>
              </a:solidFill>
              <a:prstDash val="solid"/>
              <a:round/>
            </a:ln>
          </p:spPr>
        </p:sp>
        <p:sp>
          <p:nvSpPr>
            <p:cNvPr name="TextBox 22" id="22"/>
            <p:cNvSpPr txBox="true"/>
            <p:nvPr/>
          </p:nvSpPr>
          <p:spPr>
            <a:xfrm>
              <a:off x="0" y="-19050"/>
              <a:ext cx="1012875" cy="425450"/>
            </a:xfrm>
            <a:prstGeom prst="rect">
              <a:avLst/>
            </a:prstGeom>
          </p:spPr>
          <p:txBody>
            <a:bodyPr anchor="ctr" rtlCol="false" tIns="50800" lIns="50800" bIns="50800" rIns="50800"/>
            <a:lstStyle/>
            <a:p>
              <a:pPr algn="ctr">
                <a:lnSpc>
                  <a:spcPts val="3719"/>
                </a:lnSpc>
              </a:pPr>
              <a:r>
                <a:rPr lang="en-US" sz="3099">
                  <a:solidFill>
                    <a:srgbClr val="1EFFC1"/>
                  </a:solidFill>
                  <a:latin typeface="Arimo"/>
                </a:rPr>
                <a:t>  Output probabilities</a:t>
              </a:r>
            </a:p>
          </p:txBody>
        </p:sp>
      </p:grpSp>
      <p:sp>
        <p:nvSpPr>
          <p:cNvPr name="TextBox 23" id="23"/>
          <p:cNvSpPr txBox="true"/>
          <p:nvPr/>
        </p:nvSpPr>
        <p:spPr>
          <a:xfrm rot="0">
            <a:off x="399203" y="249724"/>
            <a:ext cx="2919228" cy="1057263"/>
          </a:xfrm>
          <a:prstGeom prst="rect">
            <a:avLst/>
          </a:prstGeom>
        </p:spPr>
        <p:txBody>
          <a:bodyPr anchor="t" rtlCol="false" tIns="0" lIns="0" bIns="0" rIns="0">
            <a:spAutoFit/>
          </a:bodyPr>
          <a:lstStyle/>
          <a:p>
            <a:pPr>
              <a:lnSpc>
                <a:spcPts val="8400"/>
              </a:lnSpc>
            </a:pPr>
            <a:r>
              <a:rPr lang="en-US" sz="6000">
                <a:solidFill>
                  <a:srgbClr val="FFFFFF"/>
                </a:solidFill>
                <a:latin typeface="Arimo"/>
              </a:rPr>
              <a:t>Decoder </a:t>
            </a:r>
          </a:p>
        </p:txBody>
      </p:sp>
      <p:grpSp>
        <p:nvGrpSpPr>
          <p:cNvPr name="Group 24" id="24"/>
          <p:cNvGrpSpPr/>
          <p:nvPr/>
        </p:nvGrpSpPr>
        <p:grpSpPr>
          <a:xfrm rot="0">
            <a:off x="5957275" y="1031310"/>
            <a:ext cx="3021380" cy="6233305"/>
            <a:chOff x="0" y="0"/>
            <a:chExt cx="4028507" cy="8311073"/>
          </a:xfrm>
        </p:grpSpPr>
        <p:grpSp>
          <p:nvGrpSpPr>
            <p:cNvPr name="Group 25" id="25"/>
            <p:cNvGrpSpPr/>
            <p:nvPr/>
          </p:nvGrpSpPr>
          <p:grpSpPr>
            <a:xfrm rot="0">
              <a:off x="1075758" y="0"/>
              <a:ext cx="2952749" cy="6305876"/>
              <a:chOff x="0" y="0"/>
              <a:chExt cx="812800" cy="1735812"/>
            </a:xfrm>
          </p:grpSpPr>
          <p:sp>
            <p:nvSpPr>
              <p:cNvPr name="Freeform 26" id="26"/>
              <p:cNvSpPr/>
              <p:nvPr/>
            </p:nvSpPr>
            <p:spPr>
              <a:xfrm flipH="false" flipV="false" rot="0">
                <a:off x="0" y="0"/>
                <a:ext cx="812800" cy="1735812"/>
              </a:xfrm>
              <a:custGeom>
                <a:avLst/>
                <a:gdLst/>
                <a:ahLst/>
                <a:cxnLst/>
                <a:rect r="r" b="b" t="t" l="l"/>
                <a:pathLst>
                  <a:path h="1735812" w="812800">
                    <a:moveTo>
                      <a:pt x="127941" y="0"/>
                    </a:moveTo>
                    <a:lnTo>
                      <a:pt x="684859" y="0"/>
                    </a:lnTo>
                    <a:cubicBezTo>
                      <a:pt x="718791" y="0"/>
                      <a:pt x="751333" y="13479"/>
                      <a:pt x="775327" y="37473"/>
                    </a:cubicBezTo>
                    <a:cubicBezTo>
                      <a:pt x="799321" y="61467"/>
                      <a:pt x="812800" y="94009"/>
                      <a:pt x="812800" y="127941"/>
                    </a:cubicBezTo>
                    <a:lnTo>
                      <a:pt x="812800" y="1607871"/>
                    </a:lnTo>
                    <a:cubicBezTo>
                      <a:pt x="812800" y="1641803"/>
                      <a:pt x="799321" y="1674345"/>
                      <a:pt x="775327" y="1698339"/>
                    </a:cubicBezTo>
                    <a:cubicBezTo>
                      <a:pt x="751333" y="1722332"/>
                      <a:pt x="718791" y="1735812"/>
                      <a:pt x="684859" y="1735812"/>
                    </a:cubicBezTo>
                    <a:lnTo>
                      <a:pt x="127941" y="1735812"/>
                    </a:lnTo>
                    <a:cubicBezTo>
                      <a:pt x="94009" y="1735812"/>
                      <a:pt x="61467" y="1722332"/>
                      <a:pt x="37473" y="1698339"/>
                    </a:cubicBezTo>
                    <a:cubicBezTo>
                      <a:pt x="13479" y="1674345"/>
                      <a:pt x="0" y="1641803"/>
                      <a:pt x="0" y="1607871"/>
                    </a:cubicBezTo>
                    <a:lnTo>
                      <a:pt x="0" y="127941"/>
                    </a:lnTo>
                    <a:cubicBezTo>
                      <a:pt x="0" y="94009"/>
                      <a:pt x="13479" y="61467"/>
                      <a:pt x="37473" y="37473"/>
                    </a:cubicBezTo>
                    <a:cubicBezTo>
                      <a:pt x="61467" y="13479"/>
                      <a:pt x="94009" y="0"/>
                      <a:pt x="127941" y="0"/>
                    </a:cubicBezTo>
                    <a:close/>
                  </a:path>
                </a:pathLst>
              </a:custGeom>
              <a:solidFill>
                <a:srgbClr val="000000">
                  <a:alpha val="0"/>
                </a:srgbClr>
              </a:solidFill>
              <a:ln w="38100" cap="rnd">
                <a:solidFill>
                  <a:srgbClr val="FFDE59"/>
                </a:solidFill>
                <a:prstDash val="solid"/>
                <a:round/>
              </a:ln>
            </p:spPr>
          </p:sp>
          <p:sp>
            <p:nvSpPr>
              <p:cNvPr name="TextBox 27" id="27"/>
              <p:cNvSpPr txBox="true"/>
              <p:nvPr/>
            </p:nvSpPr>
            <p:spPr>
              <a:xfrm>
                <a:off x="0" y="-19050"/>
                <a:ext cx="812800" cy="1754862"/>
              </a:xfrm>
              <a:prstGeom prst="rect">
                <a:avLst/>
              </a:prstGeom>
            </p:spPr>
            <p:txBody>
              <a:bodyPr anchor="ctr" rtlCol="false" tIns="50800" lIns="50800" bIns="50800" rIns="50800"/>
              <a:lstStyle/>
              <a:p>
                <a:pPr>
                  <a:lnSpc>
                    <a:spcPts val="3719"/>
                  </a:lnSpc>
                </a:pPr>
              </a:p>
              <a:p>
                <a:pPr>
                  <a:lnSpc>
                    <a:spcPts val="3719"/>
                  </a:lnSpc>
                </a:pPr>
              </a:p>
            </p:txBody>
          </p:sp>
        </p:grpSp>
        <p:grpSp>
          <p:nvGrpSpPr>
            <p:cNvPr name="Group 28" id="28"/>
            <p:cNvGrpSpPr/>
            <p:nvPr/>
          </p:nvGrpSpPr>
          <p:grpSpPr>
            <a:xfrm rot="0">
              <a:off x="0" y="738187"/>
              <a:ext cx="2952749" cy="7572886"/>
              <a:chOff x="0" y="0"/>
              <a:chExt cx="812800" cy="2084580"/>
            </a:xfrm>
          </p:grpSpPr>
          <p:sp>
            <p:nvSpPr>
              <p:cNvPr name="Freeform 29" id="29"/>
              <p:cNvSpPr/>
              <p:nvPr/>
            </p:nvSpPr>
            <p:spPr>
              <a:xfrm flipH="false" flipV="false" rot="0">
                <a:off x="0" y="0"/>
                <a:ext cx="812800" cy="2084580"/>
              </a:xfrm>
              <a:custGeom>
                <a:avLst/>
                <a:gdLst/>
                <a:ahLst/>
                <a:cxnLst/>
                <a:rect r="r" b="b" t="t" l="l"/>
                <a:pathLst>
                  <a:path h="2084580" w="812800">
                    <a:moveTo>
                      <a:pt x="127941" y="0"/>
                    </a:moveTo>
                    <a:lnTo>
                      <a:pt x="684859" y="0"/>
                    </a:lnTo>
                    <a:cubicBezTo>
                      <a:pt x="718791" y="0"/>
                      <a:pt x="751333" y="13479"/>
                      <a:pt x="775327" y="37473"/>
                    </a:cubicBezTo>
                    <a:cubicBezTo>
                      <a:pt x="799321" y="61467"/>
                      <a:pt x="812800" y="94009"/>
                      <a:pt x="812800" y="127941"/>
                    </a:cubicBezTo>
                    <a:lnTo>
                      <a:pt x="812800" y="1956640"/>
                    </a:lnTo>
                    <a:cubicBezTo>
                      <a:pt x="812800" y="1990572"/>
                      <a:pt x="799321" y="2023114"/>
                      <a:pt x="775327" y="2047107"/>
                    </a:cubicBezTo>
                    <a:cubicBezTo>
                      <a:pt x="751333" y="2071101"/>
                      <a:pt x="718791" y="2084580"/>
                      <a:pt x="684859" y="2084580"/>
                    </a:cubicBezTo>
                    <a:lnTo>
                      <a:pt x="127941" y="2084580"/>
                    </a:lnTo>
                    <a:cubicBezTo>
                      <a:pt x="94009" y="2084580"/>
                      <a:pt x="61467" y="2071101"/>
                      <a:pt x="37473" y="2047107"/>
                    </a:cubicBezTo>
                    <a:cubicBezTo>
                      <a:pt x="13479" y="2023114"/>
                      <a:pt x="0" y="1990572"/>
                      <a:pt x="0" y="1956640"/>
                    </a:cubicBezTo>
                    <a:lnTo>
                      <a:pt x="0" y="127941"/>
                    </a:lnTo>
                    <a:cubicBezTo>
                      <a:pt x="0" y="94009"/>
                      <a:pt x="13479" y="61467"/>
                      <a:pt x="37473" y="37473"/>
                    </a:cubicBezTo>
                    <a:cubicBezTo>
                      <a:pt x="61467" y="13479"/>
                      <a:pt x="94009" y="0"/>
                      <a:pt x="127941" y="0"/>
                    </a:cubicBezTo>
                    <a:close/>
                  </a:path>
                </a:pathLst>
              </a:custGeom>
              <a:solidFill>
                <a:srgbClr val="052643"/>
              </a:solidFill>
            </p:spPr>
          </p:sp>
          <p:sp>
            <p:nvSpPr>
              <p:cNvPr name="TextBox 30" id="30"/>
              <p:cNvSpPr txBox="true"/>
              <p:nvPr/>
            </p:nvSpPr>
            <p:spPr>
              <a:xfrm>
                <a:off x="0" y="-9525"/>
                <a:ext cx="812800" cy="2094105"/>
              </a:xfrm>
              <a:prstGeom prst="rect">
                <a:avLst/>
              </a:prstGeom>
            </p:spPr>
            <p:txBody>
              <a:bodyPr anchor="ctr" rtlCol="false" tIns="50800" lIns="50800" bIns="50800" rIns="50800"/>
              <a:lstStyle/>
              <a:p>
                <a:pPr algn="ctr">
                  <a:lnSpc>
                    <a:spcPts val="2879"/>
                  </a:lnSpc>
                </a:pPr>
              </a:p>
            </p:txBody>
          </p:sp>
        </p:grpSp>
      </p:grpSp>
      <p:grpSp>
        <p:nvGrpSpPr>
          <p:cNvPr name="Group 31" id="31"/>
          <p:cNvGrpSpPr/>
          <p:nvPr/>
        </p:nvGrpSpPr>
        <p:grpSpPr>
          <a:xfrm rot="0">
            <a:off x="5253404" y="1534455"/>
            <a:ext cx="2214561" cy="5679664"/>
            <a:chOff x="0" y="0"/>
            <a:chExt cx="812800" cy="2084580"/>
          </a:xfrm>
        </p:grpSpPr>
        <p:sp>
          <p:nvSpPr>
            <p:cNvPr name="Freeform 32" id="32"/>
            <p:cNvSpPr/>
            <p:nvPr/>
          </p:nvSpPr>
          <p:spPr>
            <a:xfrm flipH="false" flipV="false" rot="0">
              <a:off x="0" y="0"/>
              <a:ext cx="812800" cy="2084580"/>
            </a:xfrm>
            <a:custGeom>
              <a:avLst/>
              <a:gdLst/>
              <a:ahLst/>
              <a:cxnLst/>
              <a:rect r="r" b="b" t="t" l="l"/>
              <a:pathLst>
                <a:path h="2084580" w="812800">
                  <a:moveTo>
                    <a:pt x="178292" y="0"/>
                  </a:moveTo>
                  <a:lnTo>
                    <a:pt x="634508" y="0"/>
                  </a:lnTo>
                  <a:cubicBezTo>
                    <a:pt x="732976" y="0"/>
                    <a:pt x="812800" y="79824"/>
                    <a:pt x="812800" y="178292"/>
                  </a:cubicBezTo>
                  <a:lnTo>
                    <a:pt x="812800" y="1906289"/>
                  </a:lnTo>
                  <a:cubicBezTo>
                    <a:pt x="812800" y="1953575"/>
                    <a:pt x="794016" y="1998924"/>
                    <a:pt x="760580" y="2032360"/>
                  </a:cubicBezTo>
                  <a:cubicBezTo>
                    <a:pt x="727143" y="2065796"/>
                    <a:pt x="681794" y="2084580"/>
                    <a:pt x="634508" y="2084580"/>
                  </a:cubicBezTo>
                  <a:lnTo>
                    <a:pt x="178292" y="2084580"/>
                  </a:lnTo>
                  <a:cubicBezTo>
                    <a:pt x="79824" y="2084580"/>
                    <a:pt x="0" y="2004757"/>
                    <a:pt x="0" y="1906289"/>
                  </a:cubicBezTo>
                  <a:lnTo>
                    <a:pt x="0" y="178292"/>
                  </a:lnTo>
                  <a:cubicBezTo>
                    <a:pt x="0" y="79824"/>
                    <a:pt x="79824" y="0"/>
                    <a:pt x="178292" y="0"/>
                  </a:cubicBezTo>
                  <a:close/>
                </a:path>
              </a:pathLst>
            </a:custGeom>
            <a:solidFill>
              <a:srgbClr val="052643"/>
            </a:solidFill>
          </p:spPr>
        </p:sp>
        <p:sp>
          <p:nvSpPr>
            <p:cNvPr name="TextBox 33" id="33"/>
            <p:cNvSpPr txBox="true"/>
            <p:nvPr/>
          </p:nvSpPr>
          <p:spPr>
            <a:xfrm>
              <a:off x="0" y="-9525"/>
              <a:ext cx="812800" cy="2094105"/>
            </a:xfrm>
            <a:prstGeom prst="rect">
              <a:avLst/>
            </a:prstGeom>
          </p:spPr>
          <p:txBody>
            <a:bodyPr anchor="ctr" rtlCol="false" tIns="50800" lIns="50800" bIns="50800" rIns="50800"/>
            <a:lstStyle/>
            <a:p>
              <a:pPr algn="ctr">
                <a:lnSpc>
                  <a:spcPts val="2879"/>
                </a:lnSpc>
              </a:pPr>
            </a:p>
          </p:txBody>
        </p:sp>
      </p:grpSp>
      <p:grpSp>
        <p:nvGrpSpPr>
          <p:cNvPr name="Group 34" id="34"/>
          <p:cNvGrpSpPr/>
          <p:nvPr/>
        </p:nvGrpSpPr>
        <p:grpSpPr>
          <a:xfrm rot="0">
            <a:off x="5253404" y="1524630"/>
            <a:ext cx="3021380" cy="6233305"/>
            <a:chOff x="0" y="0"/>
            <a:chExt cx="4028507" cy="8311073"/>
          </a:xfrm>
        </p:grpSpPr>
        <p:grpSp>
          <p:nvGrpSpPr>
            <p:cNvPr name="Group 35" id="35"/>
            <p:cNvGrpSpPr/>
            <p:nvPr/>
          </p:nvGrpSpPr>
          <p:grpSpPr>
            <a:xfrm rot="0">
              <a:off x="1075758" y="0"/>
              <a:ext cx="2952749" cy="6305876"/>
              <a:chOff x="0" y="0"/>
              <a:chExt cx="812800" cy="1735812"/>
            </a:xfrm>
          </p:grpSpPr>
          <p:sp>
            <p:nvSpPr>
              <p:cNvPr name="Freeform 36" id="36"/>
              <p:cNvSpPr/>
              <p:nvPr/>
            </p:nvSpPr>
            <p:spPr>
              <a:xfrm flipH="false" flipV="false" rot="0">
                <a:off x="0" y="0"/>
                <a:ext cx="812800" cy="1735812"/>
              </a:xfrm>
              <a:custGeom>
                <a:avLst/>
                <a:gdLst/>
                <a:ahLst/>
                <a:cxnLst/>
                <a:rect r="r" b="b" t="t" l="l"/>
                <a:pathLst>
                  <a:path h="1735812" w="812800">
                    <a:moveTo>
                      <a:pt x="127941" y="0"/>
                    </a:moveTo>
                    <a:lnTo>
                      <a:pt x="684859" y="0"/>
                    </a:lnTo>
                    <a:cubicBezTo>
                      <a:pt x="718791" y="0"/>
                      <a:pt x="751333" y="13479"/>
                      <a:pt x="775327" y="37473"/>
                    </a:cubicBezTo>
                    <a:cubicBezTo>
                      <a:pt x="799321" y="61467"/>
                      <a:pt x="812800" y="94009"/>
                      <a:pt x="812800" y="127941"/>
                    </a:cubicBezTo>
                    <a:lnTo>
                      <a:pt x="812800" y="1607871"/>
                    </a:lnTo>
                    <a:cubicBezTo>
                      <a:pt x="812800" y="1641803"/>
                      <a:pt x="799321" y="1674345"/>
                      <a:pt x="775327" y="1698339"/>
                    </a:cubicBezTo>
                    <a:cubicBezTo>
                      <a:pt x="751333" y="1722332"/>
                      <a:pt x="718791" y="1735812"/>
                      <a:pt x="684859" y="1735812"/>
                    </a:cubicBezTo>
                    <a:lnTo>
                      <a:pt x="127941" y="1735812"/>
                    </a:lnTo>
                    <a:cubicBezTo>
                      <a:pt x="94009" y="1735812"/>
                      <a:pt x="61467" y="1722332"/>
                      <a:pt x="37473" y="1698339"/>
                    </a:cubicBezTo>
                    <a:cubicBezTo>
                      <a:pt x="13479" y="1674345"/>
                      <a:pt x="0" y="1641803"/>
                      <a:pt x="0" y="1607871"/>
                    </a:cubicBezTo>
                    <a:lnTo>
                      <a:pt x="0" y="127941"/>
                    </a:lnTo>
                    <a:cubicBezTo>
                      <a:pt x="0" y="94009"/>
                      <a:pt x="13479" y="61467"/>
                      <a:pt x="37473" y="37473"/>
                    </a:cubicBezTo>
                    <a:cubicBezTo>
                      <a:pt x="61467" y="13479"/>
                      <a:pt x="94009" y="0"/>
                      <a:pt x="127941" y="0"/>
                    </a:cubicBezTo>
                    <a:close/>
                  </a:path>
                </a:pathLst>
              </a:custGeom>
              <a:solidFill>
                <a:srgbClr val="000000">
                  <a:alpha val="0"/>
                </a:srgbClr>
              </a:solidFill>
              <a:ln w="38100" cap="rnd">
                <a:solidFill>
                  <a:srgbClr val="FFDE59"/>
                </a:solidFill>
                <a:prstDash val="solid"/>
                <a:round/>
              </a:ln>
            </p:spPr>
          </p:sp>
          <p:sp>
            <p:nvSpPr>
              <p:cNvPr name="TextBox 37" id="37"/>
              <p:cNvSpPr txBox="true"/>
              <p:nvPr/>
            </p:nvSpPr>
            <p:spPr>
              <a:xfrm>
                <a:off x="0" y="-19050"/>
                <a:ext cx="812800" cy="1754862"/>
              </a:xfrm>
              <a:prstGeom prst="rect">
                <a:avLst/>
              </a:prstGeom>
            </p:spPr>
            <p:txBody>
              <a:bodyPr anchor="ctr" rtlCol="false" tIns="50800" lIns="50800" bIns="50800" rIns="50800"/>
              <a:lstStyle/>
              <a:p>
                <a:pPr>
                  <a:lnSpc>
                    <a:spcPts val="3719"/>
                  </a:lnSpc>
                </a:pPr>
              </a:p>
              <a:p>
                <a:pPr>
                  <a:lnSpc>
                    <a:spcPts val="3719"/>
                  </a:lnSpc>
                </a:pPr>
              </a:p>
            </p:txBody>
          </p:sp>
        </p:grpSp>
        <p:grpSp>
          <p:nvGrpSpPr>
            <p:cNvPr name="Group 38" id="38"/>
            <p:cNvGrpSpPr/>
            <p:nvPr/>
          </p:nvGrpSpPr>
          <p:grpSpPr>
            <a:xfrm rot="0">
              <a:off x="0" y="738187"/>
              <a:ext cx="2952749" cy="7572886"/>
              <a:chOff x="0" y="0"/>
              <a:chExt cx="812800" cy="2084580"/>
            </a:xfrm>
          </p:grpSpPr>
          <p:sp>
            <p:nvSpPr>
              <p:cNvPr name="Freeform 39" id="39"/>
              <p:cNvSpPr/>
              <p:nvPr/>
            </p:nvSpPr>
            <p:spPr>
              <a:xfrm flipH="false" flipV="false" rot="0">
                <a:off x="0" y="0"/>
                <a:ext cx="812800" cy="2084580"/>
              </a:xfrm>
              <a:custGeom>
                <a:avLst/>
                <a:gdLst/>
                <a:ahLst/>
                <a:cxnLst/>
                <a:rect r="r" b="b" t="t" l="l"/>
                <a:pathLst>
                  <a:path h="2084580" w="812800">
                    <a:moveTo>
                      <a:pt x="127941" y="0"/>
                    </a:moveTo>
                    <a:lnTo>
                      <a:pt x="684859" y="0"/>
                    </a:lnTo>
                    <a:cubicBezTo>
                      <a:pt x="718791" y="0"/>
                      <a:pt x="751333" y="13479"/>
                      <a:pt x="775327" y="37473"/>
                    </a:cubicBezTo>
                    <a:cubicBezTo>
                      <a:pt x="799321" y="61467"/>
                      <a:pt x="812800" y="94009"/>
                      <a:pt x="812800" y="127941"/>
                    </a:cubicBezTo>
                    <a:lnTo>
                      <a:pt x="812800" y="1956640"/>
                    </a:lnTo>
                    <a:cubicBezTo>
                      <a:pt x="812800" y="1990572"/>
                      <a:pt x="799321" y="2023114"/>
                      <a:pt x="775327" y="2047107"/>
                    </a:cubicBezTo>
                    <a:cubicBezTo>
                      <a:pt x="751333" y="2071101"/>
                      <a:pt x="718791" y="2084580"/>
                      <a:pt x="684859" y="2084580"/>
                    </a:cubicBezTo>
                    <a:lnTo>
                      <a:pt x="127941" y="2084580"/>
                    </a:lnTo>
                    <a:cubicBezTo>
                      <a:pt x="94009" y="2084580"/>
                      <a:pt x="61467" y="2071101"/>
                      <a:pt x="37473" y="2047107"/>
                    </a:cubicBezTo>
                    <a:cubicBezTo>
                      <a:pt x="13479" y="2023114"/>
                      <a:pt x="0" y="1990572"/>
                      <a:pt x="0" y="1956640"/>
                    </a:cubicBezTo>
                    <a:lnTo>
                      <a:pt x="0" y="127941"/>
                    </a:lnTo>
                    <a:cubicBezTo>
                      <a:pt x="0" y="94009"/>
                      <a:pt x="13479" y="61467"/>
                      <a:pt x="37473" y="37473"/>
                    </a:cubicBezTo>
                    <a:cubicBezTo>
                      <a:pt x="61467" y="13479"/>
                      <a:pt x="94009" y="0"/>
                      <a:pt x="127941" y="0"/>
                    </a:cubicBezTo>
                    <a:close/>
                  </a:path>
                </a:pathLst>
              </a:custGeom>
              <a:solidFill>
                <a:srgbClr val="052643"/>
              </a:solidFill>
            </p:spPr>
          </p:sp>
          <p:sp>
            <p:nvSpPr>
              <p:cNvPr name="TextBox 40" id="40"/>
              <p:cNvSpPr txBox="true"/>
              <p:nvPr/>
            </p:nvSpPr>
            <p:spPr>
              <a:xfrm>
                <a:off x="0" y="-9525"/>
                <a:ext cx="812800" cy="2094105"/>
              </a:xfrm>
              <a:prstGeom prst="rect">
                <a:avLst/>
              </a:prstGeom>
            </p:spPr>
            <p:txBody>
              <a:bodyPr anchor="ctr" rtlCol="false" tIns="50800" lIns="50800" bIns="50800" rIns="50800"/>
              <a:lstStyle/>
              <a:p>
                <a:pPr algn="ctr">
                  <a:lnSpc>
                    <a:spcPts val="2879"/>
                  </a:lnSpc>
                </a:pPr>
              </a:p>
            </p:txBody>
          </p:sp>
        </p:grpSp>
      </p:grpSp>
      <p:grpSp>
        <p:nvGrpSpPr>
          <p:cNvPr name="Group 41" id="41"/>
          <p:cNvGrpSpPr/>
          <p:nvPr/>
        </p:nvGrpSpPr>
        <p:grpSpPr>
          <a:xfrm rot="0">
            <a:off x="5257610" y="2027433"/>
            <a:ext cx="2214561" cy="5160789"/>
            <a:chOff x="0" y="0"/>
            <a:chExt cx="812800" cy="1894140"/>
          </a:xfrm>
        </p:grpSpPr>
        <p:sp>
          <p:nvSpPr>
            <p:cNvPr name="Freeform 42" id="42"/>
            <p:cNvSpPr/>
            <p:nvPr/>
          </p:nvSpPr>
          <p:spPr>
            <a:xfrm flipH="false" flipV="false" rot="0">
              <a:off x="0" y="0"/>
              <a:ext cx="812800" cy="1894140"/>
            </a:xfrm>
            <a:custGeom>
              <a:avLst/>
              <a:gdLst/>
              <a:ahLst/>
              <a:cxnLst/>
              <a:rect r="r" b="b" t="t" l="l"/>
              <a:pathLst>
                <a:path h="1894140" w="812800">
                  <a:moveTo>
                    <a:pt x="178292" y="0"/>
                  </a:moveTo>
                  <a:lnTo>
                    <a:pt x="634508" y="0"/>
                  </a:lnTo>
                  <a:cubicBezTo>
                    <a:pt x="732976" y="0"/>
                    <a:pt x="812800" y="79824"/>
                    <a:pt x="812800" y="178292"/>
                  </a:cubicBezTo>
                  <a:lnTo>
                    <a:pt x="812800" y="1715848"/>
                  </a:lnTo>
                  <a:cubicBezTo>
                    <a:pt x="812800" y="1814316"/>
                    <a:pt x="732976" y="1894140"/>
                    <a:pt x="634508" y="1894140"/>
                  </a:cubicBezTo>
                  <a:lnTo>
                    <a:pt x="178292" y="1894140"/>
                  </a:lnTo>
                  <a:cubicBezTo>
                    <a:pt x="131006" y="1894140"/>
                    <a:pt x="85657" y="1875356"/>
                    <a:pt x="52220" y="1841920"/>
                  </a:cubicBezTo>
                  <a:cubicBezTo>
                    <a:pt x="18784" y="1808483"/>
                    <a:pt x="0" y="1763134"/>
                    <a:pt x="0" y="1715848"/>
                  </a:cubicBezTo>
                  <a:lnTo>
                    <a:pt x="0" y="178292"/>
                  </a:lnTo>
                  <a:cubicBezTo>
                    <a:pt x="0" y="79824"/>
                    <a:pt x="79824" y="0"/>
                    <a:pt x="178292" y="0"/>
                  </a:cubicBezTo>
                  <a:close/>
                </a:path>
              </a:pathLst>
            </a:custGeom>
            <a:solidFill>
              <a:srgbClr val="000000">
                <a:alpha val="0"/>
              </a:srgbClr>
            </a:solidFill>
            <a:ln w="38100" cap="rnd">
              <a:solidFill>
                <a:srgbClr val="FFDE59"/>
              </a:solidFill>
              <a:prstDash val="solid"/>
              <a:round/>
            </a:ln>
          </p:spPr>
        </p:sp>
        <p:sp>
          <p:nvSpPr>
            <p:cNvPr name="TextBox 43" id="43"/>
            <p:cNvSpPr txBox="true"/>
            <p:nvPr/>
          </p:nvSpPr>
          <p:spPr>
            <a:xfrm>
              <a:off x="0" y="-19050"/>
              <a:ext cx="812800" cy="1913190"/>
            </a:xfrm>
            <a:prstGeom prst="rect">
              <a:avLst/>
            </a:prstGeom>
          </p:spPr>
          <p:txBody>
            <a:bodyPr anchor="ctr" rtlCol="false" tIns="50800" lIns="50800" bIns="50800" rIns="50800"/>
            <a:lstStyle/>
            <a:p>
              <a:pPr>
                <a:lnSpc>
                  <a:spcPts val="3719"/>
                </a:lnSpc>
              </a:pPr>
              <a:r>
                <a:rPr lang="en-US" sz="3099">
                  <a:solidFill>
                    <a:srgbClr val="1EFFC1"/>
                  </a:solidFill>
                  <a:latin typeface="Arimo"/>
                </a:rPr>
                <a:t>Masked Attention Head</a:t>
              </a:r>
            </a:p>
            <a:p>
              <a:pPr>
                <a:lnSpc>
                  <a:spcPts val="3719"/>
                </a:lnSpc>
              </a:pPr>
            </a:p>
            <a:p>
              <a:pPr>
                <a:lnSpc>
                  <a:spcPts val="3719"/>
                </a:lnSpc>
              </a:pPr>
              <a:r>
                <a:rPr lang="en-US" sz="3099">
                  <a:solidFill>
                    <a:srgbClr val="1EFFC1"/>
                  </a:solidFill>
                  <a:latin typeface="Arimo"/>
                </a:rPr>
                <a:t>Q(nxn)</a:t>
              </a:r>
            </a:p>
            <a:p>
              <a:pPr>
                <a:lnSpc>
                  <a:spcPts val="3719"/>
                </a:lnSpc>
              </a:pPr>
            </a:p>
            <a:p>
              <a:pPr>
                <a:lnSpc>
                  <a:spcPts val="3719"/>
                </a:lnSpc>
              </a:pPr>
              <a:r>
                <a:rPr lang="en-US" sz="3099">
                  <a:solidFill>
                    <a:srgbClr val="1EFFC1"/>
                  </a:solidFill>
                  <a:latin typeface="Arimo"/>
                </a:rPr>
                <a:t>K(nxn)</a:t>
              </a:r>
            </a:p>
            <a:p>
              <a:pPr>
                <a:lnSpc>
                  <a:spcPts val="3719"/>
                </a:lnSpc>
              </a:pPr>
            </a:p>
            <a:p>
              <a:pPr>
                <a:lnSpc>
                  <a:spcPts val="3719"/>
                </a:lnSpc>
              </a:pPr>
              <a:r>
                <a:rPr lang="en-US" sz="3099">
                  <a:solidFill>
                    <a:srgbClr val="1EFFC1"/>
                  </a:solidFill>
                  <a:latin typeface="Arimo"/>
                </a:rPr>
                <a:t>V(nxn)</a:t>
              </a:r>
            </a:p>
          </p:txBody>
        </p:sp>
      </p:grpSp>
      <p:grpSp>
        <p:nvGrpSpPr>
          <p:cNvPr name="Group 44" id="44"/>
          <p:cNvGrpSpPr/>
          <p:nvPr/>
        </p:nvGrpSpPr>
        <p:grpSpPr>
          <a:xfrm rot="0">
            <a:off x="11197684" y="1028700"/>
            <a:ext cx="3005457" cy="6200454"/>
            <a:chOff x="0" y="0"/>
            <a:chExt cx="4007276" cy="8267272"/>
          </a:xfrm>
        </p:grpSpPr>
        <p:grpSp>
          <p:nvGrpSpPr>
            <p:cNvPr name="Group 45" id="45"/>
            <p:cNvGrpSpPr/>
            <p:nvPr/>
          </p:nvGrpSpPr>
          <p:grpSpPr>
            <a:xfrm rot="0">
              <a:off x="1070089" y="0"/>
              <a:ext cx="2937187" cy="6272643"/>
              <a:chOff x="0" y="0"/>
              <a:chExt cx="812800" cy="1735812"/>
            </a:xfrm>
          </p:grpSpPr>
          <p:sp>
            <p:nvSpPr>
              <p:cNvPr name="Freeform 46" id="46"/>
              <p:cNvSpPr/>
              <p:nvPr/>
            </p:nvSpPr>
            <p:spPr>
              <a:xfrm flipH="false" flipV="false" rot="0">
                <a:off x="0" y="0"/>
                <a:ext cx="812800" cy="1735812"/>
              </a:xfrm>
              <a:custGeom>
                <a:avLst/>
                <a:gdLst/>
                <a:ahLst/>
                <a:cxnLst/>
                <a:rect r="r" b="b" t="t" l="l"/>
                <a:pathLst>
                  <a:path h="1735812" w="812800">
                    <a:moveTo>
                      <a:pt x="127941" y="0"/>
                    </a:moveTo>
                    <a:lnTo>
                      <a:pt x="684859" y="0"/>
                    </a:lnTo>
                    <a:cubicBezTo>
                      <a:pt x="718791" y="0"/>
                      <a:pt x="751333" y="13479"/>
                      <a:pt x="775327" y="37473"/>
                    </a:cubicBezTo>
                    <a:cubicBezTo>
                      <a:pt x="799321" y="61467"/>
                      <a:pt x="812800" y="94009"/>
                      <a:pt x="812800" y="127941"/>
                    </a:cubicBezTo>
                    <a:lnTo>
                      <a:pt x="812800" y="1607871"/>
                    </a:lnTo>
                    <a:cubicBezTo>
                      <a:pt x="812800" y="1641803"/>
                      <a:pt x="799321" y="1674345"/>
                      <a:pt x="775327" y="1698339"/>
                    </a:cubicBezTo>
                    <a:cubicBezTo>
                      <a:pt x="751333" y="1722332"/>
                      <a:pt x="718791" y="1735812"/>
                      <a:pt x="684859" y="1735812"/>
                    </a:cubicBezTo>
                    <a:lnTo>
                      <a:pt x="127941" y="1735812"/>
                    </a:lnTo>
                    <a:cubicBezTo>
                      <a:pt x="94009" y="1735812"/>
                      <a:pt x="61467" y="1722332"/>
                      <a:pt x="37473" y="1698339"/>
                    </a:cubicBezTo>
                    <a:cubicBezTo>
                      <a:pt x="13479" y="1674345"/>
                      <a:pt x="0" y="1641803"/>
                      <a:pt x="0" y="1607871"/>
                    </a:cubicBezTo>
                    <a:lnTo>
                      <a:pt x="0" y="127941"/>
                    </a:lnTo>
                    <a:cubicBezTo>
                      <a:pt x="0" y="94009"/>
                      <a:pt x="13479" y="61467"/>
                      <a:pt x="37473" y="37473"/>
                    </a:cubicBezTo>
                    <a:cubicBezTo>
                      <a:pt x="61467" y="13479"/>
                      <a:pt x="94009" y="0"/>
                      <a:pt x="127941" y="0"/>
                    </a:cubicBezTo>
                    <a:close/>
                  </a:path>
                </a:pathLst>
              </a:custGeom>
              <a:solidFill>
                <a:srgbClr val="000000">
                  <a:alpha val="0"/>
                </a:srgbClr>
              </a:solidFill>
              <a:ln w="38100" cap="rnd">
                <a:solidFill>
                  <a:srgbClr val="FFDE59"/>
                </a:solidFill>
                <a:prstDash val="solid"/>
                <a:round/>
              </a:ln>
            </p:spPr>
          </p:sp>
          <p:sp>
            <p:nvSpPr>
              <p:cNvPr name="TextBox 47" id="47"/>
              <p:cNvSpPr txBox="true"/>
              <p:nvPr/>
            </p:nvSpPr>
            <p:spPr>
              <a:xfrm>
                <a:off x="0" y="-19050"/>
                <a:ext cx="812800" cy="1754862"/>
              </a:xfrm>
              <a:prstGeom prst="rect">
                <a:avLst/>
              </a:prstGeom>
            </p:spPr>
            <p:txBody>
              <a:bodyPr anchor="ctr" rtlCol="false" tIns="50800" lIns="50800" bIns="50800" rIns="50800"/>
              <a:lstStyle/>
              <a:p>
                <a:pPr>
                  <a:lnSpc>
                    <a:spcPts val="3719"/>
                  </a:lnSpc>
                </a:pPr>
              </a:p>
              <a:p>
                <a:pPr>
                  <a:lnSpc>
                    <a:spcPts val="3719"/>
                  </a:lnSpc>
                </a:pPr>
              </a:p>
            </p:txBody>
          </p:sp>
        </p:grpSp>
        <p:grpSp>
          <p:nvGrpSpPr>
            <p:cNvPr name="Group 48" id="48"/>
            <p:cNvGrpSpPr/>
            <p:nvPr/>
          </p:nvGrpSpPr>
          <p:grpSpPr>
            <a:xfrm rot="0">
              <a:off x="0" y="734297"/>
              <a:ext cx="2937187" cy="7532976"/>
              <a:chOff x="0" y="0"/>
              <a:chExt cx="812800" cy="2084580"/>
            </a:xfrm>
          </p:grpSpPr>
          <p:sp>
            <p:nvSpPr>
              <p:cNvPr name="Freeform 49" id="49"/>
              <p:cNvSpPr/>
              <p:nvPr/>
            </p:nvSpPr>
            <p:spPr>
              <a:xfrm flipH="false" flipV="false" rot="0">
                <a:off x="0" y="0"/>
                <a:ext cx="812800" cy="2084580"/>
              </a:xfrm>
              <a:custGeom>
                <a:avLst/>
                <a:gdLst/>
                <a:ahLst/>
                <a:cxnLst/>
                <a:rect r="r" b="b" t="t" l="l"/>
                <a:pathLst>
                  <a:path h="2084580" w="812800">
                    <a:moveTo>
                      <a:pt x="127941" y="0"/>
                    </a:moveTo>
                    <a:lnTo>
                      <a:pt x="684859" y="0"/>
                    </a:lnTo>
                    <a:cubicBezTo>
                      <a:pt x="718791" y="0"/>
                      <a:pt x="751333" y="13479"/>
                      <a:pt x="775327" y="37473"/>
                    </a:cubicBezTo>
                    <a:cubicBezTo>
                      <a:pt x="799321" y="61467"/>
                      <a:pt x="812800" y="94009"/>
                      <a:pt x="812800" y="127941"/>
                    </a:cubicBezTo>
                    <a:lnTo>
                      <a:pt x="812800" y="1956640"/>
                    </a:lnTo>
                    <a:cubicBezTo>
                      <a:pt x="812800" y="1990572"/>
                      <a:pt x="799321" y="2023114"/>
                      <a:pt x="775327" y="2047107"/>
                    </a:cubicBezTo>
                    <a:cubicBezTo>
                      <a:pt x="751333" y="2071101"/>
                      <a:pt x="718791" y="2084580"/>
                      <a:pt x="684859" y="2084580"/>
                    </a:cubicBezTo>
                    <a:lnTo>
                      <a:pt x="127941" y="2084580"/>
                    </a:lnTo>
                    <a:cubicBezTo>
                      <a:pt x="94009" y="2084580"/>
                      <a:pt x="61467" y="2071101"/>
                      <a:pt x="37473" y="2047107"/>
                    </a:cubicBezTo>
                    <a:cubicBezTo>
                      <a:pt x="13479" y="2023114"/>
                      <a:pt x="0" y="1990572"/>
                      <a:pt x="0" y="1956640"/>
                    </a:cubicBezTo>
                    <a:lnTo>
                      <a:pt x="0" y="127941"/>
                    </a:lnTo>
                    <a:cubicBezTo>
                      <a:pt x="0" y="94009"/>
                      <a:pt x="13479" y="61467"/>
                      <a:pt x="37473" y="37473"/>
                    </a:cubicBezTo>
                    <a:cubicBezTo>
                      <a:pt x="61467" y="13479"/>
                      <a:pt x="94009" y="0"/>
                      <a:pt x="127941" y="0"/>
                    </a:cubicBezTo>
                    <a:close/>
                  </a:path>
                </a:pathLst>
              </a:custGeom>
              <a:solidFill>
                <a:srgbClr val="052643"/>
              </a:solidFill>
            </p:spPr>
          </p:sp>
          <p:sp>
            <p:nvSpPr>
              <p:cNvPr name="TextBox 50" id="50"/>
              <p:cNvSpPr txBox="true"/>
              <p:nvPr/>
            </p:nvSpPr>
            <p:spPr>
              <a:xfrm>
                <a:off x="0" y="-9525"/>
                <a:ext cx="812800" cy="2094105"/>
              </a:xfrm>
              <a:prstGeom prst="rect">
                <a:avLst/>
              </a:prstGeom>
            </p:spPr>
            <p:txBody>
              <a:bodyPr anchor="ctr" rtlCol="false" tIns="50800" lIns="50800" bIns="50800" rIns="50800"/>
              <a:lstStyle/>
              <a:p>
                <a:pPr algn="ctr">
                  <a:lnSpc>
                    <a:spcPts val="2880"/>
                  </a:lnSpc>
                </a:pPr>
              </a:p>
            </p:txBody>
          </p:sp>
        </p:grpSp>
      </p:grpSp>
      <p:grpSp>
        <p:nvGrpSpPr>
          <p:cNvPr name="Group 51" id="51"/>
          <p:cNvGrpSpPr/>
          <p:nvPr/>
        </p:nvGrpSpPr>
        <p:grpSpPr>
          <a:xfrm rot="0">
            <a:off x="10497522" y="1529193"/>
            <a:ext cx="2202890" cy="5649732"/>
            <a:chOff x="0" y="0"/>
            <a:chExt cx="812800" cy="2084580"/>
          </a:xfrm>
        </p:grpSpPr>
        <p:sp>
          <p:nvSpPr>
            <p:cNvPr name="Freeform 52" id="52"/>
            <p:cNvSpPr/>
            <p:nvPr/>
          </p:nvSpPr>
          <p:spPr>
            <a:xfrm flipH="false" flipV="false" rot="0">
              <a:off x="0" y="0"/>
              <a:ext cx="812800" cy="2084580"/>
            </a:xfrm>
            <a:custGeom>
              <a:avLst/>
              <a:gdLst/>
              <a:ahLst/>
              <a:cxnLst/>
              <a:rect r="r" b="b" t="t" l="l"/>
              <a:pathLst>
                <a:path h="2084580" w="812800">
                  <a:moveTo>
                    <a:pt x="179236" y="0"/>
                  </a:moveTo>
                  <a:lnTo>
                    <a:pt x="633564" y="0"/>
                  </a:lnTo>
                  <a:cubicBezTo>
                    <a:pt x="732553" y="0"/>
                    <a:pt x="812800" y="80247"/>
                    <a:pt x="812800" y="179236"/>
                  </a:cubicBezTo>
                  <a:lnTo>
                    <a:pt x="812800" y="1905344"/>
                  </a:lnTo>
                  <a:cubicBezTo>
                    <a:pt x="812800" y="1952880"/>
                    <a:pt x="793916" y="1998470"/>
                    <a:pt x="760303" y="2032083"/>
                  </a:cubicBezTo>
                  <a:cubicBezTo>
                    <a:pt x="726690" y="2065697"/>
                    <a:pt x="681100" y="2084580"/>
                    <a:pt x="633564" y="2084580"/>
                  </a:cubicBezTo>
                  <a:lnTo>
                    <a:pt x="179236" y="2084580"/>
                  </a:lnTo>
                  <a:cubicBezTo>
                    <a:pt x="80247" y="2084580"/>
                    <a:pt x="0" y="2004333"/>
                    <a:pt x="0" y="1905344"/>
                  </a:cubicBezTo>
                  <a:lnTo>
                    <a:pt x="0" y="179236"/>
                  </a:lnTo>
                  <a:cubicBezTo>
                    <a:pt x="0" y="80247"/>
                    <a:pt x="80247" y="0"/>
                    <a:pt x="179236" y="0"/>
                  </a:cubicBezTo>
                  <a:close/>
                </a:path>
              </a:pathLst>
            </a:custGeom>
            <a:solidFill>
              <a:srgbClr val="052643"/>
            </a:solidFill>
          </p:spPr>
        </p:sp>
        <p:sp>
          <p:nvSpPr>
            <p:cNvPr name="TextBox 53" id="53"/>
            <p:cNvSpPr txBox="true"/>
            <p:nvPr/>
          </p:nvSpPr>
          <p:spPr>
            <a:xfrm>
              <a:off x="0" y="-9525"/>
              <a:ext cx="812800" cy="2094105"/>
            </a:xfrm>
            <a:prstGeom prst="rect">
              <a:avLst/>
            </a:prstGeom>
          </p:spPr>
          <p:txBody>
            <a:bodyPr anchor="ctr" rtlCol="false" tIns="50800" lIns="50800" bIns="50800" rIns="50800"/>
            <a:lstStyle/>
            <a:p>
              <a:pPr algn="ctr">
                <a:lnSpc>
                  <a:spcPts val="2879"/>
                </a:lnSpc>
              </a:pPr>
            </a:p>
          </p:txBody>
        </p:sp>
      </p:grpSp>
      <p:grpSp>
        <p:nvGrpSpPr>
          <p:cNvPr name="Group 54" id="54"/>
          <p:cNvGrpSpPr/>
          <p:nvPr/>
        </p:nvGrpSpPr>
        <p:grpSpPr>
          <a:xfrm rot="0">
            <a:off x="10497522" y="1519420"/>
            <a:ext cx="3005457" cy="6200454"/>
            <a:chOff x="0" y="0"/>
            <a:chExt cx="4007276" cy="8267272"/>
          </a:xfrm>
        </p:grpSpPr>
        <p:grpSp>
          <p:nvGrpSpPr>
            <p:cNvPr name="Group 55" id="55"/>
            <p:cNvGrpSpPr/>
            <p:nvPr/>
          </p:nvGrpSpPr>
          <p:grpSpPr>
            <a:xfrm rot="0">
              <a:off x="1070089" y="0"/>
              <a:ext cx="2937187" cy="6272643"/>
              <a:chOff x="0" y="0"/>
              <a:chExt cx="812800" cy="1735812"/>
            </a:xfrm>
          </p:grpSpPr>
          <p:sp>
            <p:nvSpPr>
              <p:cNvPr name="Freeform 56" id="56"/>
              <p:cNvSpPr/>
              <p:nvPr/>
            </p:nvSpPr>
            <p:spPr>
              <a:xfrm flipH="false" flipV="false" rot="0">
                <a:off x="0" y="0"/>
                <a:ext cx="812800" cy="1735812"/>
              </a:xfrm>
              <a:custGeom>
                <a:avLst/>
                <a:gdLst/>
                <a:ahLst/>
                <a:cxnLst/>
                <a:rect r="r" b="b" t="t" l="l"/>
                <a:pathLst>
                  <a:path h="1735812" w="812800">
                    <a:moveTo>
                      <a:pt x="127941" y="0"/>
                    </a:moveTo>
                    <a:lnTo>
                      <a:pt x="684859" y="0"/>
                    </a:lnTo>
                    <a:cubicBezTo>
                      <a:pt x="718791" y="0"/>
                      <a:pt x="751333" y="13479"/>
                      <a:pt x="775327" y="37473"/>
                    </a:cubicBezTo>
                    <a:cubicBezTo>
                      <a:pt x="799321" y="61467"/>
                      <a:pt x="812800" y="94009"/>
                      <a:pt x="812800" y="127941"/>
                    </a:cubicBezTo>
                    <a:lnTo>
                      <a:pt x="812800" y="1607871"/>
                    </a:lnTo>
                    <a:cubicBezTo>
                      <a:pt x="812800" y="1641803"/>
                      <a:pt x="799321" y="1674345"/>
                      <a:pt x="775327" y="1698339"/>
                    </a:cubicBezTo>
                    <a:cubicBezTo>
                      <a:pt x="751333" y="1722332"/>
                      <a:pt x="718791" y="1735812"/>
                      <a:pt x="684859" y="1735812"/>
                    </a:cubicBezTo>
                    <a:lnTo>
                      <a:pt x="127941" y="1735812"/>
                    </a:lnTo>
                    <a:cubicBezTo>
                      <a:pt x="94009" y="1735812"/>
                      <a:pt x="61467" y="1722332"/>
                      <a:pt x="37473" y="1698339"/>
                    </a:cubicBezTo>
                    <a:cubicBezTo>
                      <a:pt x="13479" y="1674345"/>
                      <a:pt x="0" y="1641803"/>
                      <a:pt x="0" y="1607871"/>
                    </a:cubicBezTo>
                    <a:lnTo>
                      <a:pt x="0" y="127941"/>
                    </a:lnTo>
                    <a:cubicBezTo>
                      <a:pt x="0" y="94009"/>
                      <a:pt x="13479" y="61467"/>
                      <a:pt x="37473" y="37473"/>
                    </a:cubicBezTo>
                    <a:cubicBezTo>
                      <a:pt x="61467" y="13479"/>
                      <a:pt x="94009" y="0"/>
                      <a:pt x="127941" y="0"/>
                    </a:cubicBezTo>
                    <a:close/>
                  </a:path>
                </a:pathLst>
              </a:custGeom>
              <a:solidFill>
                <a:srgbClr val="000000">
                  <a:alpha val="0"/>
                </a:srgbClr>
              </a:solidFill>
              <a:ln w="38100" cap="rnd">
                <a:solidFill>
                  <a:srgbClr val="FFDE59"/>
                </a:solidFill>
                <a:prstDash val="solid"/>
                <a:round/>
              </a:ln>
            </p:spPr>
          </p:sp>
          <p:sp>
            <p:nvSpPr>
              <p:cNvPr name="TextBox 57" id="57"/>
              <p:cNvSpPr txBox="true"/>
              <p:nvPr/>
            </p:nvSpPr>
            <p:spPr>
              <a:xfrm>
                <a:off x="0" y="-19050"/>
                <a:ext cx="812800" cy="1754862"/>
              </a:xfrm>
              <a:prstGeom prst="rect">
                <a:avLst/>
              </a:prstGeom>
            </p:spPr>
            <p:txBody>
              <a:bodyPr anchor="ctr" rtlCol="false" tIns="50800" lIns="50800" bIns="50800" rIns="50800"/>
              <a:lstStyle/>
              <a:p>
                <a:pPr>
                  <a:lnSpc>
                    <a:spcPts val="3719"/>
                  </a:lnSpc>
                </a:pPr>
              </a:p>
              <a:p>
                <a:pPr>
                  <a:lnSpc>
                    <a:spcPts val="3719"/>
                  </a:lnSpc>
                </a:pPr>
              </a:p>
            </p:txBody>
          </p:sp>
        </p:grpSp>
        <p:grpSp>
          <p:nvGrpSpPr>
            <p:cNvPr name="Group 58" id="58"/>
            <p:cNvGrpSpPr/>
            <p:nvPr/>
          </p:nvGrpSpPr>
          <p:grpSpPr>
            <a:xfrm rot="0">
              <a:off x="0" y="734297"/>
              <a:ext cx="2937187" cy="7532976"/>
              <a:chOff x="0" y="0"/>
              <a:chExt cx="812800" cy="2084580"/>
            </a:xfrm>
          </p:grpSpPr>
          <p:sp>
            <p:nvSpPr>
              <p:cNvPr name="Freeform 59" id="59"/>
              <p:cNvSpPr/>
              <p:nvPr/>
            </p:nvSpPr>
            <p:spPr>
              <a:xfrm flipH="false" flipV="false" rot="0">
                <a:off x="0" y="0"/>
                <a:ext cx="812800" cy="2084580"/>
              </a:xfrm>
              <a:custGeom>
                <a:avLst/>
                <a:gdLst/>
                <a:ahLst/>
                <a:cxnLst/>
                <a:rect r="r" b="b" t="t" l="l"/>
                <a:pathLst>
                  <a:path h="2084580" w="812800">
                    <a:moveTo>
                      <a:pt x="127941" y="0"/>
                    </a:moveTo>
                    <a:lnTo>
                      <a:pt x="684859" y="0"/>
                    </a:lnTo>
                    <a:cubicBezTo>
                      <a:pt x="718791" y="0"/>
                      <a:pt x="751333" y="13479"/>
                      <a:pt x="775327" y="37473"/>
                    </a:cubicBezTo>
                    <a:cubicBezTo>
                      <a:pt x="799321" y="61467"/>
                      <a:pt x="812800" y="94009"/>
                      <a:pt x="812800" y="127941"/>
                    </a:cubicBezTo>
                    <a:lnTo>
                      <a:pt x="812800" y="1956640"/>
                    </a:lnTo>
                    <a:cubicBezTo>
                      <a:pt x="812800" y="1990572"/>
                      <a:pt x="799321" y="2023114"/>
                      <a:pt x="775327" y="2047107"/>
                    </a:cubicBezTo>
                    <a:cubicBezTo>
                      <a:pt x="751333" y="2071101"/>
                      <a:pt x="718791" y="2084580"/>
                      <a:pt x="684859" y="2084580"/>
                    </a:cubicBezTo>
                    <a:lnTo>
                      <a:pt x="127941" y="2084580"/>
                    </a:lnTo>
                    <a:cubicBezTo>
                      <a:pt x="94009" y="2084580"/>
                      <a:pt x="61467" y="2071101"/>
                      <a:pt x="37473" y="2047107"/>
                    </a:cubicBezTo>
                    <a:cubicBezTo>
                      <a:pt x="13479" y="2023114"/>
                      <a:pt x="0" y="1990572"/>
                      <a:pt x="0" y="1956640"/>
                    </a:cubicBezTo>
                    <a:lnTo>
                      <a:pt x="0" y="127941"/>
                    </a:lnTo>
                    <a:cubicBezTo>
                      <a:pt x="0" y="94009"/>
                      <a:pt x="13479" y="61467"/>
                      <a:pt x="37473" y="37473"/>
                    </a:cubicBezTo>
                    <a:cubicBezTo>
                      <a:pt x="61467" y="13479"/>
                      <a:pt x="94009" y="0"/>
                      <a:pt x="127941" y="0"/>
                    </a:cubicBezTo>
                    <a:close/>
                  </a:path>
                </a:pathLst>
              </a:custGeom>
              <a:solidFill>
                <a:srgbClr val="052643"/>
              </a:solidFill>
            </p:spPr>
          </p:sp>
          <p:sp>
            <p:nvSpPr>
              <p:cNvPr name="TextBox 60" id="60"/>
              <p:cNvSpPr txBox="true"/>
              <p:nvPr/>
            </p:nvSpPr>
            <p:spPr>
              <a:xfrm>
                <a:off x="0" y="-9525"/>
                <a:ext cx="812800" cy="2094105"/>
              </a:xfrm>
              <a:prstGeom prst="rect">
                <a:avLst/>
              </a:prstGeom>
            </p:spPr>
            <p:txBody>
              <a:bodyPr anchor="ctr" rtlCol="false" tIns="50800" lIns="50800" bIns="50800" rIns="50800"/>
              <a:lstStyle/>
              <a:p>
                <a:pPr algn="ctr">
                  <a:lnSpc>
                    <a:spcPts val="2880"/>
                  </a:lnSpc>
                </a:pPr>
              </a:p>
            </p:txBody>
          </p:sp>
        </p:grpSp>
      </p:grpSp>
      <p:grpSp>
        <p:nvGrpSpPr>
          <p:cNvPr name="Group 61" id="61"/>
          <p:cNvGrpSpPr/>
          <p:nvPr/>
        </p:nvGrpSpPr>
        <p:grpSpPr>
          <a:xfrm rot="0">
            <a:off x="10501707" y="2019573"/>
            <a:ext cx="2202890" cy="5133591"/>
            <a:chOff x="0" y="0"/>
            <a:chExt cx="812800" cy="1894140"/>
          </a:xfrm>
        </p:grpSpPr>
        <p:sp>
          <p:nvSpPr>
            <p:cNvPr name="Freeform 62" id="62"/>
            <p:cNvSpPr/>
            <p:nvPr/>
          </p:nvSpPr>
          <p:spPr>
            <a:xfrm flipH="false" flipV="false" rot="0">
              <a:off x="0" y="0"/>
              <a:ext cx="812800" cy="1894140"/>
            </a:xfrm>
            <a:custGeom>
              <a:avLst/>
              <a:gdLst/>
              <a:ahLst/>
              <a:cxnLst/>
              <a:rect r="r" b="b" t="t" l="l"/>
              <a:pathLst>
                <a:path h="1894140" w="812800">
                  <a:moveTo>
                    <a:pt x="179236" y="0"/>
                  </a:moveTo>
                  <a:lnTo>
                    <a:pt x="633564" y="0"/>
                  </a:lnTo>
                  <a:cubicBezTo>
                    <a:pt x="732553" y="0"/>
                    <a:pt x="812800" y="80247"/>
                    <a:pt x="812800" y="179236"/>
                  </a:cubicBezTo>
                  <a:lnTo>
                    <a:pt x="812800" y="1714904"/>
                  </a:lnTo>
                  <a:cubicBezTo>
                    <a:pt x="812800" y="1813893"/>
                    <a:pt x="732553" y="1894140"/>
                    <a:pt x="633564" y="1894140"/>
                  </a:cubicBezTo>
                  <a:lnTo>
                    <a:pt x="179236" y="1894140"/>
                  </a:lnTo>
                  <a:cubicBezTo>
                    <a:pt x="131700" y="1894140"/>
                    <a:pt x="86110" y="1875256"/>
                    <a:pt x="52497" y="1841643"/>
                  </a:cubicBezTo>
                  <a:cubicBezTo>
                    <a:pt x="18884" y="1808030"/>
                    <a:pt x="0" y="1762440"/>
                    <a:pt x="0" y="1714904"/>
                  </a:cubicBezTo>
                  <a:lnTo>
                    <a:pt x="0" y="179236"/>
                  </a:lnTo>
                  <a:cubicBezTo>
                    <a:pt x="0" y="80247"/>
                    <a:pt x="80247" y="0"/>
                    <a:pt x="179236" y="0"/>
                  </a:cubicBezTo>
                  <a:close/>
                </a:path>
              </a:pathLst>
            </a:custGeom>
            <a:solidFill>
              <a:srgbClr val="000000">
                <a:alpha val="0"/>
              </a:srgbClr>
            </a:solidFill>
            <a:ln w="38100" cap="rnd">
              <a:solidFill>
                <a:srgbClr val="FFDE59"/>
              </a:solidFill>
              <a:prstDash val="solid"/>
              <a:round/>
            </a:ln>
          </p:spPr>
        </p:sp>
        <p:sp>
          <p:nvSpPr>
            <p:cNvPr name="TextBox 63" id="63"/>
            <p:cNvSpPr txBox="true"/>
            <p:nvPr/>
          </p:nvSpPr>
          <p:spPr>
            <a:xfrm>
              <a:off x="0" y="-19050"/>
              <a:ext cx="812800" cy="1913190"/>
            </a:xfrm>
            <a:prstGeom prst="rect">
              <a:avLst/>
            </a:prstGeom>
          </p:spPr>
          <p:txBody>
            <a:bodyPr anchor="ctr" rtlCol="false" tIns="50800" lIns="50800" bIns="50800" rIns="50800"/>
            <a:lstStyle/>
            <a:p>
              <a:pPr>
                <a:lnSpc>
                  <a:spcPts val="3719"/>
                </a:lnSpc>
              </a:pPr>
              <a:r>
                <a:rPr lang="en-US" sz="3099">
                  <a:solidFill>
                    <a:srgbClr val="1EFFC1"/>
                  </a:solidFill>
                  <a:latin typeface="Arimo"/>
                </a:rPr>
                <a:t>Attention Head</a:t>
              </a:r>
            </a:p>
            <a:p>
              <a:pPr>
                <a:lnSpc>
                  <a:spcPts val="3719"/>
                </a:lnSpc>
              </a:pPr>
            </a:p>
            <a:p>
              <a:pPr>
                <a:lnSpc>
                  <a:spcPts val="3719"/>
                </a:lnSpc>
              </a:pPr>
              <a:r>
                <a:rPr lang="en-US" sz="3099">
                  <a:solidFill>
                    <a:srgbClr val="1EFFC1"/>
                  </a:solidFill>
                  <a:latin typeface="Arimo"/>
                </a:rPr>
                <a:t>Q(nxn)</a:t>
              </a:r>
            </a:p>
            <a:p>
              <a:pPr>
                <a:lnSpc>
                  <a:spcPts val="3719"/>
                </a:lnSpc>
              </a:pPr>
            </a:p>
            <a:p>
              <a:pPr>
                <a:lnSpc>
                  <a:spcPts val="3719"/>
                </a:lnSpc>
              </a:pPr>
              <a:r>
                <a:rPr lang="en-US" sz="3099">
                  <a:solidFill>
                    <a:srgbClr val="1EFFC1"/>
                  </a:solidFill>
                  <a:latin typeface="Arimo"/>
                </a:rPr>
                <a:t>K(nxn)</a:t>
              </a:r>
            </a:p>
            <a:p>
              <a:pPr>
                <a:lnSpc>
                  <a:spcPts val="3719"/>
                </a:lnSpc>
              </a:pPr>
            </a:p>
            <a:p>
              <a:pPr>
                <a:lnSpc>
                  <a:spcPts val="3719"/>
                </a:lnSpc>
              </a:pPr>
              <a:r>
                <a:rPr lang="en-US" sz="3099">
                  <a:solidFill>
                    <a:srgbClr val="1EFFC1"/>
                  </a:solidFill>
                  <a:latin typeface="Arimo"/>
                </a:rPr>
                <a:t>V(nxn)</a:t>
              </a:r>
            </a:p>
            <a:p>
              <a:pPr>
                <a:lnSpc>
                  <a:spcPts val="3719"/>
                </a:lnSpc>
              </a:pPr>
            </a:p>
          </p:txBody>
        </p:sp>
      </p:grpSp>
      <p:sp>
        <p:nvSpPr>
          <p:cNvPr name="TextBox 64" id="64"/>
          <p:cNvSpPr txBox="true"/>
          <p:nvPr/>
        </p:nvSpPr>
        <p:spPr>
          <a:xfrm rot="0">
            <a:off x="17055391" y="9453334"/>
            <a:ext cx="914550" cy="476250"/>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60</a:t>
            </a:r>
          </a:p>
        </p:txBody>
      </p:sp>
      <p:sp>
        <p:nvSpPr>
          <p:cNvPr name="TextBox 65" id="65"/>
          <p:cNvSpPr txBox="true"/>
          <p:nvPr/>
        </p:nvSpPr>
        <p:spPr>
          <a:xfrm rot="0">
            <a:off x="72491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53.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grpSp>
        <p:nvGrpSpPr>
          <p:cNvPr name="Group 2" id="2"/>
          <p:cNvGrpSpPr/>
          <p:nvPr/>
        </p:nvGrpSpPr>
        <p:grpSpPr>
          <a:xfrm rot="0">
            <a:off x="1158219" y="947332"/>
            <a:ext cx="1880866" cy="890449"/>
            <a:chOff x="0" y="0"/>
            <a:chExt cx="515684" cy="244138"/>
          </a:xfrm>
        </p:grpSpPr>
        <p:sp>
          <p:nvSpPr>
            <p:cNvPr name="Freeform 3" id="3"/>
            <p:cNvSpPr/>
            <p:nvPr/>
          </p:nvSpPr>
          <p:spPr>
            <a:xfrm flipH="false" flipV="false" rot="0">
              <a:off x="0" y="0"/>
              <a:ext cx="515684" cy="244138"/>
            </a:xfrm>
            <a:custGeom>
              <a:avLst/>
              <a:gdLst/>
              <a:ahLst/>
              <a:cxnLst/>
              <a:rect r="r" b="b" t="t" l="l"/>
              <a:pathLst>
                <a:path h="244138" w="515684">
                  <a:moveTo>
                    <a:pt x="122069" y="0"/>
                  </a:moveTo>
                  <a:lnTo>
                    <a:pt x="393615" y="0"/>
                  </a:lnTo>
                  <a:cubicBezTo>
                    <a:pt x="461032" y="0"/>
                    <a:pt x="515684" y="54652"/>
                    <a:pt x="515684" y="122069"/>
                  </a:cubicBezTo>
                  <a:lnTo>
                    <a:pt x="515684" y="122069"/>
                  </a:lnTo>
                  <a:cubicBezTo>
                    <a:pt x="515684" y="189486"/>
                    <a:pt x="461032" y="244138"/>
                    <a:pt x="393615" y="244138"/>
                  </a:cubicBezTo>
                  <a:lnTo>
                    <a:pt x="122069" y="244138"/>
                  </a:lnTo>
                  <a:cubicBezTo>
                    <a:pt x="54652" y="244138"/>
                    <a:pt x="0" y="189486"/>
                    <a:pt x="0" y="122069"/>
                  </a:cubicBezTo>
                  <a:lnTo>
                    <a:pt x="0" y="122069"/>
                  </a:lnTo>
                  <a:cubicBezTo>
                    <a:pt x="0" y="54652"/>
                    <a:pt x="54652" y="0"/>
                    <a:pt x="122069" y="0"/>
                  </a:cubicBezTo>
                  <a:close/>
                </a:path>
              </a:pathLst>
            </a:custGeom>
            <a:solidFill>
              <a:srgbClr val="000000">
                <a:alpha val="0"/>
              </a:srgbClr>
            </a:solidFill>
            <a:ln w="38100" cap="rnd">
              <a:solidFill>
                <a:srgbClr val="FFDE59"/>
              </a:solidFill>
              <a:prstDash val="solid"/>
              <a:round/>
            </a:ln>
          </p:spPr>
        </p:sp>
        <p:sp>
          <p:nvSpPr>
            <p:cNvPr name="TextBox 4" id="4"/>
            <p:cNvSpPr txBox="true"/>
            <p:nvPr/>
          </p:nvSpPr>
          <p:spPr>
            <a:xfrm>
              <a:off x="0" y="-9525"/>
              <a:ext cx="515684" cy="253663"/>
            </a:xfrm>
            <a:prstGeom prst="rect">
              <a:avLst/>
            </a:prstGeom>
          </p:spPr>
          <p:txBody>
            <a:bodyPr anchor="ctr" rtlCol="false" tIns="48799" lIns="48799" bIns="48799" rIns="48799"/>
            <a:lstStyle/>
            <a:p>
              <a:pPr algn="ctr">
                <a:lnSpc>
                  <a:spcPts val="2520"/>
                </a:lnSpc>
              </a:pPr>
              <a:r>
                <a:rPr lang="en-US" sz="2100">
                  <a:solidFill>
                    <a:srgbClr val="1EFFC1"/>
                  </a:solidFill>
                  <a:latin typeface="Arimo"/>
                </a:rPr>
                <a:t>Input Embedding</a:t>
              </a:r>
            </a:p>
          </p:txBody>
        </p:sp>
      </p:grpSp>
      <p:sp>
        <p:nvSpPr>
          <p:cNvPr name="AutoShape 5" id="5"/>
          <p:cNvSpPr/>
          <p:nvPr/>
        </p:nvSpPr>
        <p:spPr>
          <a:xfrm>
            <a:off x="2080353" y="1837781"/>
            <a:ext cx="18300" cy="8133163"/>
          </a:xfrm>
          <a:prstGeom prst="line">
            <a:avLst/>
          </a:prstGeom>
          <a:ln cap="flat" w="38100">
            <a:solidFill>
              <a:srgbClr val="FFFFFF"/>
            </a:solidFill>
            <a:prstDash val="sysDash"/>
            <a:headEnd type="none" len="sm" w="sm"/>
            <a:tailEnd type="none" len="sm" w="sm"/>
          </a:ln>
        </p:spPr>
      </p:sp>
      <p:grpSp>
        <p:nvGrpSpPr>
          <p:cNvPr name="Group 6" id="6"/>
          <p:cNvGrpSpPr/>
          <p:nvPr/>
        </p:nvGrpSpPr>
        <p:grpSpPr>
          <a:xfrm rot="0">
            <a:off x="4406044" y="880656"/>
            <a:ext cx="1880866" cy="890449"/>
            <a:chOff x="0" y="0"/>
            <a:chExt cx="515684" cy="244138"/>
          </a:xfrm>
        </p:grpSpPr>
        <p:sp>
          <p:nvSpPr>
            <p:cNvPr name="Freeform 7" id="7"/>
            <p:cNvSpPr/>
            <p:nvPr/>
          </p:nvSpPr>
          <p:spPr>
            <a:xfrm flipH="false" flipV="false" rot="0">
              <a:off x="0" y="0"/>
              <a:ext cx="515684" cy="244138"/>
            </a:xfrm>
            <a:custGeom>
              <a:avLst/>
              <a:gdLst/>
              <a:ahLst/>
              <a:cxnLst/>
              <a:rect r="r" b="b" t="t" l="l"/>
              <a:pathLst>
                <a:path h="244138" w="515684">
                  <a:moveTo>
                    <a:pt x="122069" y="0"/>
                  </a:moveTo>
                  <a:lnTo>
                    <a:pt x="393615" y="0"/>
                  </a:lnTo>
                  <a:cubicBezTo>
                    <a:pt x="461032" y="0"/>
                    <a:pt x="515684" y="54652"/>
                    <a:pt x="515684" y="122069"/>
                  </a:cubicBezTo>
                  <a:lnTo>
                    <a:pt x="515684" y="122069"/>
                  </a:lnTo>
                  <a:cubicBezTo>
                    <a:pt x="515684" y="189486"/>
                    <a:pt x="461032" y="244138"/>
                    <a:pt x="393615" y="244138"/>
                  </a:cubicBezTo>
                  <a:lnTo>
                    <a:pt x="122069" y="244138"/>
                  </a:lnTo>
                  <a:cubicBezTo>
                    <a:pt x="54652" y="244138"/>
                    <a:pt x="0" y="189486"/>
                    <a:pt x="0" y="122069"/>
                  </a:cubicBezTo>
                  <a:lnTo>
                    <a:pt x="0" y="122069"/>
                  </a:lnTo>
                  <a:cubicBezTo>
                    <a:pt x="0" y="54652"/>
                    <a:pt x="54652" y="0"/>
                    <a:pt x="122069" y="0"/>
                  </a:cubicBezTo>
                  <a:close/>
                </a:path>
              </a:pathLst>
            </a:custGeom>
            <a:solidFill>
              <a:srgbClr val="000000">
                <a:alpha val="0"/>
              </a:srgbClr>
            </a:solidFill>
            <a:ln w="38100" cap="rnd">
              <a:solidFill>
                <a:srgbClr val="FFDE59"/>
              </a:solidFill>
              <a:prstDash val="solid"/>
              <a:round/>
            </a:ln>
          </p:spPr>
        </p:sp>
        <p:sp>
          <p:nvSpPr>
            <p:cNvPr name="TextBox 8" id="8"/>
            <p:cNvSpPr txBox="true"/>
            <p:nvPr/>
          </p:nvSpPr>
          <p:spPr>
            <a:xfrm>
              <a:off x="0" y="-9525"/>
              <a:ext cx="515684" cy="253663"/>
            </a:xfrm>
            <a:prstGeom prst="rect">
              <a:avLst/>
            </a:prstGeom>
          </p:spPr>
          <p:txBody>
            <a:bodyPr anchor="ctr" rtlCol="false" tIns="48799" lIns="48799" bIns="48799" rIns="48799"/>
            <a:lstStyle/>
            <a:p>
              <a:pPr algn="ctr">
                <a:lnSpc>
                  <a:spcPts val="2520"/>
                </a:lnSpc>
              </a:pPr>
              <a:r>
                <a:rPr lang="en-US" sz="2100">
                  <a:solidFill>
                    <a:srgbClr val="1EFFC1"/>
                  </a:solidFill>
                  <a:latin typeface="Arimo"/>
                </a:rPr>
                <a:t>Mask Attention head</a:t>
              </a:r>
            </a:p>
          </p:txBody>
        </p:sp>
      </p:grpSp>
      <p:sp>
        <p:nvSpPr>
          <p:cNvPr name="AutoShape 9" id="9"/>
          <p:cNvSpPr/>
          <p:nvPr/>
        </p:nvSpPr>
        <p:spPr>
          <a:xfrm>
            <a:off x="5365527" y="1837822"/>
            <a:ext cx="18300" cy="8133163"/>
          </a:xfrm>
          <a:prstGeom prst="line">
            <a:avLst/>
          </a:prstGeom>
          <a:ln cap="flat" w="38100">
            <a:solidFill>
              <a:srgbClr val="FFFFFF"/>
            </a:solidFill>
            <a:prstDash val="sysDash"/>
            <a:headEnd type="none" len="sm" w="sm"/>
            <a:tailEnd type="none" len="sm" w="sm"/>
          </a:ln>
        </p:spPr>
      </p:sp>
      <p:sp>
        <p:nvSpPr>
          <p:cNvPr name="AutoShape 10" id="10"/>
          <p:cNvSpPr/>
          <p:nvPr/>
        </p:nvSpPr>
        <p:spPr>
          <a:xfrm flipV="true">
            <a:off x="178925" y="2477593"/>
            <a:ext cx="1919703" cy="0"/>
          </a:xfrm>
          <a:prstGeom prst="line">
            <a:avLst/>
          </a:prstGeom>
          <a:ln cap="flat" w="57150">
            <a:solidFill>
              <a:srgbClr val="FFFFFF"/>
            </a:solidFill>
            <a:prstDash val="solid"/>
            <a:headEnd type="none" len="sm" w="sm"/>
            <a:tailEnd type="triangle" len="med" w="lg"/>
          </a:ln>
        </p:spPr>
      </p:sp>
      <p:sp>
        <p:nvSpPr>
          <p:cNvPr name="TextBox 11" id="11"/>
          <p:cNvSpPr txBox="true"/>
          <p:nvPr/>
        </p:nvSpPr>
        <p:spPr>
          <a:xfrm rot="0">
            <a:off x="713069" y="2096915"/>
            <a:ext cx="740450" cy="353229"/>
          </a:xfrm>
          <a:prstGeom prst="rect">
            <a:avLst/>
          </a:prstGeom>
        </p:spPr>
        <p:txBody>
          <a:bodyPr anchor="t" rtlCol="false" tIns="0" lIns="0" bIns="0" rIns="0">
            <a:spAutoFit/>
          </a:bodyPr>
          <a:lstStyle/>
          <a:p>
            <a:pPr algn="ctr">
              <a:lnSpc>
                <a:spcPts val="2824"/>
              </a:lnSpc>
            </a:pPr>
            <a:r>
              <a:rPr lang="en-US" sz="2017">
                <a:solidFill>
                  <a:srgbClr val="1EFFC1"/>
                </a:solidFill>
                <a:latin typeface="Arimo"/>
              </a:rPr>
              <a:t>Target</a:t>
            </a:r>
          </a:p>
        </p:txBody>
      </p:sp>
      <p:grpSp>
        <p:nvGrpSpPr>
          <p:cNvPr name="Group 12" id="12"/>
          <p:cNvGrpSpPr/>
          <p:nvPr/>
        </p:nvGrpSpPr>
        <p:grpSpPr>
          <a:xfrm rot="0">
            <a:off x="2098436" y="2829175"/>
            <a:ext cx="3249009" cy="386132"/>
            <a:chOff x="0" y="0"/>
            <a:chExt cx="4332011" cy="514842"/>
          </a:xfrm>
        </p:grpSpPr>
        <p:sp>
          <p:nvSpPr>
            <p:cNvPr name="AutoShape 13" id="13"/>
            <p:cNvSpPr/>
            <p:nvPr/>
          </p:nvSpPr>
          <p:spPr>
            <a:xfrm flipV="true">
              <a:off x="289" y="444070"/>
              <a:ext cx="4331434" cy="34174"/>
            </a:xfrm>
            <a:prstGeom prst="line">
              <a:avLst/>
            </a:prstGeom>
            <a:ln cap="flat" w="73199">
              <a:solidFill>
                <a:srgbClr val="FFFFFF"/>
              </a:solidFill>
              <a:prstDash val="solid"/>
              <a:headEnd type="none" len="sm" w="sm"/>
              <a:tailEnd type="triangle" len="med" w="lg"/>
            </a:ln>
          </p:spPr>
        </p:sp>
        <p:sp>
          <p:nvSpPr>
            <p:cNvPr name="TextBox 14" id="14"/>
            <p:cNvSpPr txBox="true"/>
            <p:nvPr/>
          </p:nvSpPr>
          <p:spPr>
            <a:xfrm rot="0">
              <a:off x="1653387" y="-47625"/>
              <a:ext cx="1025238" cy="455097"/>
            </a:xfrm>
            <a:prstGeom prst="rect">
              <a:avLst/>
            </a:prstGeom>
          </p:spPr>
          <p:txBody>
            <a:bodyPr anchor="t" rtlCol="false" tIns="0" lIns="0" bIns="0" rIns="0">
              <a:spAutoFit/>
            </a:bodyPr>
            <a:lstStyle/>
            <a:p>
              <a:pPr algn="ctr">
                <a:lnSpc>
                  <a:spcPts val="2824"/>
                </a:lnSpc>
              </a:pPr>
              <a:r>
                <a:rPr lang="en-US" sz="2017">
                  <a:solidFill>
                    <a:srgbClr val="1EFFC1"/>
                  </a:solidFill>
                  <a:latin typeface="Arimo"/>
                </a:rPr>
                <a:t>Query </a:t>
              </a:r>
            </a:p>
          </p:txBody>
        </p:sp>
      </p:grpSp>
      <p:grpSp>
        <p:nvGrpSpPr>
          <p:cNvPr name="Group 15" id="15"/>
          <p:cNvGrpSpPr/>
          <p:nvPr/>
        </p:nvGrpSpPr>
        <p:grpSpPr>
          <a:xfrm rot="0">
            <a:off x="2098652" y="3513808"/>
            <a:ext cx="3249009" cy="386132"/>
            <a:chOff x="0" y="0"/>
            <a:chExt cx="4332011" cy="514842"/>
          </a:xfrm>
        </p:grpSpPr>
        <p:sp>
          <p:nvSpPr>
            <p:cNvPr name="AutoShape 16" id="16"/>
            <p:cNvSpPr/>
            <p:nvPr/>
          </p:nvSpPr>
          <p:spPr>
            <a:xfrm flipV="true">
              <a:off x="289" y="444070"/>
              <a:ext cx="4331434" cy="34174"/>
            </a:xfrm>
            <a:prstGeom prst="line">
              <a:avLst/>
            </a:prstGeom>
            <a:ln cap="flat" w="73199">
              <a:solidFill>
                <a:srgbClr val="FFFFFF"/>
              </a:solidFill>
              <a:prstDash val="solid"/>
              <a:headEnd type="none" len="sm" w="sm"/>
              <a:tailEnd type="triangle" len="med" w="lg"/>
            </a:ln>
          </p:spPr>
        </p:sp>
        <p:sp>
          <p:nvSpPr>
            <p:cNvPr name="TextBox 17" id="17"/>
            <p:cNvSpPr txBox="true"/>
            <p:nvPr/>
          </p:nvSpPr>
          <p:spPr>
            <a:xfrm rot="0">
              <a:off x="1653387" y="-47625"/>
              <a:ext cx="1025238" cy="455097"/>
            </a:xfrm>
            <a:prstGeom prst="rect">
              <a:avLst/>
            </a:prstGeom>
          </p:spPr>
          <p:txBody>
            <a:bodyPr anchor="t" rtlCol="false" tIns="0" lIns="0" bIns="0" rIns="0">
              <a:spAutoFit/>
            </a:bodyPr>
            <a:lstStyle/>
            <a:p>
              <a:pPr algn="ctr">
                <a:lnSpc>
                  <a:spcPts val="2824"/>
                </a:lnSpc>
              </a:pPr>
              <a:r>
                <a:rPr lang="en-US" sz="2017">
                  <a:solidFill>
                    <a:srgbClr val="1EFFC1"/>
                  </a:solidFill>
                  <a:latin typeface="Arimo"/>
                </a:rPr>
                <a:t>Key</a:t>
              </a:r>
            </a:p>
          </p:txBody>
        </p:sp>
      </p:grpSp>
      <p:grpSp>
        <p:nvGrpSpPr>
          <p:cNvPr name="Group 18" id="18"/>
          <p:cNvGrpSpPr/>
          <p:nvPr/>
        </p:nvGrpSpPr>
        <p:grpSpPr>
          <a:xfrm rot="0">
            <a:off x="5347877" y="4130613"/>
            <a:ext cx="765843" cy="789252"/>
            <a:chOff x="0" y="0"/>
            <a:chExt cx="1021124" cy="1052336"/>
          </a:xfrm>
        </p:grpSpPr>
        <p:sp>
          <p:nvSpPr>
            <p:cNvPr name="AutoShape 19" id="19"/>
            <p:cNvSpPr/>
            <p:nvPr/>
          </p:nvSpPr>
          <p:spPr>
            <a:xfrm>
              <a:off x="0" y="31594"/>
              <a:ext cx="1020742" cy="0"/>
            </a:xfrm>
            <a:prstGeom prst="line">
              <a:avLst/>
            </a:prstGeom>
            <a:ln cap="flat" w="63188">
              <a:solidFill>
                <a:srgbClr val="FFFFFF"/>
              </a:solidFill>
              <a:prstDash val="solid"/>
              <a:headEnd type="none" len="sm" w="sm"/>
              <a:tailEnd type="none" len="sm" w="sm"/>
            </a:ln>
          </p:spPr>
        </p:sp>
        <p:sp>
          <p:nvSpPr>
            <p:cNvPr name="AutoShape 20" id="20"/>
            <p:cNvSpPr/>
            <p:nvPr/>
          </p:nvSpPr>
          <p:spPr>
            <a:xfrm>
              <a:off x="382" y="1020742"/>
              <a:ext cx="1020742" cy="0"/>
            </a:xfrm>
            <a:prstGeom prst="line">
              <a:avLst/>
            </a:prstGeom>
            <a:ln cap="flat" w="63188">
              <a:solidFill>
                <a:srgbClr val="FFFFFF"/>
              </a:solidFill>
              <a:prstDash val="solid"/>
              <a:headEnd type="arrow" len="sm" w="med"/>
              <a:tailEnd type="none" len="sm" w="sm"/>
            </a:ln>
          </p:spPr>
        </p:sp>
        <p:sp>
          <p:nvSpPr>
            <p:cNvPr name="AutoShape 21" id="21"/>
            <p:cNvSpPr/>
            <p:nvPr/>
          </p:nvSpPr>
          <p:spPr>
            <a:xfrm flipV="true">
              <a:off x="989148" y="31594"/>
              <a:ext cx="0" cy="1020742"/>
            </a:xfrm>
            <a:prstGeom prst="line">
              <a:avLst/>
            </a:prstGeom>
            <a:ln cap="flat" w="63188">
              <a:solidFill>
                <a:srgbClr val="FFFFFF"/>
              </a:solidFill>
              <a:prstDash val="solid"/>
              <a:headEnd type="none" len="sm" w="sm"/>
              <a:tailEnd type="none" len="sm" w="sm"/>
            </a:ln>
          </p:spPr>
        </p:sp>
      </p:grpSp>
      <p:grpSp>
        <p:nvGrpSpPr>
          <p:cNvPr name="Group 22" id="22"/>
          <p:cNvGrpSpPr/>
          <p:nvPr/>
        </p:nvGrpSpPr>
        <p:grpSpPr>
          <a:xfrm rot="0">
            <a:off x="6113720" y="3937132"/>
            <a:ext cx="2457674" cy="918760"/>
            <a:chOff x="0" y="0"/>
            <a:chExt cx="3276899" cy="1225013"/>
          </a:xfrm>
        </p:grpSpPr>
        <p:sp>
          <p:nvSpPr>
            <p:cNvPr name="TextBox 23" id="23"/>
            <p:cNvSpPr txBox="true"/>
            <p:nvPr/>
          </p:nvSpPr>
          <p:spPr>
            <a:xfrm rot="0">
              <a:off x="0" y="532782"/>
              <a:ext cx="1420857" cy="455097"/>
            </a:xfrm>
            <a:prstGeom prst="rect">
              <a:avLst/>
            </a:prstGeom>
          </p:spPr>
          <p:txBody>
            <a:bodyPr anchor="t" rtlCol="false" tIns="0" lIns="0" bIns="0" rIns="0">
              <a:spAutoFit/>
            </a:bodyPr>
            <a:lstStyle/>
            <a:p>
              <a:pPr>
                <a:lnSpc>
                  <a:spcPts val="2824"/>
                </a:lnSpc>
              </a:pPr>
              <a:r>
                <a:rPr lang="en-US" sz="2017">
                  <a:solidFill>
                    <a:srgbClr val="1EFFC1"/>
                  </a:solidFill>
                  <a:latin typeface="Arimo"/>
                </a:rPr>
                <a:t>Softmax</a:t>
              </a:r>
            </a:p>
          </p:txBody>
        </p:sp>
        <p:sp>
          <p:nvSpPr>
            <p:cNvPr name="TextBox 24" id="24"/>
            <p:cNvSpPr txBox="true"/>
            <p:nvPr/>
          </p:nvSpPr>
          <p:spPr>
            <a:xfrm rot="0">
              <a:off x="1799646" y="64939"/>
              <a:ext cx="908338" cy="636040"/>
            </a:xfrm>
            <a:prstGeom prst="rect">
              <a:avLst/>
            </a:prstGeom>
          </p:spPr>
          <p:txBody>
            <a:bodyPr anchor="t" rtlCol="false" tIns="0" lIns="0" bIns="0" rIns="0">
              <a:spAutoFit/>
            </a:bodyPr>
            <a:lstStyle/>
            <a:p>
              <a:pPr algn="ctr">
                <a:lnSpc>
                  <a:spcPts val="3861"/>
                </a:lnSpc>
              </a:pPr>
              <a:r>
                <a:rPr lang="en-US" sz="2758">
                  <a:solidFill>
                    <a:srgbClr val="1EFFC1"/>
                  </a:solidFill>
                  <a:latin typeface="Arimo"/>
                </a:rPr>
                <a:t>QxK</a:t>
              </a:r>
            </a:p>
          </p:txBody>
        </p:sp>
        <p:sp>
          <p:nvSpPr>
            <p:cNvPr name="AutoShape 25" id="25"/>
            <p:cNvSpPr/>
            <p:nvPr/>
          </p:nvSpPr>
          <p:spPr>
            <a:xfrm>
              <a:off x="1940494" y="709261"/>
              <a:ext cx="804653" cy="0"/>
            </a:xfrm>
            <a:prstGeom prst="line">
              <a:avLst/>
            </a:prstGeom>
            <a:ln cap="flat" w="16565">
              <a:solidFill>
                <a:srgbClr val="FFFFFF"/>
              </a:solidFill>
              <a:prstDash val="solid"/>
              <a:headEnd type="none" len="sm" w="sm"/>
              <a:tailEnd type="none" len="sm" w="sm"/>
            </a:ln>
          </p:spPr>
        </p:sp>
        <p:sp>
          <p:nvSpPr>
            <p:cNvPr name="AutoShape 26" id="26"/>
            <p:cNvSpPr/>
            <p:nvPr/>
          </p:nvSpPr>
          <p:spPr>
            <a:xfrm flipV="true">
              <a:off x="2098153" y="842138"/>
              <a:ext cx="557967" cy="0"/>
            </a:xfrm>
            <a:prstGeom prst="line">
              <a:avLst/>
            </a:prstGeom>
            <a:ln cap="flat" w="24847">
              <a:solidFill>
                <a:srgbClr val="1EFFC1"/>
              </a:solidFill>
              <a:prstDash val="solid"/>
              <a:headEnd type="none" len="sm" w="sm"/>
              <a:tailEnd type="none" len="sm" w="sm"/>
            </a:ln>
          </p:spPr>
        </p:sp>
        <p:sp>
          <p:nvSpPr>
            <p:cNvPr name="AutoShape 27" id="27"/>
            <p:cNvSpPr/>
            <p:nvPr/>
          </p:nvSpPr>
          <p:spPr>
            <a:xfrm flipH="true" flipV="true">
              <a:off x="2101240" y="829302"/>
              <a:ext cx="13029" cy="382949"/>
            </a:xfrm>
            <a:prstGeom prst="line">
              <a:avLst/>
            </a:prstGeom>
            <a:ln cap="flat" w="24847">
              <a:solidFill>
                <a:srgbClr val="1EFFC1"/>
              </a:solidFill>
              <a:prstDash val="solid"/>
              <a:headEnd type="none" len="sm" w="sm"/>
              <a:tailEnd type="none" len="sm" w="sm"/>
            </a:ln>
          </p:spPr>
        </p:sp>
        <p:sp>
          <p:nvSpPr>
            <p:cNvPr name="AutoShape 28" id="28"/>
            <p:cNvSpPr/>
            <p:nvPr/>
          </p:nvSpPr>
          <p:spPr>
            <a:xfrm flipH="true" flipV="true">
              <a:off x="1947114" y="1109008"/>
              <a:ext cx="173538" cy="105386"/>
            </a:xfrm>
            <a:prstGeom prst="line">
              <a:avLst/>
            </a:prstGeom>
            <a:ln cap="flat" w="24847">
              <a:solidFill>
                <a:srgbClr val="1EFFC1"/>
              </a:solidFill>
              <a:prstDash val="solid"/>
              <a:headEnd type="none" len="sm" w="sm"/>
              <a:tailEnd type="none" len="sm" w="sm"/>
            </a:ln>
          </p:spPr>
        </p:sp>
        <p:sp>
          <p:nvSpPr>
            <p:cNvPr name="TextBox 29" id="29"/>
            <p:cNvSpPr txBox="true"/>
            <p:nvPr/>
          </p:nvSpPr>
          <p:spPr>
            <a:xfrm rot="0">
              <a:off x="2253448" y="878126"/>
              <a:ext cx="216218" cy="283575"/>
            </a:xfrm>
            <a:prstGeom prst="rect">
              <a:avLst/>
            </a:prstGeom>
          </p:spPr>
          <p:txBody>
            <a:bodyPr anchor="t" rtlCol="false" tIns="0" lIns="0" bIns="0" rIns="0">
              <a:spAutoFit/>
            </a:bodyPr>
            <a:lstStyle/>
            <a:p>
              <a:pPr algn="ctr">
                <a:lnSpc>
                  <a:spcPts val="1692"/>
                </a:lnSpc>
              </a:pPr>
              <a:r>
                <a:rPr lang="en-US" sz="1209">
                  <a:solidFill>
                    <a:srgbClr val="1EFFC1"/>
                  </a:solidFill>
                  <a:latin typeface="Arimo"/>
                </a:rPr>
                <a:t>dk</a:t>
              </a:r>
            </a:p>
          </p:txBody>
        </p:sp>
        <p:sp>
          <p:nvSpPr>
            <p:cNvPr name="TextBox 30" id="30"/>
            <p:cNvSpPr txBox="true"/>
            <p:nvPr/>
          </p:nvSpPr>
          <p:spPr>
            <a:xfrm rot="0">
              <a:off x="2707984" y="-38100"/>
              <a:ext cx="160007" cy="350140"/>
            </a:xfrm>
            <a:prstGeom prst="rect">
              <a:avLst/>
            </a:prstGeom>
          </p:spPr>
          <p:txBody>
            <a:bodyPr anchor="t" rtlCol="false" tIns="0" lIns="0" bIns="0" rIns="0">
              <a:spAutoFit/>
            </a:bodyPr>
            <a:lstStyle/>
            <a:p>
              <a:pPr algn="ctr">
                <a:lnSpc>
                  <a:spcPts val="2165"/>
                </a:lnSpc>
              </a:pPr>
              <a:r>
                <a:rPr lang="en-US" sz="1546">
                  <a:solidFill>
                    <a:srgbClr val="1EFFC1"/>
                  </a:solidFill>
                  <a:latin typeface="Arimo"/>
                </a:rPr>
                <a:t>T</a:t>
              </a:r>
            </a:p>
          </p:txBody>
        </p:sp>
        <p:sp>
          <p:nvSpPr>
            <p:cNvPr name="TextBox 31" id="31"/>
            <p:cNvSpPr txBox="true"/>
            <p:nvPr/>
          </p:nvSpPr>
          <p:spPr>
            <a:xfrm rot="0">
              <a:off x="1390738" y="-95861"/>
              <a:ext cx="1886161" cy="1283384"/>
            </a:xfrm>
            <a:prstGeom prst="rect">
              <a:avLst/>
            </a:prstGeom>
          </p:spPr>
          <p:txBody>
            <a:bodyPr anchor="t" rtlCol="false" tIns="0" lIns="0" bIns="0" rIns="0">
              <a:spAutoFit/>
            </a:bodyPr>
            <a:lstStyle/>
            <a:p>
              <a:pPr>
                <a:lnSpc>
                  <a:spcPts val="7934"/>
                </a:lnSpc>
              </a:pPr>
              <a:r>
                <a:rPr lang="en-US" sz="5667">
                  <a:solidFill>
                    <a:srgbClr val="1EFFC1"/>
                  </a:solidFill>
                  <a:latin typeface="Arimo"/>
                </a:rPr>
                <a:t>(    )</a:t>
              </a:r>
            </a:p>
          </p:txBody>
        </p:sp>
      </p:grpSp>
      <p:grpSp>
        <p:nvGrpSpPr>
          <p:cNvPr name="Group 32" id="32"/>
          <p:cNvGrpSpPr/>
          <p:nvPr/>
        </p:nvGrpSpPr>
        <p:grpSpPr>
          <a:xfrm rot="0">
            <a:off x="2098869" y="4919865"/>
            <a:ext cx="3249009" cy="386132"/>
            <a:chOff x="0" y="0"/>
            <a:chExt cx="4332011" cy="514842"/>
          </a:xfrm>
        </p:grpSpPr>
        <p:sp>
          <p:nvSpPr>
            <p:cNvPr name="AutoShape 33" id="33"/>
            <p:cNvSpPr/>
            <p:nvPr/>
          </p:nvSpPr>
          <p:spPr>
            <a:xfrm flipV="true">
              <a:off x="289" y="444070"/>
              <a:ext cx="4331434" cy="34174"/>
            </a:xfrm>
            <a:prstGeom prst="line">
              <a:avLst/>
            </a:prstGeom>
            <a:ln cap="flat" w="73199">
              <a:solidFill>
                <a:srgbClr val="FFFFFF"/>
              </a:solidFill>
              <a:prstDash val="solid"/>
              <a:headEnd type="none" len="sm" w="sm"/>
              <a:tailEnd type="triangle" len="med" w="lg"/>
            </a:ln>
          </p:spPr>
        </p:sp>
        <p:sp>
          <p:nvSpPr>
            <p:cNvPr name="TextBox 34" id="34"/>
            <p:cNvSpPr txBox="true"/>
            <p:nvPr/>
          </p:nvSpPr>
          <p:spPr>
            <a:xfrm rot="0">
              <a:off x="1653387" y="-47625"/>
              <a:ext cx="1025238" cy="455097"/>
            </a:xfrm>
            <a:prstGeom prst="rect">
              <a:avLst/>
            </a:prstGeom>
          </p:spPr>
          <p:txBody>
            <a:bodyPr anchor="t" rtlCol="false" tIns="0" lIns="0" bIns="0" rIns="0">
              <a:spAutoFit/>
            </a:bodyPr>
            <a:lstStyle/>
            <a:p>
              <a:pPr algn="ctr">
                <a:lnSpc>
                  <a:spcPts val="2824"/>
                </a:lnSpc>
              </a:pPr>
              <a:r>
                <a:rPr lang="en-US" sz="2017">
                  <a:solidFill>
                    <a:srgbClr val="1EFFC1"/>
                  </a:solidFill>
                  <a:latin typeface="Arimo"/>
                </a:rPr>
                <a:t>Value</a:t>
              </a:r>
            </a:p>
          </p:txBody>
        </p:sp>
      </p:grpSp>
      <p:grpSp>
        <p:nvGrpSpPr>
          <p:cNvPr name="Group 35" id="35"/>
          <p:cNvGrpSpPr/>
          <p:nvPr/>
        </p:nvGrpSpPr>
        <p:grpSpPr>
          <a:xfrm rot="0">
            <a:off x="7550918" y="790817"/>
            <a:ext cx="2040954" cy="1201632"/>
            <a:chOff x="0" y="0"/>
            <a:chExt cx="559576" cy="329456"/>
          </a:xfrm>
        </p:grpSpPr>
        <p:sp>
          <p:nvSpPr>
            <p:cNvPr name="Freeform 36" id="36"/>
            <p:cNvSpPr/>
            <p:nvPr/>
          </p:nvSpPr>
          <p:spPr>
            <a:xfrm flipH="false" flipV="false" rot="0">
              <a:off x="0" y="0"/>
              <a:ext cx="559576" cy="329456"/>
            </a:xfrm>
            <a:custGeom>
              <a:avLst/>
              <a:gdLst/>
              <a:ahLst/>
              <a:cxnLst/>
              <a:rect r="r" b="b" t="t" l="l"/>
              <a:pathLst>
                <a:path h="329456" w="559576">
                  <a:moveTo>
                    <a:pt x="164728" y="0"/>
                  </a:moveTo>
                  <a:lnTo>
                    <a:pt x="394848" y="0"/>
                  </a:lnTo>
                  <a:cubicBezTo>
                    <a:pt x="485825" y="0"/>
                    <a:pt x="559576" y="73751"/>
                    <a:pt x="559576" y="164728"/>
                  </a:cubicBezTo>
                  <a:lnTo>
                    <a:pt x="559576" y="164728"/>
                  </a:lnTo>
                  <a:cubicBezTo>
                    <a:pt x="559576" y="255705"/>
                    <a:pt x="485825" y="329456"/>
                    <a:pt x="394848" y="329456"/>
                  </a:cubicBezTo>
                  <a:lnTo>
                    <a:pt x="164728" y="329456"/>
                  </a:lnTo>
                  <a:cubicBezTo>
                    <a:pt x="73751" y="329456"/>
                    <a:pt x="0" y="255705"/>
                    <a:pt x="0" y="164728"/>
                  </a:cubicBezTo>
                  <a:lnTo>
                    <a:pt x="0" y="164728"/>
                  </a:lnTo>
                  <a:cubicBezTo>
                    <a:pt x="0" y="73751"/>
                    <a:pt x="73751" y="0"/>
                    <a:pt x="164728" y="0"/>
                  </a:cubicBezTo>
                  <a:close/>
                </a:path>
              </a:pathLst>
            </a:custGeom>
            <a:solidFill>
              <a:srgbClr val="000000">
                <a:alpha val="0"/>
              </a:srgbClr>
            </a:solidFill>
            <a:ln w="38100" cap="rnd">
              <a:solidFill>
                <a:srgbClr val="FFDE59"/>
              </a:solidFill>
              <a:prstDash val="solid"/>
              <a:round/>
            </a:ln>
          </p:spPr>
        </p:sp>
        <p:sp>
          <p:nvSpPr>
            <p:cNvPr name="TextBox 37" id="37"/>
            <p:cNvSpPr txBox="true"/>
            <p:nvPr/>
          </p:nvSpPr>
          <p:spPr>
            <a:xfrm>
              <a:off x="0" y="-9525"/>
              <a:ext cx="559576" cy="338981"/>
            </a:xfrm>
            <a:prstGeom prst="rect">
              <a:avLst/>
            </a:prstGeom>
          </p:spPr>
          <p:txBody>
            <a:bodyPr anchor="ctr" rtlCol="false" tIns="48799" lIns="48799" bIns="48799" rIns="48799"/>
            <a:lstStyle/>
            <a:p>
              <a:pPr algn="ctr">
                <a:lnSpc>
                  <a:spcPts val="2520"/>
                </a:lnSpc>
              </a:pPr>
              <a:r>
                <a:rPr lang="en-US" sz="2100">
                  <a:solidFill>
                    <a:srgbClr val="1EFFC1"/>
                  </a:solidFill>
                  <a:latin typeface="Arimo"/>
                </a:rPr>
                <a:t>Encoder- Decoder Attention head</a:t>
              </a:r>
            </a:p>
          </p:txBody>
        </p:sp>
      </p:grpSp>
      <p:sp>
        <p:nvSpPr>
          <p:cNvPr name="AutoShape 38" id="38"/>
          <p:cNvSpPr/>
          <p:nvPr/>
        </p:nvSpPr>
        <p:spPr>
          <a:xfrm>
            <a:off x="8571395" y="1992449"/>
            <a:ext cx="64898" cy="7978536"/>
          </a:xfrm>
          <a:prstGeom prst="line">
            <a:avLst/>
          </a:prstGeom>
          <a:ln cap="flat" w="38100">
            <a:solidFill>
              <a:srgbClr val="FFFFFF"/>
            </a:solidFill>
            <a:prstDash val="sysDash"/>
            <a:headEnd type="none" len="sm" w="sm"/>
            <a:tailEnd type="none" len="sm" w="sm"/>
          </a:ln>
        </p:spPr>
      </p:sp>
      <p:grpSp>
        <p:nvGrpSpPr>
          <p:cNvPr name="Group 39" id="39"/>
          <p:cNvGrpSpPr/>
          <p:nvPr/>
        </p:nvGrpSpPr>
        <p:grpSpPr>
          <a:xfrm rot="0">
            <a:off x="11071396" y="790817"/>
            <a:ext cx="1453966" cy="890449"/>
            <a:chOff x="0" y="0"/>
            <a:chExt cx="398639" cy="244138"/>
          </a:xfrm>
        </p:grpSpPr>
        <p:sp>
          <p:nvSpPr>
            <p:cNvPr name="Freeform 40" id="40"/>
            <p:cNvSpPr/>
            <p:nvPr/>
          </p:nvSpPr>
          <p:spPr>
            <a:xfrm flipH="false" flipV="false" rot="0">
              <a:off x="0" y="0"/>
              <a:ext cx="398639" cy="244138"/>
            </a:xfrm>
            <a:custGeom>
              <a:avLst/>
              <a:gdLst/>
              <a:ahLst/>
              <a:cxnLst/>
              <a:rect r="r" b="b" t="t" l="l"/>
              <a:pathLst>
                <a:path h="244138" w="398639">
                  <a:moveTo>
                    <a:pt x="122069" y="0"/>
                  </a:moveTo>
                  <a:lnTo>
                    <a:pt x="276571" y="0"/>
                  </a:lnTo>
                  <a:cubicBezTo>
                    <a:pt x="343987" y="0"/>
                    <a:pt x="398639" y="54652"/>
                    <a:pt x="398639" y="122069"/>
                  </a:cubicBezTo>
                  <a:lnTo>
                    <a:pt x="398639" y="122069"/>
                  </a:lnTo>
                  <a:cubicBezTo>
                    <a:pt x="398639" y="189486"/>
                    <a:pt x="343987" y="244138"/>
                    <a:pt x="276571" y="244138"/>
                  </a:cubicBezTo>
                  <a:lnTo>
                    <a:pt x="122069" y="244138"/>
                  </a:lnTo>
                  <a:cubicBezTo>
                    <a:pt x="54652" y="244138"/>
                    <a:pt x="0" y="189486"/>
                    <a:pt x="0" y="122069"/>
                  </a:cubicBezTo>
                  <a:lnTo>
                    <a:pt x="0" y="122069"/>
                  </a:lnTo>
                  <a:cubicBezTo>
                    <a:pt x="0" y="54652"/>
                    <a:pt x="54652" y="0"/>
                    <a:pt x="122069" y="0"/>
                  </a:cubicBezTo>
                  <a:close/>
                </a:path>
              </a:pathLst>
            </a:custGeom>
            <a:solidFill>
              <a:srgbClr val="000000">
                <a:alpha val="0"/>
              </a:srgbClr>
            </a:solidFill>
            <a:ln w="38100" cap="rnd">
              <a:solidFill>
                <a:srgbClr val="FFDE59"/>
              </a:solidFill>
              <a:prstDash val="solid"/>
              <a:round/>
            </a:ln>
          </p:spPr>
        </p:sp>
        <p:sp>
          <p:nvSpPr>
            <p:cNvPr name="TextBox 41" id="41"/>
            <p:cNvSpPr txBox="true"/>
            <p:nvPr/>
          </p:nvSpPr>
          <p:spPr>
            <a:xfrm>
              <a:off x="0" y="-9525"/>
              <a:ext cx="398639" cy="253663"/>
            </a:xfrm>
            <a:prstGeom prst="rect">
              <a:avLst/>
            </a:prstGeom>
          </p:spPr>
          <p:txBody>
            <a:bodyPr anchor="ctr" rtlCol="false" tIns="48799" lIns="48799" bIns="48799" rIns="48799"/>
            <a:lstStyle/>
            <a:p>
              <a:pPr algn="ctr">
                <a:lnSpc>
                  <a:spcPts val="2520"/>
                </a:lnSpc>
              </a:pPr>
              <a:r>
                <a:rPr lang="en-US" sz="2100">
                  <a:solidFill>
                    <a:srgbClr val="1EFFC1"/>
                  </a:solidFill>
                  <a:latin typeface="Arimo"/>
                </a:rPr>
                <a:t>Feed forward</a:t>
              </a:r>
            </a:p>
          </p:txBody>
        </p:sp>
      </p:grpSp>
      <p:sp>
        <p:nvSpPr>
          <p:cNvPr name="AutoShape 42" id="42"/>
          <p:cNvSpPr/>
          <p:nvPr/>
        </p:nvSpPr>
        <p:spPr>
          <a:xfrm>
            <a:off x="11817429" y="1771145"/>
            <a:ext cx="18300" cy="8133163"/>
          </a:xfrm>
          <a:prstGeom prst="line">
            <a:avLst/>
          </a:prstGeom>
          <a:ln cap="flat" w="38100">
            <a:solidFill>
              <a:srgbClr val="FFFFFF"/>
            </a:solidFill>
            <a:prstDash val="sysDash"/>
            <a:headEnd type="none" len="sm" w="sm"/>
            <a:tailEnd type="none" len="sm" w="sm"/>
          </a:ln>
        </p:spPr>
      </p:sp>
      <p:grpSp>
        <p:nvGrpSpPr>
          <p:cNvPr name="Group 43" id="43"/>
          <p:cNvGrpSpPr/>
          <p:nvPr/>
        </p:nvGrpSpPr>
        <p:grpSpPr>
          <a:xfrm rot="0">
            <a:off x="13357674" y="790817"/>
            <a:ext cx="1213835" cy="890449"/>
            <a:chOff x="0" y="0"/>
            <a:chExt cx="332802" cy="244138"/>
          </a:xfrm>
        </p:grpSpPr>
        <p:sp>
          <p:nvSpPr>
            <p:cNvPr name="Freeform 44" id="44"/>
            <p:cNvSpPr/>
            <p:nvPr/>
          </p:nvSpPr>
          <p:spPr>
            <a:xfrm flipH="false" flipV="false" rot="0">
              <a:off x="0" y="0"/>
              <a:ext cx="332802" cy="244138"/>
            </a:xfrm>
            <a:custGeom>
              <a:avLst/>
              <a:gdLst/>
              <a:ahLst/>
              <a:cxnLst/>
              <a:rect r="r" b="b" t="t" l="l"/>
              <a:pathLst>
                <a:path h="244138" w="332802">
                  <a:moveTo>
                    <a:pt x="122069" y="0"/>
                  </a:moveTo>
                  <a:lnTo>
                    <a:pt x="210733" y="0"/>
                  </a:lnTo>
                  <a:cubicBezTo>
                    <a:pt x="278150" y="0"/>
                    <a:pt x="332802" y="54652"/>
                    <a:pt x="332802" y="122069"/>
                  </a:cubicBezTo>
                  <a:lnTo>
                    <a:pt x="332802" y="122069"/>
                  </a:lnTo>
                  <a:cubicBezTo>
                    <a:pt x="332802" y="189486"/>
                    <a:pt x="278150" y="244138"/>
                    <a:pt x="210733" y="244138"/>
                  </a:cubicBezTo>
                  <a:lnTo>
                    <a:pt x="122069" y="244138"/>
                  </a:lnTo>
                  <a:cubicBezTo>
                    <a:pt x="54652" y="244138"/>
                    <a:pt x="0" y="189486"/>
                    <a:pt x="0" y="122069"/>
                  </a:cubicBezTo>
                  <a:lnTo>
                    <a:pt x="0" y="122069"/>
                  </a:lnTo>
                  <a:cubicBezTo>
                    <a:pt x="0" y="54652"/>
                    <a:pt x="54652" y="0"/>
                    <a:pt x="122069" y="0"/>
                  </a:cubicBezTo>
                  <a:close/>
                </a:path>
              </a:pathLst>
            </a:custGeom>
            <a:solidFill>
              <a:srgbClr val="000000">
                <a:alpha val="0"/>
              </a:srgbClr>
            </a:solidFill>
            <a:ln w="38100" cap="rnd">
              <a:solidFill>
                <a:srgbClr val="FFDE59"/>
              </a:solidFill>
              <a:prstDash val="solid"/>
              <a:round/>
            </a:ln>
          </p:spPr>
        </p:sp>
        <p:sp>
          <p:nvSpPr>
            <p:cNvPr name="TextBox 45" id="45"/>
            <p:cNvSpPr txBox="true"/>
            <p:nvPr/>
          </p:nvSpPr>
          <p:spPr>
            <a:xfrm>
              <a:off x="0" y="-9525"/>
              <a:ext cx="332802" cy="253663"/>
            </a:xfrm>
            <a:prstGeom prst="rect">
              <a:avLst/>
            </a:prstGeom>
          </p:spPr>
          <p:txBody>
            <a:bodyPr anchor="ctr" rtlCol="false" tIns="48799" lIns="48799" bIns="48799" rIns="48799"/>
            <a:lstStyle/>
            <a:p>
              <a:pPr algn="ctr">
                <a:lnSpc>
                  <a:spcPts val="2520"/>
                </a:lnSpc>
              </a:pPr>
              <a:r>
                <a:rPr lang="en-US" sz="2100">
                  <a:solidFill>
                    <a:srgbClr val="1EFFC1"/>
                  </a:solidFill>
                  <a:latin typeface="Arimo"/>
                </a:rPr>
                <a:t>Linear</a:t>
              </a:r>
            </a:p>
          </p:txBody>
        </p:sp>
      </p:grpSp>
      <p:sp>
        <p:nvSpPr>
          <p:cNvPr name="AutoShape 46" id="46"/>
          <p:cNvSpPr/>
          <p:nvPr/>
        </p:nvSpPr>
        <p:spPr>
          <a:xfrm>
            <a:off x="13983641" y="1681308"/>
            <a:ext cx="18300" cy="8133163"/>
          </a:xfrm>
          <a:prstGeom prst="line">
            <a:avLst/>
          </a:prstGeom>
          <a:ln cap="flat" w="38100">
            <a:solidFill>
              <a:srgbClr val="FFFFFF"/>
            </a:solidFill>
            <a:prstDash val="sysDash"/>
            <a:headEnd type="none" len="sm" w="sm"/>
            <a:tailEnd type="none" len="sm" w="sm"/>
          </a:ln>
        </p:spPr>
      </p:sp>
      <p:grpSp>
        <p:nvGrpSpPr>
          <p:cNvPr name="Group 47" id="47"/>
          <p:cNvGrpSpPr/>
          <p:nvPr/>
        </p:nvGrpSpPr>
        <p:grpSpPr>
          <a:xfrm rot="0">
            <a:off x="15400183" y="874601"/>
            <a:ext cx="1293878" cy="800610"/>
            <a:chOff x="0" y="0"/>
            <a:chExt cx="354748" cy="219506"/>
          </a:xfrm>
        </p:grpSpPr>
        <p:sp>
          <p:nvSpPr>
            <p:cNvPr name="Freeform 48" id="48"/>
            <p:cNvSpPr/>
            <p:nvPr/>
          </p:nvSpPr>
          <p:spPr>
            <a:xfrm flipH="false" flipV="false" rot="0">
              <a:off x="0" y="0"/>
              <a:ext cx="354748" cy="219506"/>
            </a:xfrm>
            <a:custGeom>
              <a:avLst/>
              <a:gdLst/>
              <a:ahLst/>
              <a:cxnLst/>
              <a:rect r="r" b="b" t="t" l="l"/>
              <a:pathLst>
                <a:path h="219506" w="354748">
                  <a:moveTo>
                    <a:pt x="109753" y="0"/>
                  </a:moveTo>
                  <a:lnTo>
                    <a:pt x="244994" y="0"/>
                  </a:lnTo>
                  <a:cubicBezTo>
                    <a:pt x="305609" y="0"/>
                    <a:pt x="354748" y="49138"/>
                    <a:pt x="354748" y="109753"/>
                  </a:cubicBezTo>
                  <a:lnTo>
                    <a:pt x="354748" y="109753"/>
                  </a:lnTo>
                  <a:cubicBezTo>
                    <a:pt x="354748" y="138861"/>
                    <a:pt x="343184" y="166778"/>
                    <a:pt x="322602" y="187360"/>
                  </a:cubicBezTo>
                  <a:cubicBezTo>
                    <a:pt x="302019" y="207943"/>
                    <a:pt x="274103" y="219506"/>
                    <a:pt x="244994" y="219506"/>
                  </a:cubicBezTo>
                  <a:lnTo>
                    <a:pt x="109753" y="219506"/>
                  </a:lnTo>
                  <a:cubicBezTo>
                    <a:pt x="80645" y="219506"/>
                    <a:pt x="52729" y="207943"/>
                    <a:pt x="32146" y="187360"/>
                  </a:cubicBezTo>
                  <a:cubicBezTo>
                    <a:pt x="11563" y="166778"/>
                    <a:pt x="0" y="138861"/>
                    <a:pt x="0" y="109753"/>
                  </a:cubicBezTo>
                  <a:lnTo>
                    <a:pt x="0" y="109753"/>
                  </a:lnTo>
                  <a:cubicBezTo>
                    <a:pt x="0" y="80645"/>
                    <a:pt x="11563" y="52729"/>
                    <a:pt x="32146" y="32146"/>
                  </a:cubicBezTo>
                  <a:cubicBezTo>
                    <a:pt x="52729" y="11563"/>
                    <a:pt x="80645" y="0"/>
                    <a:pt x="109753" y="0"/>
                  </a:cubicBezTo>
                  <a:close/>
                </a:path>
              </a:pathLst>
            </a:custGeom>
            <a:solidFill>
              <a:srgbClr val="000000">
                <a:alpha val="0"/>
              </a:srgbClr>
            </a:solidFill>
            <a:ln w="38100" cap="rnd">
              <a:solidFill>
                <a:srgbClr val="FFDE59"/>
              </a:solidFill>
              <a:prstDash val="solid"/>
              <a:round/>
            </a:ln>
          </p:spPr>
        </p:sp>
        <p:sp>
          <p:nvSpPr>
            <p:cNvPr name="TextBox 49" id="49"/>
            <p:cNvSpPr txBox="true"/>
            <p:nvPr/>
          </p:nvSpPr>
          <p:spPr>
            <a:xfrm>
              <a:off x="0" y="-9525"/>
              <a:ext cx="354748" cy="229031"/>
            </a:xfrm>
            <a:prstGeom prst="rect">
              <a:avLst/>
            </a:prstGeom>
          </p:spPr>
          <p:txBody>
            <a:bodyPr anchor="ctr" rtlCol="false" tIns="48799" lIns="48799" bIns="48799" rIns="48799"/>
            <a:lstStyle/>
            <a:p>
              <a:pPr algn="ctr">
                <a:lnSpc>
                  <a:spcPts val="2520"/>
                </a:lnSpc>
              </a:pPr>
              <a:r>
                <a:rPr lang="en-US" sz="2100">
                  <a:solidFill>
                    <a:srgbClr val="1EFFC1"/>
                  </a:solidFill>
                  <a:latin typeface="Arimo"/>
                </a:rPr>
                <a:t>Softmax</a:t>
              </a:r>
            </a:p>
          </p:txBody>
        </p:sp>
      </p:grpSp>
      <p:sp>
        <p:nvSpPr>
          <p:cNvPr name="AutoShape 50" id="50"/>
          <p:cNvSpPr/>
          <p:nvPr/>
        </p:nvSpPr>
        <p:spPr>
          <a:xfrm>
            <a:off x="16066172" y="1675254"/>
            <a:ext cx="18300" cy="8133163"/>
          </a:xfrm>
          <a:prstGeom prst="line">
            <a:avLst/>
          </a:prstGeom>
          <a:ln cap="flat" w="38100">
            <a:solidFill>
              <a:srgbClr val="FFFFFF"/>
            </a:solidFill>
            <a:prstDash val="sysDash"/>
            <a:headEnd type="none" len="sm" w="sm"/>
            <a:tailEnd type="none" len="sm" w="sm"/>
          </a:ln>
        </p:spPr>
      </p:sp>
      <p:sp>
        <p:nvSpPr>
          <p:cNvPr name="AutoShape 51" id="51"/>
          <p:cNvSpPr/>
          <p:nvPr/>
        </p:nvSpPr>
        <p:spPr>
          <a:xfrm>
            <a:off x="4743850" y="6777626"/>
            <a:ext cx="3827319" cy="28574"/>
          </a:xfrm>
          <a:prstGeom prst="line">
            <a:avLst/>
          </a:prstGeom>
          <a:ln cap="flat" w="57150">
            <a:solidFill>
              <a:srgbClr val="FFFFFF"/>
            </a:solidFill>
            <a:prstDash val="solid"/>
            <a:headEnd type="none" len="sm" w="sm"/>
            <a:tailEnd type="triangle" len="med" w="lg"/>
          </a:ln>
        </p:spPr>
      </p:sp>
      <p:sp>
        <p:nvSpPr>
          <p:cNvPr name="TextBox 52" id="52"/>
          <p:cNvSpPr txBox="true"/>
          <p:nvPr/>
        </p:nvSpPr>
        <p:spPr>
          <a:xfrm rot="0">
            <a:off x="5977546" y="5715571"/>
            <a:ext cx="1929570" cy="353229"/>
          </a:xfrm>
          <a:prstGeom prst="rect">
            <a:avLst/>
          </a:prstGeom>
        </p:spPr>
        <p:txBody>
          <a:bodyPr anchor="t" rtlCol="false" tIns="0" lIns="0" bIns="0" rIns="0">
            <a:spAutoFit/>
          </a:bodyPr>
          <a:lstStyle/>
          <a:p>
            <a:pPr algn="ctr">
              <a:lnSpc>
                <a:spcPts val="2824"/>
              </a:lnSpc>
            </a:pPr>
            <a:r>
              <a:rPr lang="en-US" sz="2017">
                <a:solidFill>
                  <a:srgbClr val="1EFFC1"/>
                </a:solidFill>
                <a:latin typeface="Arimo"/>
              </a:rPr>
              <a:t>Encoder-Query </a:t>
            </a:r>
          </a:p>
        </p:txBody>
      </p:sp>
      <p:sp>
        <p:nvSpPr>
          <p:cNvPr name="AutoShape 53" id="53"/>
          <p:cNvSpPr/>
          <p:nvPr/>
        </p:nvSpPr>
        <p:spPr>
          <a:xfrm>
            <a:off x="4743850" y="6097376"/>
            <a:ext cx="3828443" cy="0"/>
          </a:xfrm>
          <a:prstGeom prst="line">
            <a:avLst/>
          </a:prstGeom>
          <a:ln cap="flat" w="57150">
            <a:solidFill>
              <a:srgbClr val="FFFFFF"/>
            </a:solidFill>
            <a:prstDash val="solid"/>
            <a:headEnd type="none" len="sm" w="sm"/>
            <a:tailEnd type="triangle" len="med" w="lg"/>
          </a:ln>
        </p:spPr>
      </p:sp>
      <p:sp>
        <p:nvSpPr>
          <p:cNvPr name="TextBox 54" id="54"/>
          <p:cNvSpPr txBox="true"/>
          <p:nvPr/>
        </p:nvSpPr>
        <p:spPr>
          <a:xfrm rot="0">
            <a:off x="6029763" y="6424397"/>
            <a:ext cx="1542685" cy="353229"/>
          </a:xfrm>
          <a:prstGeom prst="rect">
            <a:avLst/>
          </a:prstGeom>
        </p:spPr>
        <p:txBody>
          <a:bodyPr anchor="t" rtlCol="false" tIns="0" lIns="0" bIns="0" rIns="0">
            <a:spAutoFit/>
          </a:bodyPr>
          <a:lstStyle/>
          <a:p>
            <a:pPr algn="ctr">
              <a:lnSpc>
                <a:spcPts val="2824"/>
              </a:lnSpc>
            </a:pPr>
            <a:r>
              <a:rPr lang="en-US" sz="2017">
                <a:solidFill>
                  <a:srgbClr val="1EFFC1"/>
                </a:solidFill>
                <a:latin typeface="Arimo"/>
              </a:rPr>
              <a:t>Encoder-Key</a:t>
            </a:r>
          </a:p>
        </p:txBody>
      </p:sp>
      <p:sp>
        <p:nvSpPr>
          <p:cNvPr name="AutoShape 55" id="55"/>
          <p:cNvSpPr/>
          <p:nvPr/>
        </p:nvSpPr>
        <p:spPr>
          <a:xfrm flipV="true">
            <a:off x="5406551" y="8015391"/>
            <a:ext cx="3248575" cy="25630"/>
          </a:xfrm>
          <a:prstGeom prst="line">
            <a:avLst/>
          </a:prstGeom>
          <a:ln cap="flat" w="57150">
            <a:solidFill>
              <a:srgbClr val="FFFFFF"/>
            </a:solidFill>
            <a:prstDash val="solid"/>
            <a:headEnd type="none" len="sm" w="sm"/>
            <a:tailEnd type="triangle" len="med" w="lg"/>
          </a:ln>
        </p:spPr>
      </p:sp>
      <p:sp>
        <p:nvSpPr>
          <p:cNvPr name="TextBox 56" id="56"/>
          <p:cNvSpPr txBox="true"/>
          <p:nvPr/>
        </p:nvSpPr>
        <p:spPr>
          <a:xfrm rot="0">
            <a:off x="6117798" y="7633588"/>
            <a:ext cx="1873275" cy="353229"/>
          </a:xfrm>
          <a:prstGeom prst="rect">
            <a:avLst/>
          </a:prstGeom>
        </p:spPr>
        <p:txBody>
          <a:bodyPr anchor="t" rtlCol="false" tIns="0" lIns="0" bIns="0" rIns="0">
            <a:spAutoFit/>
          </a:bodyPr>
          <a:lstStyle/>
          <a:p>
            <a:pPr algn="ctr">
              <a:lnSpc>
                <a:spcPts val="2824"/>
              </a:lnSpc>
            </a:pPr>
            <a:r>
              <a:rPr lang="en-US" sz="2017">
                <a:solidFill>
                  <a:srgbClr val="1EFFC1"/>
                </a:solidFill>
                <a:latin typeface="Arimo"/>
              </a:rPr>
              <a:t>Decoder-Value</a:t>
            </a:r>
          </a:p>
        </p:txBody>
      </p:sp>
      <p:grpSp>
        <p:nvGrpSpPr>
          <p:cNvPr name="Group 57" id="57"/>
          <p:cNvGrpSpPr/>
          <p:nvPr/>
        </p:nvGrpSpPr>
        <p:grpSpPr>
          <a:xfrm rot="0">
            <a:off x="8552345" y="6891961"/>
            <a:ext cx="765843" cy="789252"/>
            <a:chOff x="0" y="0"/>
            <a:chExt cx="1021124" cy="1052336"/>
          </a:xfrm>
        </p:grpSpPr>
        <p:sp>
          <p:nvSpPr>
            <p:cNvPr name="AutoShape 58" id="58"/>
            <p:cNvSpPr/>
            <p:nvPr/>
          </p:nvSpPr>
          <p:spPr>
            <a:xfrm>
              <a:off x="0" y="31594"/>
              <a:ext cx="1020742" cy="0"/>
            </a:xfrm>
            <a:prstGeom prst="line">
              <a:avLst/>
            </a:prstGeom>
            <a:ln cap="flat" w="63188">
              <a:solidFill>
                <a:srgbClr val="FFFFFF"/>
              </a:solidFill>
              <a:prstDash val="solid"/>
              <a:headEnd type="none" len="sm" w="sm"/>
              <a:tailEnd type="none" len="sm" w="sm"/>
            </a:ln>
          </p:spPr>
        </p:sp>
        <p:sp>
          <p:nvSpPr>
            <p:cNvPr name="AutoShape 59" id="59"/>
            <p:cNvSpPr/>
            <p:nvPr/>
          </p:nvSpPr>
          <p:spPr>
            <a:xfrm>
              <a:off x="382" y="1020742"/>
              <a:ext cx="1020742" cy="0"/>
            </a:xfrm>
            <a:prstGeom prst="line">
              <a:avLst/>
            </a:prstGeom>
            <a:ln cap="flat" w="63188">
              <a:solidFill>
                <a:srgbClr val="FFFFFF"/>
              </a:solidFill>
              <a:prstDash val="solid"/>
              <a:headEnd type="arrow" len="sm" w="med"/>
              <a:tailEnd type="none" len="sm" w="sm"/>
            </a:ln>
          </p:spPr>
        </p:sp>
        <p:sp>
          <p:nvSpPr>
            <p:cNvPr name="AutoShape 60" id="60"/>
            <p:cNvSpPr/>
            <p:nvPr/>
          </p:nvSpPr>
          <p:spPr>
            <a:xfrm flipV="true">
              <a:off x="989148" y="31594"/>
              <a:ext cx="0" cy="1020742"/>
            </a:xfrm>
            <a:prstGeom prst="line">
              <a:avLst/>
            </a:prstGeom>
            <a:ln cap="flat" w="63188">
              <a:solidFill>
                <a:srgbClr val="FFFFFF"/>
              </a:solidFill>
              <a:prstDash val="solid"/>
              <a:headEnd type="none" len="sm" w="sm"/>
              <a:tailEnd type="none" len="sm" w="sm"/>
            </a:ln>
          </p:spPr>
        </p:sp>
      </p:grpSp>
      <p:grpSp>
        <p:nvGrpSpPr>
          <p:cNvPr name="Group 61" id="61"/>
          <p:cNvGrpSpPr/>
          <p:nvPr/>
        </p:nvGrpSpPr>
        <p:grpSpPr>
          <a:xfrm rot="0">
            <a:off x="9318188" y="6698480"/>
            <a:ext cx="2457674" cy="918760"/>
            <a:chOff x="0" y="0"/>
            <a:chExt cx="3276899" cy="1225013"/>
          </a:xfrm>
        </p:grpSpPr>
        <p:sp>
          <p:nvSpPr>
            <p:cNvPr name="TextBox 62" id="62"/>
            <p:cNvSpPr txBox="true"/>
            <p:nvPr/>
          </p:nvSpPr>
          <p:spPr>
            <a:xfrm rot="0">
              <a:off x="0" y="532782"/>
              <a:ext cx="1420857" cy="455097"/>
            </a:xfrm>
            <a:prstGeom prst="rect">
              <a:avLst/>
            </a:prstGeom>
          </p:spPr>
          <p:txBody>
            <a:bodyPr anchor="t" rtlCol="false" tIns="0" lIns="0" bIns="0" rIns="0">
              <a:spAutoFit/>
            </a:bodyPr>
            <a:lstStyle/>
            <a:p>
              <a:pPr>
                <a:lnSpc>
                  <a:spcPts val="2824"/>
                </a:lnSpc>
              </a:pPr>
              <a:r>
                <a:rPr lang="en-US" sz="2017">
                  <a:solidFill>
                    <a:srgbClr val="1EFFC1"/>
                  </a:solidFill>
                  <a:latin typeface="Arimo"/>
                </a:rPr>
                <a:t>Softmax</a:t>
              </a:r>
            </a:p>
          </p:txBody>
        </p:sp>
        <p:sp>
          <p:nvSpPr>
            <p:cNvPr name="TextBox 63" id="63"/>
            <p:cNvSpPr txBox="true"/>
            <p:nvPr/>
          </p:nvSpPr>
          <p:spPr>
            <a:xfrm rot="0">
              <a:off x="1799646" y="64939"/>
              <a:ext cx="908338" cy="636040"/>
            </a:xfrm>
            <a:prstGeom prst="rect">
              <a:avLst/>
            </a:prstGeom>
          </p:spPr>
          <p:txBody>
            <a:bodyPr anchor="t" rtlCol="false" tIns="0" lIns="0" bIns="0" rIns="0">
              <a:spAutoFit/>
            </a:bodyPr>
            <a:lstStyle/>
            <a:p>
              <a:pPr algn="ctr">
                <a:lnSpc>
                  <a:spcPts val="3861"/>
                </a:lnSpc>
              </a:pPr>
              <a:r>
                <a:rPr lang="en-US" sz="2758">
                  <a:solidFill>
                    <a:srgbClr val="1EFFC1"/>
                  </a:solidFill>
                  <a:latin typeface="Arimo"/>
                </a:rPr>
                <a:t>QxK</a:t>
              </a:r>
            </a:p>
          </p:txBody>
        </p:sp>
        <p:sp>
          <p:nvSpPr>
            <p:cNvPr name="AutoShape 64" id="64"/>
            <p:cNvSpPr/>
            <p:nvPr/>
          </p:nvSpPr>
          <p:spPr>
            <a:xfrm>
              <a:off x="1940494" y="709261"/>
              <a:ext cx="804653" cy="0"/>
            </a:xfrm>
            <a:prstGeom prst="line">
              <a:avLst/>
            </a:prstGeom>
            <a:ln cap="flat" w="16565">
              <a:solidFill>
                <a:srgbClr val="FFFFFF"/>
              </a:solidFill>
              <a:prstDash val="solid"/>
              <a:headEnd type="none" len="sm" w="sm"/>
              <a:tailEnd type="none" len="sm" w="sm"/>
            </a:ln>
          </p:spPr>
        </p:sp>
        <p:sp>
          <p:nvSpPr>
            <p:cNvPr name="AutoShape 65" id="65"/>
            <p:cNvSpPr/>
            <p:nvPr/>
          </p:nvSpPr>
          <p:spPr>
            <a:xfrm flipV="true">
              <a:off x="2098153" y="842138"/>
              <a:ext cx="557967" cy="0"/>
            </a:xfrm>
            <a:prstGeom prst="line">
              <a:avLst/>
            </a:prstGeom>
            <a:ln cap="flat" w="24847">
              <a:solidFill>
                <a:srgbClr val="1EFFC1"/>
              </a:solidFill>
              <a:prstDash val="solid"/>
              <a:headEnd type="none" len="sm" w="sm"/>
              <a:tailEnd type="none" len="sm" w="sm"/>
            </a:ln>
          </p:spPr>
        </p:sp>
        <p:sp>
          <p:nvSpPr>
            <p:cNvPr name="AutoShape 66" id="66"/>
            <p:cNvSpPr/>
            <p:nvPr/>
          </p:nvSpPr>
          <p:spPr>
            <a:xfrm flipH="true" flipV="true">
              <a:off x="2101240" y="829302"/>
              <a:ext cx="13029" cy="382949"/>
            </a:xfrm>
            <a:prstGeom prst="line">
              <a:avLst/>
            </a:prstGeom>
            <a:ln cap="flat" w="24847">
              <a:solidFill>
                <a:srgbClr val="1EFFC1"/>
              </a:solidFill>
              <a:prstDash val="solid"/>
              <a:headEnd type="none" len="sm" w="sm"/>
              <a:tailEnd type="none" len="sm" w="sm"/>
            </a:ln>
          </p:spPr>
        </p:sp>
        <p:sp>
          <p:nvSpPr>
            <p:cNvPr name="AutoShape 67" id="67"/>
            <p:cNvSpPr/>
            <p:nvPr/>
          </p:nvSpPr>
          <p:spPr>
            <a:xfrm flipH="true" flipV="true">
              <a:off x="1947114" y="1109008"/>
              <a:ext cx="173538" cy="105386"/>
            </a:xfrm>
            <a:prstGeom prst="line">
              <a:avLst/>
            </a:prstGeom>
            <a:ln cap="flat" w="24847">
              <a:solidFill>
                <a:srgbClr val="1EFFC1"/>
              </a:solidFill>
              <a:prstDash val="solid"/>
              <a:headEnd type="none" len="sm" w="sm"/>
              <a:tailEnd type="none" len="sm" w="sm"/>
            </a:ln>
          </p:spPr>
        </p:sp>
        <p:sp>
          <p:nvSpPr>
            <p:cNvPr name="TextBox 68" id="68"/>
            <p:cNvSpPr txBox="true"/>
            <p:nvPr/>
          </p:nvSpPr>
          <p:spPr>
            <a:xfrm rot="0">
              <a:off x="2253448" y="878126"/>
              <a:ext cx="216218" cy="283575"/>
            </a:xfrm>
            <a:prstGeom prst="rect">
              <a:avLst/>
            </a:prstGeom>
          </p:spPr>
          <p:txBody>
            <a:bodyPr anchor="t" rtlCol="false" tIns="0" lIns="0" bIns="0" rIns="0">
              <a:spAutoFit/>
            </a:bodyPr>
            <a:lstStyle/>
            <a:p>
              <a:pPr algn="ctr">
                <a:lnSpc>
                  <a:spcPts val="1692"/>
                </a:lnSpc>
              </a:pPr>
              <a:r>
                <a:rPr lang="en-US" sz="1209">
                  <a:solidFill>
                    <a:srgbClr val="1EFFC1"/>
                  </a:solidFill>
                  <a:latin typeface="Arimo"/>
                </a:rPr>
                <a:t>dk</a:t>
              </a:r>
            </a:p>
          </p:txBody>
        </p:sp>
        <p:sp>
          <p:nvSpPr>
            <p:cNvPr name="TextBox 69" id="69"/>
            <p:cNvSpPr txBox="true"/>
            <p:nvPr/>
          </p:nvSpPr>
          <p:spPr>
            <a:xfrm rot="0">
              <a:off x="2707984" y="-38100"/>
              <a:ext cx="160007" cy="350140"/>
            </a:xfrm>
            <a:prstGeom prst="rect">
              <a:avLst/>
            </a:prstGeom>
          </p:spPr>
          <p:txBody>
            <a:bodyPr anchor="t" rtlCol="false" tIns="0" lIns="0" bIns="0" rIns="0">
              <a:spAutoFit/>
            </a:bodyPr>
            <a:lstStyle/>
            <a:p>
              <a:pPr algn="ctr">
                <a:lnSpc>
                  <a:spcPts val="2165"/>
                </a:lnSpc>
              </a:pPr>
              <a:r>
                <a:rPr lang="en-US" sz="1546">
                  <a:solidFill>
                    <a:srgbClr val="1EFFC1"/>
                  </a:solidFill>
                  <a:latin typeface="Arimo"/>
                </a:rPr>
                <a:t>T</a:t>
              </a:r>
            </a:p>
          </p:txBody>
        </p:sp>
        <p:sp>
          <p:nvSpPr>
            <p:cNvPr name="TextBox 70" id="70"/>
            <p:cNvSpPr txBox="true"/>
            <p:nvPr/>
          </p:nvSpPr>
          <p:spPr>
            <a:xfrm rot="0">
              <a:off x="1390738" y="-95861"/>
              <a:ext cx="1886161" cy="1283384"/>
            </a:xfrm>
            <a:prstGeom prst="rect">
              <a:avLst/>
            </a:prstGeom>
          </p:spPr>
          <p:txBody>
            <a:bodyPr anchor="t" rtlCol="false" tIns="0" lIns="0" bIns="0" rIns="0">
              <a:spAutoFit/>
            </a:bodyPr>
            <a:lstStyle/>
            <a:p>
              <a:pPr>
                <a:lnSpc>
                  <a:spcPts val="7934"/>
                </a:lnSpc>
              </a:pPr>
              <a:r>
                <a:rPr lang="en-US" sz="5667">
                  <a:solidFill>
                    <a:srgbClr val="1EFFC1"/>
                  </a:solidFill>
                  <a:latin typeface="Arimo"/>
                </a:rPr>
                <a:t>(    )</a:t>
              </a:r>
            </a:p>
          </p:txBody>
        </p:sp>
      </p:grpSp>
      <p:sp>
        <p:nvSpPr>
          <p:cNvPr name="AutoShape 71" id="71"/>
          <p:cNvSpPr/>
          <p:nvPr/>
        </p:nvSpPr>
        <p:spPr>
          <a:xfrm>
            <a:off x="16047122" y="9875777"/>
            <a:ext cx="1919703" cy="0"/>
          </a:xfrm>
          <a:prstGeom prst="line">
            <a:avLst/>
          </a:prstGeom>
          <a:ln cap="flat" w="57150">
            <a:solidFill>
              <a:srgbClr val="FFFFFF"/>
            </a:solidFill>
            <a:prstDash val="solid"/>
            <a:headEnd type="none" len="sm" w="sm"/>
            <a:tailEnd type="triangle" len="med" w="lg"/>
          </a:ln>
        </p:spPr>
      </p:sp>
      <p:sp>
        <p:nvSpPr>
          <p:cNvPr name="TextBox 72" id="72"/>
          <p:cNvSpPr txBox="true"/>
          <p:nvPr/>
        </p:nvSpPr>
        <p:spPr>
          <a:xfrm rot="0">
            <a:off x="16783575" y="7823422"/>
            <a:ext cx="712314" cy="353229"/>
          </a:xfrm>
          <a:prstGeom prst="rect">
            <a:avLst/>
          </a:prstGeom>
        </p:spPr>
        <p:txBody>
          <a:bodyPr anchor="t" rtlCol="false" tIns="0" lIns="0" bIns="0" rIns="0">
            <a:spAutoFit/>
          </a:bodyPr>
          <a:lstStyle/>
          <a:p>
            <a:pPr algn="ctr">
              <a:lnSpc>
                <a:spcPts val="2824"/>
              </a:lnSpc>
            </a:pPr>
            <a:r>
              <a:rPr lang="en-US" sz="2017">
                <a:solidFill>
                  <a:srgbClr val="1EFFC1"/>
                </a:solidFill>
                <a:latin typeface="Arimo"/>
              </a:rPr>
              <a:t>output</a:t>
            </a:r>
          </a:p>
        </p:txBody>
      </p:sp>
      <p:grpSp>
        <p:nvGrpSpPr>
          <p:cNvPr name="Group 73" id="73"/>
          <p:cNvGrpSpPr/>
          <p:nvPr/>
        </p:nvGrpSpPr>
        <p:grpSpPr>
          <a:xfrm rot="0">
            <a:off x="16871513" y="8350413"/>
            <a:ext cx="651479" cy="1320458"/>
            <a:chOff x="0" y="0"/>
            <a:chExt cx="430885" cy="873346"/>
          </a:xfrm>
        </p:grpSpPr>
        <p:sp>
          <p:nvSpPr>
            <p:cNvPr name="Freeform 74" id="74"/>
            <p:cNvSpPr/>
            <p:nvPr/>
          </p:nvSpPr>
          <p:spPr>
            <a:xfrm flipH="false" flipV="false" rot="0">
              <a:off x="0" y="0"/>
              <a:ext cx="430885" cy="873346"/>
            </a:xfrm>
            <a:custGeom>
              <a:avLst/>
              <a:gdLst/>
              <a:ahLst/>
              <a:cxnLst/>
              <a:rect r="r" b="b" t="t" l="l"/>
              <a:pathLst>
                <a:path h="873346" w="430885">
                  <a:moveTo>
                    <a:pt x="0" y="0"/>
                  </a:moveTo>
                  <a:lnTo>
                    <a:pt x="430885" y="0"/>
                  </a:lnTo>
                  <a:lnTo>
                    <a:pt x="430885" y="873346"/>
                  </a:lnTo>
                  <a:lnTo>
                    <a:pt x="0" y="873346"/>
                  </a:lnTo>
                  <a:close/>
                </a:path>
              </a:pathLst>
            </a:custGeom>
            <a:solidFill>
              <a:srgbClr val="000000">
                <a:alpha val="0"/>
              </a:srgbClr>
            </a:solidFill>
            <a:ln w="57150" cap="sq">
              <a:solidFill>
                <a:srgbClr val="1EFFC1"/>
              </a:solidFill>
              <a:prstDash val="solid"/>
              <a:miter/>
            </a:ln>
          </p:spPr>
        </p:sp>
        <p:sp>
          <p:nvSpPr>
            <p:cNvPr name="TextBox 75" id="75"/>
            <p:cNvSpPr txBox="true"/>
            <p:nvPr/>
          </p:nvSpPr>
          <p:spPr>
            <a:xfrm>
              <a:off x="0" y="-9525"/>
              <a:ext cx="430885" cy="882871"/>
            </a:xfrm>
            <a:prstGeom prst="rect">
              <a:avLst/>
            </a:prstGeom>
          </p:spPr>
          <p:txBody>
            <a:bodyPr anchor="ctr" rtlCol="false" tIns="53236" lIns="53236" bIns="53236" rIns="53236"/>
            <a:lstStyle/>
            <a:p>
              <a:pPr algn="ctr">
                <a:lnSpc>
                  <a:spcPts val="2879"/>
                </a:lnSpc>
              </a:pPr>
            </a:p>
          </p:txBody>
        </p:sp>
      </p:grpSp>
      <p:grpSp>
        <p:nvGrpSpPr>
          <p:cNvPr name="Group 76" id="76"/>
          <p:cNvGrpSpPr/>
          <p:nvPr/>
        </p:nvGrpSpPr>
        <p:grpSpPr>
          <a:xfrm rot="0">
            <a:off x="17047567" y="8292713"/>
            <a:ext cx="304677" cy="1393123"/>
            <a:chOff x="0" y="0"/>
            <a:chExt cx="201512" cy="921406"/>
          </a:xfrm>
        </p:grpSpPr>
        <p:sp>
          <p:nvSpPr>
            <p:cNvPr name="Freeform 77" id="77"/>
            <p:cNvSpPr/>
            <p:nvPr/>
          </p:nvSpPr>
          <p:spPr>
            <a:xfrm flipH="false" flipV="false" rot="0">
              <a:off x="0" y="0"/>
              <a:ext cx="201512" cy="921406"/>
            </a:xfrm>
            <a:custGeom>
              <a:avLst/>
              <a:gdLst/>
              <a:ahLst/>
              <a:cxnLst/>
              <a:rect r="r" b="b" t="t" l="l"/>
              <a:pathLst>
                <a:path h="921406" w="201512">
                  <a:moveTo>
                    <a:pt x="0" y="0"/>
                  </a:moveTo>
                  <a:lnTo>
                    <a:pt x="201512" y="0"/>
                  </a:lnTo>
                  <a:lnTo>
                    <a:pt x="201512" y="921406"/>
                  </a:lnTo>
                  <a:lnTo>
                    <a:pt x="0" y="921406"/>
                  </a:lnTo>
                  <a:close/>
                </a:path>
              </a:pathLst>
            </a:custGeom>
            <a:solidFill>
              <a:srgbClr val="052643"/>
            </a:solidFill>
          </p:spPr>
        </p:sp>
        <p:sp>
          <p:nvSpPr>
            <p:cNvPr name="TextBox 78" id="78"/>
            <p:cNvSpPr txBox="true"/>
            <p:nvPr/>
          </p:nvSpPr>
          <p:spPr>
            <a:xfrm>
              <a:off x="0" y="-9525"/>
              <a:ext cx="201512" cy="930931"/>
            </a:xfrm>
            <a:prstGeom prst="rect">
              <a:avLst/>
            </a:prstGeom>
          </p:spPr>
          <p:txBody>
            <a:bodyPr anchor="ctr" rtlCol="false" tIns="53236" lIns="53236" bIns="53236" rIns="53236"/>
            <a:lstStyle/>
            <a:p>
              <a:pPr algn="ctr">
                <a:lnSpc>
                  <a:spcPts val="2879"/>
                </a:lnSpc>
              </a:pPr>
            </a:p>
          </p:txBody>
        </p:sp>
      </p:grpSp>
      <p:sp>
        <p:nvSpPr>
          <p:cNvPr name="TextBox 79" id="79"/>
          <p:cNvSpPr txBox="true"/>
          <p:nvPr/>
        </p:nvSpPr>
        <p:spPr>
          <a:xfrm rot="0">
            <a:off x="16876820" y="8326696"/>
            <a:ext cx="651479" cy="1289903"/>
          </a:xfrm>
          <a:prstGeom prst="rect">
            <a:avLst/>
          </a:prstGeom>
        </p:spPr>
        <p:txBody>
          <a:bodyPr anchor="t" rtlCol="false" tIns="0" lIns="0" bIns="0" rIns="0">
            <a:spAutoFit/>
          </a:bodyPr>
          <a:lstStyle/>
          <a:p>
            <a:pPr algn="ctr">
              <a:lnSpc>
                <a:spcPts val="2592"/>
              </a:lnSpc>
            </a:pPr>
            <a:r>
              <a:rPr lang="en-US" sz="1393">
                <a:solidFill>
                  <a:srgbClr val="1EFFC1"/>
                </a:solidFill>
                <a:latin typeface="Arimo"/>
              </a:rPr>
              <a:t>0.03</a:t>
            </a:r>
          </a:p>
          <a:p>
            <a:pPr algn="ctr">
              <a:lnSpc>
                <a:spcPts val="2592"/>
              </a:lnSpc>
            </a:pPr>
            <a:r>
              <a:rPr lang="en-US" sz="1393">
                <a:solidFill>
                  <a:srgbClr val="1EFFC1"/>
                </a:solidFill>
                <a:latin typeface="Arimo"/>
              </a:rPr>
              <a:t>0.20</a:t>
            </a:r>
          </a:p>
          <a:p>
            <a:pPr algn="ctr">
              <a:lnSpc>
                <a:spcPts val="2592"/>
              </a:lnSpc>
            </a:pPr>
            <a:r>
              <a:rPr lang="en-US" sz="1393">
                <a:solidFill>
                  <a:srgbClr val="1EFFC1"/>
                </a:solidFill>
                <a:latin typeface="Arimo"/>
              </a:rPr>
              <a:t>0.19</a:t>
            </a:r>
          </a:p>
          <a:p>
            <a:pPr algn="ctr">
              <a:lnSpc>
                <a:spcPts val="2592"/>
              </a:lnSpc>
            </a:pPr>
            <a:r>
              <a:rPr lang="en-US" sz="1393">
                <a:solidFill>
                  <a:srgbClr val="1EFFC1"/>
                </a:solidFill>
                <a:latin typeface="Arimo"/>
              </a:rPr>
              <a:t>0.58</a:t>
            </a:r>
          </a:p>
        </p:txBody>
      </p:sp>
      <p:sp>
        <p:nvSpPr>
          <p:cNvPr name="TextBox 80" id="80"/>
          <p:cNvSpPr txBox="true"/>
          <p:nvPr/>
        </p:nvSpPr>
        <p:spPr>
          <a:xfrm rot="0">
            <a:off x="16485649" y="8403456"/>
            <a:ext cx="385865" cy="185390"/>
          </a:xfrm>
          <a:prstGeom prst="rect">
            <a:avLst/>
          </a:prstGeom>
        </p:spPr>
        <p:txBody>
          <a:bodyPr anchor="t" rtlCol="false" tIns="0" lIns="0" bIns="0" rIns="0">
            <a:spAutoFit/>
          </a:bodyPr>
          <a:lstStyle/>
          <a:p>
            <a:pPr algn="ctr">
              <a:lnSpc>
                <a:spcPts val="1460"/>
              </a:lnSpc>
            </a:pPr>
            <a:r>
              <a:rPr lang="en-US" sz="1043">
                <a:solidFill>
                  <a:srgbClr val="1EFFC1"/>
                </a:solidFill>
                <a:latin typeface="Arimo"/>
              </a:rPr>
              <a:t>esprit</a:t>
            </a:r>
          </a:p>
        </p:txBody>
      </p:sp>
      <p:sp>
        <p:nvSpPr>
          <p:cNvPr name="TextBox 81" id="81"/>
          <p:cNvSpPr txBox="true"/>
          <p:nvPr/>
        </p:nvSpPr>
        <p:spPr>
          <a:xfrm rot="0">
            <a:off x="16519592" y="8806423"/>
            <a:ext cx="351921" cy="185390"/>
          </a:xfrm>
          <a:prstGeom prst="rect">
            <a:avLst/>
          </a:prstGeom>
        </p:spPr>
        <p:txBody>
          <a:bodyPr anchor="t" rtlCol="false" tIns="0" lIns="0" bIns="0" rIns="0">
            <a:spAutoFit/>
          </a:bodyPr>
          <a:lstStyle/>
          <a:p>
            <a:pPr algn="ctr">
              <a:lnSpc>
                <a:spcPts val="1460"/>
              </a:lnSpc>
            </a:pPr>
            <a:r>
              <a:rPr lang="en-US" sz="1043">
                <a:solidFill>
                  <a:srgbClr val="1EFFC1"/>
                </a:solidFill>
                <a:latin typeface="Arimo"/>
              </a:rPr>
              <a:t>dans</a:t>
            </a:r>
          </a:p>
        </p:txBody>
      </p:sp>
      <p:sp>
        <p:nvSpPr>
          <p:cNvPr name="TextBox 82" id="82"/>
          <p:cNvSpPr txBox="true"/>
          <p:nvPr/>
        </p:nvSpPr>
        <p:spPr>
          <a:xfrm rot="0">
            <a:off x="16635484" y="9123851"/>
            <a:ext cx="128704" cy="185390"/>
          </a:xfrm>
          <a:prstGeom prst="rect">
            <a:avLst/>
          </a:prstGeom>
        </p:spPr>
        <p:txBody>
          <a:bodyPr anchor="t" rtlCol="false" tIns="0" lIns="0" bIns="0" rIns="0">
            <a:spAutoFit/>
          </a:bodyPr>
          <a:lstStyle/>
          <a:p>
            <a:pPr algn="ctr">
              <a:lnSpc>
                <a:spcPts val="1460"/>
              </a:lnSpc>
            </a:pPr>
            <a:r>
              <a:rPr lang="en-US" sz="1043">
                <a:solidFill>
                  <a:srgbClr val="1EFFC1"/>
                </a:solidFill>
                <a:latin typeface="Arimo"/>
              </a:rPr>
              <a:t>le</a:t>
            </a:r>
          </a:p>
        </p:txBody>
      </p:sp>
      <p:sp>
        <p:nvSpPr>
          <p:cNvPr name="TextBox 83" id="83"/>
          <p:cNvSpPr txBox="true"/>
          <p:nvPr/>
        </p:nvSpPr>
        <p:spPr>
          <a:xfrm rot="0">
            <a:off x="16549877" y="9431209"/>
            <a:ext cx="257409" cy="185390"/>
          </a:xfrm>
          <a:prstGeom prst="rect">
            <a:avLst/>
          </a:prstGeom>
        </p:spPr>
        <p:txBody>
          <a:bodyPr anchor="t" rtlCol="false" tIns="0" lIns="0" bIns="0" rIns="0">
            <a:spAutoFit/>
          </a:bodyPr>
          <a:lstStyle/>
          <a:p>
            <a:pPr algn="ctr">
              <a:lnSpc>
                <a:spcPts val="1460"/>
              </a:lnSpc>
            </a:pPr>
            <a:r>
              <a:rPr lang="en-US" sz="1043">
                <a:solidFill>
                  <a:srgbClr val="1EFFC1"/>
                </a:solidFill>
                <a:latin typeface="Arimo"/>
              </a:rPr>
              <a:t>ciel</a:t>
            </a:r>
          </a:p>
        </p:txBody>
      </p:sp>
      <p:sp>
        <p:nvSpPr>
          <p:cNvPr name="AutoShape 84" id="84"/>
          <p:cNvSpPr/>
          <p:nvPr/>
        </p:nvSpPr>
        <p:spPr>
          <a:xfrm flipV="true">
            <a:off x="8604069" y="8321287"/>
            <a:ext cx="3248575" cy="25630"/>
          </a:xfrm>
          <a:prstGeom prst="line">
            <a:avLst/>
          </a:prstGeom>
          <a:ln cap="flat" w="57150">
            <a:solidFill>
              <a:srgbClr val="FFFFFF"/>
            </a:solidFill>
            <a:prstDash val="solid"/>
            <a:headEnd type="none" len="sm" w="sm"/>
            <a:tailEnd type="triangle" len="med" w="lg"/>
          </a:ln>
        </p:spPr>
      </p:sp>
      <p:sp>
        <p:nvSpPr>
          <p:cNvPr name="AutoShape 85" id="85"/>
          <p:cNvSpPr/>
          <p:nvPr/>
        </p:nvSpPr>
        <p:spPr>
          <a:xfrm flipV="true">
            <a:off x="11854778" y="8834998"/>
            <a:ext cx="2109812" cy="28575"/>
          </a:xfrm>
          <a:prstGeom prst="line">
            <a:avLst/>
          </a:prstGeom>
          <a:ln cap="flat" w="57150">
            <a:solidFill>
              <a:srgbClr val="FFFFFF"/>
            </a:solidFill>
            <a:prstDash val="solid"/>
            <a:headEnd type="none" len="sm" w="sm"/>
            <a:tailEnd type="triangle" len="med" w="lg"/>
          </a:ln>
        </p:spPr>
      </p:sp>
      <p:sp>
        <p:nvSpPr>
          <p:cNvPr name="AutoShape 86" id="86"/>
          <p:cNvSpPr/>
          <p:nvPr/>
        </p:nvSpPr>
        <p:spPr>
          <a:xfrm flipV="true">
            <a:off x="13992791" y="9309241"/>
            <a:ext cx="2054332" cy="28575"/>
          </a:xfrm>
          <a:prstGeom prst="line">
            <a:avLst/>
          </a:prstGeom>
          <a:ln cap="flat" w="57150">
            <a:solidFill>
              <a:srgbClr val="FFFFFF"/>
            </a:solidFill>
            <a:prstDash val="solid"/>
            <a:headEnd type="none" len="sm" w="sm"/>
            <a:tailEnd type="triangle" len="med" w="lg"/>
          </a:ln>
        </p:spPr>
      </p:sp>
      <p:sp>
        <p:nvSpPr>
          <p:cNvPr name="TextBox 87" id="87"/>
          <p:cNvSpPr txBox="true"/>
          <p:nvPr/>
        </p:nvSpPr>
        <p:spPr>
          <a:xfrm rot="0">
            <a:off x="9144000" y="7976224"/>
            <a:ext cx="1873275" cy="353229"/>
          </a:xfrm>
          <a:prstGeom prst="rect">
            <a:avLst/>
          </a:prstGeom>
        </p:spPr>
        <p:txBody>
          <a:bodyPr anchor="t" rtlCol="false" tIns="0" lIns="0" bIns="0" rIns="0">
            <a:spAutoFit/>
          </a:bodyPr>
          <a:lstStyle/>
          <a:p>
            <a:pPr algn="ctr">
              <a:lnSpc>
                <a:spcPts val="2824"/>
              </a:lnSpc>
            </a:pPr>
            <a:r>
              <a:rPr lang="en-US" sz="2017">
                <a:solidFill>
                  <a:srgbClr val="1EFFC1"/>
                </a:solidFill>
                <a:latin typeface="Arimo"/>
              </a:rPr>
              <a:t>attention score</a:t>
            </a:r>
          </a:p>
        </p:txBody>
      </p:sp>
      <p:sp>
        <p:nvSpPr>
          <p:cNvPr name="TextBox 88" id="88"/>
          <p:cNvSpPr txBox="true"/>
          <p:nvPr/>
        </p:nvSpPr>
        <p:spPr>
          <a:xfrm rot="0">
            <a:off x="11973047" y="8453197"/>
            <a:ext cx="1873275" cy="353229"/>
          </a:xfrm>
          <a:prstGeom prst="rect">
            <a:avLst/>
          </a:prstGeom>
        </p:spPr>
        <p:txBody>
          <a:bodyPr anchor="t" rtlCol="false" tIns="0" lIns="0" bIns="0" rIns="0">
            <a:spAutoFit/>
          </a:bodyPr>
          <a:lstStyle/>
          <a:p>
            <a:pPr algn="ctr">
              <a:lnSpc>
                <a:spcPts val="2824"/>
              </a:lnSpc>
            </a:pPr>
            <a:r>
              <a:rPr lang="en-US" sz="2017">
                <a:solidFill>
                  <a:srgbClr val="1EFFC1"/>
                </a:solidFill>
                <a:latin typeface="Arimo"/>
              </a:rPr>
              <a:t>Target output</a:t>
            </a:r>
          </a:p>
        </p:txBody>
      </p:sp>
      <p:sp>
        <p:nvSpPr>
          <p:cNvPr name="TextBox 89" id="89"/>
          <p:cNvSpPr txBox="true"/>
          <p:nvPr/>
        </p:nvSpPr>
        <p:spPr>
          <a:xfrm rot="0">
            <a:off x="14069072" y="8951999"/>
            <a:ext cx="1873275" cy="353229"/>
          </a:xfrm>
          <a:prstGeom prst="rect">
            <a:avLst/>
          </a:prstGeom>
        </p:spPr>
        <p:txBody>
          <a:bodyPr anchor="t" rtlCol="false" tIns="0" lIns="0" bIns="0" rIns="0">
            <a:spAutoFit/>
          </a:bodyPr>
          <a:lstStyle/>
          <a:p>
            <a:pPr algn="ctr">
              <a:lnSpc>
                <a:spcPts val="2824"/>
              </a:lnSpc>
            </a:pPr>
            <a:r>
              <a:rPr lang="en-US" sz="2017">
                <a:solidFill>
                  <a:srgbClr val="1EFFC1"/>
                </a:solidFill>
                <a:latin typeface="Arimo"/>
              </a:rPr>
              <a:t>Linear output</a:t>
            </a:r>
          </a:p>
        </p:txBody>
      </p:sp>
      <p:sp>
        <p:nvSpPr>
          <p:cNvPr name="TextBox 90" id="90"/>
          <p:cNvSpPr txBox="true"/>
          <p:nvPr/>
        </p:nvSpPr>
        <p:spPr>
          <a:xfrm rot="0">
            <a:off x="178925" y="-313458"/>
            <a:ext cx="6543318" cy="1194115"/>
          </a:xfrm>
          <a:prstGeom prst="rect">
            <a:avLst/>
          </a:prstGeom>
        </p:spPr>
        <p:txBody>
          <a:bodyPr anchor="t" rtlCol="false" tIns="0" lIns="0" bIns="0" rIns="0">
            <a:spAutoFit/>
          </a:bodyPr>
          <a:lstStyle/>
          <a:p>
            <a:pPr>
              <a:lnSpc>
                <a:spcPts val="9929"/>
              </a:lnSpc>
              <a:spcBef>
                <a:spcPct val="0"/>
              </a:spcBef>
            </a:pPr>
            <a:r>
              <a:rPr lang="en-US" sz="5609">
                <a:solidFill>
                  <a:srgbClr val="FFFFFF"/>
                </a:solidFill>
                <a:latin typeface="Arimo"/>
              </a:rPr>
              <a:t>Sequence Diagram</a:t>
            </a:r>
          </a:p>
        </p:txBody>
      </p:sp>
      <p:grpSp>
        <p:nvGrpSpPr>
          <p:cNvPr name="Group 91" id="91"/>
          <p:cNvGrpSpPr/>
          <p:nvPr/>
        </p:nvGrpSpPr>
        <p:grpSpPr>
          <a:xfrm rot="0">
            <a:off x="2702896" y="5741836"/>
            <a:ext cx="2040954" cy="1317659"/>
            <a:chOff x="0" y="0"/>
            <a:chExt cx="559576" cy="361268"/>
          </a:xfrm>
        </p:grpSpPr>
        <p:sp>
          <p:nvSpPr>
            <p:cNvPr name="Freeform 92" id="92"/>
            <p:cNvSpPr/>
            <p:nvPr/>
          </p:nvSpPr>
          <p:spPr>
            <a:xfrm flipH="false" flipV="false" rot="0">
              <a:off x="0" y="0"/>
              <a:ext cx="559576" cy="361268"/>
            </a:xfrm>
            <a:custGeom>
              <a:avLst/>
              <a:gdLst/>
              <a:ahLst/>
              <a:cxnLst/>
              <a:rect r="r" b="b" t="t" l="l"/>
              <a:pathLst>
                <a:path h="361268" w="559576">
                  <a:moveTo>
                    <a:pt x="180634" y="0"/>
                  </a:moveTo>
                  <a:lnTo>
                    <a:pt x="378942" y="0"/>
                  </a:lnTo>
                  <a:cubicBezTo>
                    <a:pt x="478704" y="0"/>
                    <a:pt x="559576" y="80873"/>
                    <a:pt x="559576" y="180634"/>
                  </a:cubicBezTo>
                  <a:lnTo>
                    <a:pt x="559576" y="180634"/>
                  </a:lnTo>
                  <a:cubicBezTo>
                    <a:pt x="559576" y="280395"/>
                    <a:pt x="478704" y="361268"/>
                    <a:pt x="378942" y="361268"/>
                  </a:cubicBezTo>
                  <a:lnTo>
                    <a:pt x="180634" y="361268"/>
                  </a:lnTo>
                  <a:cubicBezTo>
                    <a:pt x="80873" y="361268"/>
                    <a:pt x="0" y="280395"/>
                    <a:pt x="0" y="180634"/>
                  </a:cubicBezTo>
                  <a:lnTo>
                    <a:pt x="0" y="180634"/>
                  </a:lnTo>
                  <a:cubicBezTo>
                    <a:pt x="0" y="80873"/>
                    <a:pt x="80873" y="0"/>
                    <a:pt x="180634" y="0"/>
                  </a:cubicBezTo>
                  <a:close/>
                </a:path>
              </a:pathLst>
            </a:custGeom>
            <a:solidFill>
              <a:srgbClr val="000000">
                <a:alpha val="0"/>
              </a:srgbClr>
            </a:solidFill>
            <a:ln w="38100" cap="rnd">
              <a:solidFill>
                <a:srgbClr val="FFDE59"/>
              </a:solidFill>
              <a:prstDash val="solid"/>
              <a:round/>
            </a:ln>
          </p:spPr>
        </p:sp>
        <p:sp>
          <p:nvSpPr>
            <p:cNvPr name="TextBox 93" id="93"/>
            <p:cNvSpPr txBox="true"/>
            <p:nvPr/>
          </p:nvSpPr>
          <p:spPr>
            <a:xfrm>
              <a:off x="0" y="-9525"/>
              <a:ext cx="559576" cy="370793"/>
            </a:xfrm>
            <a:prstGeom prst="rect">
              <a:avLst/>
            </a:prstGeom>
          </p:spPr>
          <p:txBody>
            <a:bodyPr anchor="ctr" rtlCol="false" tIns="48799" lIns="48799" bIns="48799" rIns="48799"/>
            <a:lstStyle/>
            <a:p>
              <a:pPr algn="ctr">
                <a:lnSpc>
                  <a:spcPts val="2520"/>
                </a:lnSpc>
              </a:pPr>
              <a:r>
                <a:rPr lang="en-US" sz="2100">
                  <a:solidFill>
                    <a:srgbClr val="1EFFC1"/>
                  </a:solidFill>
                  <a:latin typeface="Arimo"/>
                </a:rPr>
                <a:t>Encoder output</a:t>
              </a:r>
            </a:p>
          </p:txBody>
        </p:sp>
      </p:grpSp>
    </p:spTree>
  </p:cSld>
  <p:clrMapOvr>
    <a:masterClrMapping/>
  </p:clrMapOvr>
</p:sld>
</file>

<file path=ppt/slides/slide54.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589760" y="442912"/>
            <a:ext cx="7405034" cy="857251"/>
          </a:xfrm>
          <a:prstGeom prst="rect">
            <a:avLst/>
          </a:prstGeom>
        </p:spPr>
        <p:txBody>
          <a:bodyPr anchor="t" rtlCol="false" tIns="0" lIns="0" bIns="0" rIns="0">
            <a:spAutoFit/>
          </a:bodyPr>
          <a:lstStyle/>
          <a:p>
            <a:pPr>
              <a:lnSpc>
                <a:spcPts val="8399"/>
              </a:lnSpc>
            </a:pPr>
            <a:r>
              <a:rPr lang="en-US" sz="5999">
                <a:solidFill>
                  <a:srgbClr val="FFFFFF"/>
                </a:solidFill>
                <a:latin typeface="Arimo"/>
              </a:rPr>
              <a:t>Brainstorm</a:t>
            </a:r>
          </a:p>
        </p:txBody>
      </p:sp>
      <p:sp>
        <p:nvSpPr>
          <p:cNvPr name="TextBox 3" id="3"/>
          <p:cNvSpPr txBox="true"/>
          <p:nvPr/>
        </p:nvSpPr>
        <p:spPr>
          <a:xfrm rot="0">
            <a:off x="589760" y="2990844"/>
            <a:ext cx="14530038" cy="2000255"/>
          </a:xfrm>
          <a:prstGeom prst="rect">
            <a:avLst/>
          </a:prstGeom>
        </p:spPr>
        <p:txBody>
          <a:bodyPr anchor="t" rtlCol="false" tIns="0" lIns="0" bIns="0" rIns="0">
            <a:spAutoFit/>
          </a:bodyPr>
          <a:lstStyle/>
          <a:p>
            <a:pPr algn="l">
              <a:lnSpc>
                <a:spcPts val="9899"/>
              </a:lnSpc>
            </a:pPr>
            <a:r>
              <a:rPr lang="en-US" sz="5499">
                <a:solidFill>
                  <a:srgbClr val="48FFD5"/>
                </a:solidFill>
                <a:latin typeface="Arimo"/>
              </a:rPr>
              <a:t>Use Encoders to classify movie reviews as Positive, Negative or Neutral Sentiment.   </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614264" y="2496033"/>
            <a:ext cx="8529736" cy="4797977"/>
          </a:xfrm>
          <a:custGeom>
            <a:avLst/>
            <a:gdLst/>
            <a:ahLst/>
            <a:cxnLst/>
            <a:rect r="r" b="b" t="t" l="l"/>
            <a:pathLst>
              <a:path h="4797977" w="8529736">
                <a:moveTo>
                  <a:pt x="0" y="0"/>
                </a:moveTo>
                <a:lnTo>
                  <a:pt x="8529736" y="0"/>
                </a:lnTo>
                <a:lnTo>
                  <a:pt x="8529736" y="4797976"/>
                </a:lnTo>
                <a:lnTo>
                  <a:pt x="0" y="4797976"/>
                </a:lnTo>
                <a:lnTo>
                  <a:pt x="0" y="0"/>
                </a:lnTo>
                <a:close/>
              </a:path>
            </a:pathLst>
          </a:custGeom>
          <a:blipFill>
            <a:blip r:embed="rId2"/>
            <a:stretch>
              <a:fillRect l="0" t="0" r="0" b="0"/>
            </a:stretch>
          </a:blipFill>
        </p:spPr>
      </p:sp>
      <p:sp>
        <p:nvSpPr>
          <p:cNvPr name="TextBox 3" id="3"/>
          <p:cNvSpPr txBox="true"/>
          <p:nvPr/>
        </p:nvSpPr>
        <p:spPr>
          <a:xfrm rot="0">
            <a:off x="7434774" y="4114800"/>
            <a:ext cx="11881942" cy="1028700"/>
          </a:xfrm>
          <a:prstGeom prst="rect">
            <a:avLst/>
          </a:prstGeom>
        </p:spPr>
        <p:txBody>
          <a:bodyPr anchor="t" rtlCol="false" tIns="0" lIns="0" bIns="0" rIns="0">
            <a:spAutoFit/>
          </a:bodyPr>
          <a:lstStyle/>
          <a:p>
            <a:pPr algn="ctr">
              <a:lnSpc>
                <a:spcPts val="8400"/>
              </a:lnSpc>
            </a:pPr>
            <a:r>
              <a:rPr lang="en-US" sz="6000">
                <a:solidFill>
                  <a:srgbClr val="FFFFFF"/>
                </a:solidFill>
                <a:latin typeface="Canva Sans"/>
              </a:rPr>
              <a:t>Prompt Engineering</a:t>
            </a:r>
          </a:p>
        </p:txBody>
      </p:sp>
      <p:sp>
        <p:nvSpPr>
          <p:cNvPr name="TextBox 4" id="4"/>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102</a:t>
            </a:r>
          </a:p>
        </p:txBody>
      </p:sp>
      <p:sp>
        <p:nvSpPr>
          <p:cNvPr name="TextBox 5" id="5"/>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0" y="2573118"/>
            <a:ext cx="9958507" cy="3216145"/>
          </a:xfrm>
          <a:prstGeom prst="rect">
            <a:avLst/>
          </a:prstGeom>
        </p:spPr>
        <p:txBody>
          <a:bodyPr anchor="t" rtlCol="false" tIns="0" lIns="0" bIns="0" rIns="0">
            <a:spAutoFit/>
          </a:bodyPr>
          <a:lstStyle/>
          <a:p>
            <a:pPr marL="764124" indent="-382062" lvl="1">
              <a:lnSpc>
                <a:spcPts val="8848"/>
              </a:lnSpc>
              <a:buFont typeface="Arial"/>
              <a:buChar char="•"/>
            </a:pPr>
            <a:r>
              <a:rPr lang="en-US" sz="3539">
                <a:solidFill>
                  <a:srgbClr val="1EFFC1"/>
                </a:solidFill>
                <a:latin typeface="Arimo"/>
              </a:rPr>
              <a:t>Form of textual input for the model</a:t>
            </a:r>
          </a:p>
          <a:p>
            <a:pPr marL="764124" indent="-382062" lvl="1">
              <a:lnSpc>
                <a:spcPts val="8848"/>
              </a:lnSpc>
              <a:buFont typeface="Arial"/>
              <a:buChar char="•"/>
            </a:pPr>
            <a:r>
              <a:rPr lang="en-US" sz="3539">
                <a:solidFill>
                  <a:srgbClr val="1EFFC1"/>
                </a:solidFill>
                <a:latin typeface="Arimo"/>
              </a:rPr>
              <a:t>AI technique for refining large language model</a:t>
            </a:r>
          </a:p>
          <a:p>
            <a:pPr>
              <a:lnSpc>
                <a:spcPts val="8848"/>
              </a:lnSpc>
            </a:pPr>
          </a:p>
        </p:txBody>
      </p:sp>
      <p:sp>
        <p:nvSpPr>
          <p:cNvPr name="TextBox 3" id="3"/>
          <p:cNvSpPr txBox="true"/>
          <p:nvPr/>
        </p:nvSpPr>
        <p:spPr>
          <a:xfrm rot="0">
            <a:off x="535871" y="1000125"/>
            <a:ext cx="7152849" cy="942975"/>
          </a:xfrm>
          <a:prstGeom prst="rect">
            <a:avLst/>
          </a:prstGeom>
        </p:spPr>
        <p:txBody>
          <a:bodyPr anchor="t" rtlCol="false" tIns="0" lIns="0" bIns="0" rIns="0">
            <a:spAutoFit/>
          </a:bodyPr>
          <a:lstStyle/>
          <a:p>
            <a:pPr>
              <a:lnSpc>
                <a:spcPts val="7200"/>
              </a:lnSpc>
              <a:spcBef>
                <a:spcPct val="0"/>
              </a:spcBef>
            </a:pPr>
            <a:r>
              <a:rPr lang="en-US" sz="6000">
                <a:solidFill>
                  <a:srgbClr val="FFFFFF"/>
                </a:solidFill>
                <a:latin typeface="Arimo"/>
              </a:rPr>
              <a:t>What is prompting?</a:t>
            </a:r>
          </a:p>
        </p:txBody>
      </p:sp>
      <p:sp>
        <p:nvSpPr>
          <p:cNvPr name="TextBox 4" id="4"/>
          <p:cNvSpPr txBox="true"/>
          <p:nvPr/>
        </p:nvSpPr>
        <p:spPr>
          <a:xfrm rot="0">
            <a:off x="16439838" y="9606718"/>
            <a:ext cx="1638925" cy="9956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103</a:t>
            </a:r>
          </a:p>
          <a:p>
            <a:pPr algn="ctr">
              <a:lnSpc>
                <a:spcPts val="3920"/>
              </a:lnSpc>
            </a:pPr>
          </a:p>
        </p:txBody>
      </p:sp>
      <p:sp>
        <p:nvSpPr>
          <p:cNvPr name="Freeform 5" id="5"/>
          <p:cNvSpPr/>
          <p:nvPr/>
        </p:nvSpPr>
        <p:spPr>
          <a:xfrm flipH="false" flipV="false" rot="0">
            <a:off x="8946864" y="4884941"/>
            <a:ext cx="8529736" cy="4797977"/>
          </a:xfrm>
          <a:custGeom>
            <a:avLst/>
            <a:gdLst/>
            <a:ahLst/>
            <a:cxnLst/>
            <a:rect r="r" b="b" t="t" l="l"/>
            <a:pathLst>
              <a:path h="4797977" w="8529736">
                <a:moveTo>
                  <a:pt x="0" y="0"/>
                </a:moveTo>
                <a:lnTo>
                  <a:pt x="8529736" y="0"/>
                </a:lnTo>
                <a:lnTo>
                  <a:pt x="8529736" y="4797977"/>
                </a:lnTo>
                <a:lnTo>
                  <a:pt x="0" y="4797977"/>
                </a:lnTo>
                <a:lnTo>
                  <a:pt x="0" y="0"/>
                </a:lnTo>
                <a:close/>
              </a:path>
            </a:pathLst>
          </a:custGeom>
          <a:blipFill>
            <a:blip r:embed="rId2"/>
            <a:stretch>
              <a:fillRect l="0" t="0" r="0" b="0"/>
            </a:stretch>
          </a:blipFill>
        </p:spPr>
      </p:sp>
      <p:sp>
        <p:nvSpPr>
          <p:cNvPr name="TextBox 6" id="6"/>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57.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3901109" y="4336736"/>
            <a:ext cx="10485783" cy="1038226"/>
          </a:xfrm>
          <a:prstGeom prst="rect">
            <a:avLst/>
          </a:prstGeom>
        </p:spPr>
        <p:txBody>
          <a:bodyPr anchor="t" rtlCol="false" tIns="0" lIns="0" bIns="0" rIns="0">
            <a:spAutoFit/>
          </a:bodyPr>
          <a:lstStyle/>
          <a:p>
            <a:pPr>
              <a:lnSpc>
                <a:spcPts val="8399"/>
              </a:lnSpc>
            </a:pPr>
            <a:r>
              <a:rPr lang="en-US" sz="5999">
                <a:solidFill>
                  <a:srgbClr val="FFFFFF"/>
                </a:solidFill>
                <a:latin typeface="Arimo"/>
              </a:rPr>
              <a:t>Capablities of prompting</a:t>
            </a:r>
          </a:p>
        </p:txBody>
      </p:sp>
      <p:sp>
        <p:nvSpPr>
          <p:cNvPr name="TextBox 3" id="3"/>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104</a:t>
            </a:r>
          </a:p>
        </p:txBody>
      </p:sp>
      <p:sp>
        <p:nvSpPr>
          <p:cNvPr name="TextBox 4" id="4"/>
          <p:cNvSpPr txBox="true"/>
          <p:nvPr/>
        </p:nvSpPr>
        <p:spPr>
          <a:xfrm rot="0">
            <a:off x="6480905" y="9534645"/>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grpSp>
        <p:nvGrpSpPr>
          <p:cNvPr name="Group 2" id="2"/>
          <p:cNvGrpSpPr/>
          <p:nvPr/>
        </p:nvGrpSpPr>
        <p:grpSpPr>
          <a:xfrm rot="0">
            <a:off x="463877" y="2874629"/>
            <a:ext cx="4535606" cy="2021585"/>
            <a:chOff x="0" y="0"/>
            <a:chExt cx="1194563" cy="532434"/>
          </a:xfrm>
        </p:grpSpPr>
        <p:sp>
          <p:nvSpPr>
            <p:cNvPr name="Freeform 3" id="3"/>
            <p:cNvSpPr/>
            <p:nvPr/>
          </p:nvSpPr>
          <p:spPr>
            <a:xfrm flipH="false" flipV="false" rot="0">
              <a:off x="0" y="0"/>
              <a:ext cx="1194563" cy="532434"/>
            </a:xfrm>
            <a:custGeom>
              <a:avLst/>
              <a:gdLst/>
              <a:ahLst/>
              <a:cxnLst/>
              <a:rect r="r" b="b" t="t" l="l"/>
              <a:pathLst>
                <a:path h="532434" w="1194563">
                  <a:moveTo>
                    <a:pt x="87053" y="0"/>
                  </a:moveTo>
                  <a:lnTo>
                    <a:pt x="1107510" y="0"/>
                  </a:lnTo>
                  <a:cubicBezTo>
                    <a:pt x="1155588" y="0"/>
                    <a:pt x="1194563" y="38975"/>
                    <a:pt x="1194563" y="87053"/>
                  </a:cubicBezTo>
                  <a:lnTo>
                    <a:pt x="1194563" y="445381"/>
                  </a:lnTo>
                  <a:cubicBezTo>
                    <a:pt x="1194563" y="493459"/>
                    <a:pt x="1155588" y="532434"/>
                    <a:pt x="1107510" y="532434"/>
                  </a:cubicBezTo>
                  <a:lnTo>
                    <a:pt x="87053" y="532434"/>
                  </a:lnTo>
                  <a:cubicBezTo>
                    <a:pt x="38975" y="532434"/>
                    <a:pt x="0" y="493459"/>
                    <a:pt x="0" y="445381"/>
                  </a:cubicBezTo>
                  <a:lnTo>
                    <a:pt x="0" y="87053"/>
                  </a:lnTo>
                  <a:cubicBezTo>
                    <a:pt x="0" y="38975"/>
                    <a:pt x="38975" y="0"/>
                    <a:pt x="87053" y="0"/>
                  </a:cubicBezTo>
                  <a:close/>
                </a:path>
              </a:pathLst>
            </a:custGeom>
            <a:solidFill>
              <a:srgbClr val="000000">
                <a:alpha val="0"/>
              </a:srgbClr>
            </a:solidFill>
            <a:ln w="38100" cap="rnd">
              <a:solidFill>
                <a:srgbClr val="FFDE59"/>
              </a:solidFill>
              <a:prstDash val="solid"/>
              <a:round/>
            </a:ln>
          </p:spPr>
        </p:sp>
        <p:sp>
          <p:nvSpPr>
            <p:cNvPr name="TextBox 4" id="4"/>
            <p:cNvSpPr txBox="true"/>
            <p:nvPr/>
          </p:nvSpPr>
          <p:spPr>
            <a:xfrm>
              <a:off x="0" y="-276225"/>
              <a:ext cx="1194563" cy="808659"/>
            </a:xfrm>
            <a:prstGeom prst="rect">
              <a:avLst/>
            </a:prstGeom>
          </p:spPr>
          <p:txBody>
            <a:bodyPr anchor="ctr" rtlCol="false" tIns="50800" lIns="50800" bIns="50800" rIns="50800"/>
            <a:lstStyle/>
            <a:p>
              <a:pPr algn="ctr">
                <a:lnSpc>
                  <a:spcPts val="5338"/>
                </a:lnSpc>
              </a:pPr>
            </a:p>
          </p:txBody>
        </p:sp>
      </p:grpSp>
      <p:sp>
        <p:nvSpPr>
          <p:cNvPr name="TextBox 5" id="5"/>
          <p:cNvSpPr txBox="true"/>
          <p:nvPr/>
        </p:nvSpPr>
        <p:spPr>
          <a:xfrm rot="0">
            <a:off x="1028700" y="3216258"/>
            <a:ext cx="3654857" cy="1252603"/>
          </a:xfrm>
          <a:prstGeom prst="rect">
            <a:avLst/>
          </a:prstGeom>
        </p:spPr>
        <p:txBody>
          <a:bodyPr anchor="t" rtlCol="false" tIns="0" lIns="0" bIns="0" rIns="0">
            <a:spAutoFit/>
          </a:bodyPr>
          <a:lstStyle/>
          <a:p>
            <a:pPr algn="ctr">
              <a:lnSpc>
                <a:spcPts val="4983"/>
              </a:lnSpc>
              <a:spcBef>
                <a:spcPct val="0"/>
              </a:spcBef>
            </a:pPr>
            <a:r>
              <a:rPr lang="en-US" sz="3559">
                <a:solidFill>
                  <a:srgbClr val="1EFFC1"/>
                </a:solidFill>
                <a:latin typeface="Arimo"/>
              </a:rPr>
              <a:t>Text summaraization</a:t>
            </a:r>
          </a:p>
        </p:txBody>
      </p:sp>
      <p:grpSp>
        <p:nvGrpSpPr>
          <p:cNvPr name="Group 6" id="6"/>
          <p:cNvGrpSpPr/>
          <p:nvPr/>
        </p:nvGrpSpPr>
        <p:grpSpPr>
          <a:xfrm rot="0">
            <a:off x="10661710" y="6525896"/>
            <a:ext cx="4535606" cy="1527014"/>
            <a:chOff x="0" y="0"/>
            <a:chExt cx="1194563" cy="402177"/>
          </a:xfrm>
        </p:grpSpPr>
        <p:sp>
          <p:nvSpPr>
            <p:cNvPr name="Freeform 7" id="7"/>
            <p:cNvSpPr/>
            <p:nvPr/>
          </p:nvSpPr>
          <p:spPr>
            <a:xfrm flipH="false" flipV="false" rot="0">
              <a:off x="0" y="0"/>
              <a:ext cx="1194563" cy="402177"/>
            </a:xfrm>
            <a:custGeom>
              <a:avLst/>
              <a:gdLst/>
              <a:ahLst/>
              <a:cxnLst/>
              <a:rect r="r" b="b" t="t" l="l"/>
              <a:pathLst>
                <a:path h="402177" w="1194563">
                  <a:moveTo>
                    <a:pt x="87053" y="0"/>
                  </a:moveTo>
                  <a:lnTo>
                    <a:pt x="1107510" y="0"/>
                  </a:lnTo>
                  <a:cubicBezTo>
                    <a:pt x="1155588" y="0"/>
                    <a:pt x="1194563" y="38975"/>
                    <a:pt x="1194563" y="87053"/>
                  </a:cubicBezTo>
                  <a:lnTo>
                    <a:pt x="1194563" y="315124"/>
                  </a:lnTo>
                  <a:cubicBezTo>
                    <a:pt x="1194563" y="363202"/>
                    <a:pt x="1155588" y="402177"/>
                    <a:pt x="1107510" y="402177"/>
                  </a:cubicBezTo>
                  <a:lnTo>
                    <a:pt x="87053" y="402177"/>
                  </a:lnTo>
                  <a:cubicBezTo>
                    <a:pt x="38975" y="402177"/>
                    <a:pt x="0" y="363202"/>
                    <a:pt x="0" y="315124"/>
                  </a:cubicBezTo>
                  <a:lnTo>
                    <a:pt x="0" y="87053"/>
                  </a:lnTo>
                  <a:cubicBezTo>
                    <a:pt x="0" y="38975"/>
                    <a:pt x="38975" y="0"/>
                    <a:pt x="87053" y="0"/>
                  </a:cubicBezTo>
                  <a:close/>
                </a:path>
              </a:pathLst>
            </a:custGeom>
            <a:solidFill>
              <a:srgbClr val="000000">
                <a:alpha val="0"/>
              </a:srgbClr>
            </a:solidFill>
            <a:ln w="38100" cap="rnd">
              <a:solidFill>
                <a:srgbClr val="FFDE59"/>
              </a:solidFill>
              <a:prstDash val="solid"/>
              <a:round/>
            </a:ln>
          </p:spPr>
        </p:sp>
        <p:sp>
          <p:nvSpPr>
            <p:cNvPr name="TextBox 8" id="8"/>
            <p:cNvSpPr txBox="true"/>
            <p:nvPr/>
          </p:nvSpPr>
          <p:spPr>
            <a:xfrm>
              <a:off x="0" y="-276225"/>
              <a:ext cx="1194563" cy="678402"/>
            </a:xfrm>
            <a:prstGeom prst="rect">
              <a:avLst/>
            </a:prstGeom>
          </p:spPr>
          <p:txBody>
            <a:bodyPr anchor="ctr" rtlCol="false" tIns="50800" lIns="50800" bIns="50800" rIns="50800"/>
            <a:lstStyle/>
            <a:p>
              <a:pPr algn="ctr">
                <a:lnSpc>
                  <a:spcPts val="5338"/>
                </a:lnSpc>
              </a:pPr>
            </a:p>
          </p:txBody>
        </p:sp>
      </p:grpSp>
      <p:grpSp>
        <p:nvGrpSpPr>
          <p:cNvPr name="Group 9" id="9"/>
          <p:cNvGrpSpPr/>
          <p:nvPr/>
        </p:nvGrpSpPr>
        <p:grpSpPr>
          <a:xfrm rot="0">
            <a:off x="6788065" y="3027029"/>
            <a:ext cx="4535606" cy="2021585"/>
            <a:chOff x="0" y="0"/>
            <a:chExt cx="1194563" cy="532434"/>
          </a:xfrm>
        </p:grpSpPr>
        <p:sp>
          <p:nvSpPr>
            <p:cNvPr name="Freeform 10" id="10"/>
            <p:cNvSpPr/>
            <p:nvPr/>
          </p:nvSpPr>
          <p:spPr>
            <a:xfrm flipH="false" flipV="false" rot="0">
              <a:off x="0" y="0"/>
              <a:ext cx="1194563" cy="532434"/>
            </a:xfrm>
            <a:custGeom>
              <a:avLst/>
              <a:gdLst/>
              <a:ahLst/>
              <a:cxnLst/>
              <a:rect r="r" b="b" t="t" l="l"/>
              <a:pathLst>
                <a:path h="532434" w="1194563">
                  <a:moveTo>
                    <a:pt x="87053" y="0"/>
                  </a:moveTo>
                  <a:lnTo>
                    <a:pt x="1107510" y="0"/>
                  </a:lnTo>
                  <a:cubicBezTo>
                    <a:pt x="1155588" y="0"/>
                    <a:pt x="1194563" y="38975"/>
                    <a:pt x="1194563" y="87053"/>
                  </a:cubicBezTo>
                  <a:lnTo>
                    <a:pt x="1194563" y="445381"/>
                  </a:lnTo>
                  <a:cubicBezTo>
                    <a:pt x="1194563" y="493459"/>
                    <a:pt x="1155588" y="532434"/>
                    <a:pt x="1107510" y="532434"/>
                  </a:cubicBezTo>
                  <a:lnTo>
                    <a:pt x="87053" y="532434"/>
                  </a:lnTo>
                  <a:cubicBezTo>
                    <a:pt x="38975" y="532434"/>
                    <a:pt x="0" y="493459"/>
                    <a:pt x="0" y="445381"/>
                  </a:cubicBezTo>
                  <a:lnTo>
                    <a:pt x="0" y="87053"/>
                  </a:lnTo>
                  <a:cubicBezTo>
                    <a:pt x="0" y="38975"/>
                    <a:pt x="38975" y="0"/>
                    <a:pt x="87053" y="0"/>
                  </a:cubicBezTo>
                  <a:close/>
                </a:path>
              </a:pathLst>
            </a:custGeom>
            <a:solidFill>
              <a:srgbClr val="000000">
                <a:alpha val="0"/>
              </a:srgbClr>
            </a:solidFill>
            <a:ln w="38100" cap="rnd">
              <a:solidFill>
                <a:srgbClr val="FFDE59"/>
              </a:solidFill>
              <a:prstDash val="solid"/>
              <a:round/>
            </a:ln>
          </p:spPr>
        </p:sp>
        <p:sp>
          <p:nvSpPr>
            <p:cNvPr name="TextBox 11" id="11"/>
            <p:cNvSpPr txBox="true"/>
            <p:nvPr/>
          </p:nvSpPr>
          <p:spPr>
            <a:xfrm>
              <a:off x="0" y="-276225"/>
              <a:ext cx="1194563" cy="808659"/>
            </a:xfrm>
            <a:prstGeom prst="rect">
              <a:avLst/>
            </a:prstGeom>
          </p:spPr>
          <p:txBody>
            <a:bodyPr anchor="ctr" rtlCol="false" tIns="50800" lIns="50800" bIns="50800" rIns="50800"/>
            <a:lstStyle/>
            <a:p>
              <a:pPr algn="ctr">
                <a:lnSpc>
                  <a:spcPts val="5338"/>
                </a:lnSpc>
              </a:pPr>
            </a:p>
          </p:txBody>
        </p:sp>
      </p:grpSp>
      <p:sp>
        <p:nvSpPr>
          <p:cNvPr name="TextBox 12" id="12"/>
          <p:cNvSpPr txBox="true"/>
          <p:nvPr/>
        </p:nvSpPr>
        <p:spPr>
          <a:xfrm rot="0">
            <a:off x="14022470" y="3732657"/>
            <a:ext cx="3654857" cy="623953"/>
          </a:xfrm>
          <a:prstGeom prst="rect">
            <a:avLst/>
          </a:prstGeom>
        </p:spPr>
        <p:txBody>
          <a:bodyPr anchor="t" rtlCol="false" tIns="0" lIns="0" bIns="0" rIns="0">
            <a:spAutoFit/>
          </a:bodyPr>
          <a:lstStyle/>
          <a:p>
            <a:pPr algn="ctr">
              <a:lnSpc>
                <a:spcPts val="4983"/>
              </a:lnSpc>
              <a:spcBef>
                <a:spcPct val="0"/>
              </a:spcBef>
            </a:pPr>
            <a:r>
              <a:rPr lang="en-US" sz="3559">
                <a:solidFill>
                  <a:srgbClr val="1EFFC1"/>
                </a:solidFill>
                <a:latin typeface="Arimo"/>
              </a:rPr>
              <a:t>Text clasification</a:t>
            </a:r>
          </a:p>
        </p:txBody>
      </p:sp>
      <p:grpSp>
        <p:nvGrpSpPr>
          <p:cNvPr name="Group 13" id="13"/>
          <p:cNvGrpSpPr/>
          <p:nvPr/>
        </p:nvGrpSpPr>
        <p:grpSpPr>
          <a:xfrm rot="0">
            <a:off x="13369888" y="3027029"/>
            <a:ext cx="4535606" cy="2021585"/>
            <a:chOff x="0" y="0"/>
            <a:chExt cx="1194563" cy="532434"/>
          </a:xfrm>
        </p:grpSpPr>
        <p:sp>
          <p:nvSpPr>
            <p:cNvPr name="Freeform 14" id="14"/>
            <p:cNvSpPr/>
            <p:nvPr/>
          </p:nvSpPr>
          <p:spPr>
            <a:xfrm flipH="false" flipV="false" rot="0">
              <a:off x="0" y="0"/>
              <a:ext cx="1194563" cy="532434"/>
            </a:xfrm>
            <a:custGeom>
              <a:avLst/>
              <a:gdLst/>
              <a:ahLst/>
              <a:cxnLst/>
              <a:rect r="r" b="b" t="t" l="l"/>
              <a:pathLst>
                <a:path h="532434" w="1194563">
                  <a:moveTo>
                    <a:pt x="87053" y="0"/>
                  </a:moveTo>
                  <a:lnTo>
                    <a:pt x="1107510" y="0"/>
                  </a:lnTo>
                  <a:cubicBezTo>
                    <a:pt x="1155588" y="0"/>
                    <a:pt x="1194563" y="38975"/>
                    <a:pt x="1194563" y="87053"/>
                  </a:cubicBezTo>
                  <a:lnTo>
                    <a:pt x="1194563" y="445381"/>
                  </a:lnTo>
                  <a:cubicBezTo>
                    <a:pt x="1194563" y="493459"/>
                    <a:pt x="1155588" y="532434"/>
                    <a:pt x="1107510" y="532434"/>
                  </a:cubicBezTo>
                  <a:lnTo>
                    <a:pt x="87053" y="532434"/>
                  </a:lnTo>
                  <a:cubicBezTo>
                    <a:pt x="38975" y="532434"/>
                    <a:pt x="0" y="493459"/>
                    <a:pt x="0" y="445381"/>
                  </a:cubicBezTo>
                  <a:lnTo>
                    <a:pt x="0" y="87053"/>
                  </a:lnTo>
                  <a:cubicBezTo>
                    <a:pt x="0" y="38975"/>
                    <a:pt x="38975" y="0"/>
                    <a:pt x="87053" y="0"/>
                  </a:cubicBezTo>
                  <a:close/>
                </a:path>
              </a:pathLst>
            </a:custGeom>
            <a:solidFill>
              <a:srgbClr val="000000">
                <a:alpha val="0"/>
              </a:srgbClr>
            </a:solidFill>
            <a:ln w="38100" cap="rnd">
              <a:solidFill>
                <a:srgbClr val="FFDE59"/>
              </a:solidFill>
              <a:prstDash val="solid"/>
              <a:round/>
            </a:ln>
          </p:spPr>
        </p:sp>
        <p:sp>
          <p:nvSpPr>
            <p:cNvPr name="TextBox 15" id="15"/>
            <p:cNvSpPr txBox="true"/>
            <p:nvPr/>
          </p:nvSpPr>
          <p:spPr>
            <a:xfrm>
              <a:off x="0" y="-276225"/>
              <a:ext cx="1194563" cy="808659"/>
            </a:xfrm>
            <a:prstGeom prst="rect">
              <a:avLst/>
            </a:prstGeom>
          </p:spPr>
          <p:txBody>
            <a:bodyPr anchor="ctr" rtlCol="false" tIns="50800" lIns="50800" bIns="50800" rIns="50800"/>
            <a:lstStyle/>
            <a:p>
              <a:pPr algn="ctr">
                <a:lnSpc>
                  <a:spcPts val="5338"/>
                </a:lnSpc>
              </a:pPr>
            </a:p>
          </p:txBody>
        </p:sp>
      </p:grpSp>
      <p:sp>
        <p:nvSpPr>
          <p:cNvPr name="TextBox 16" id="16"/>
          <p:cNvSpPr txBox="true"/>
          <p:nvPr/>
        </p:nvSpPr>
        <p:spPr>
          <a:xfrm rot="0">
            <a:off x="7199294" y="3368658"/>
            <a:ext cx="3654857" cy="1252603"/>
          </a:xfrm>
          <a:prstGeom prst="rect">
            <a:avLst/>
          </a:prstGeom>
        </p:spPr>
        <p:txBody>
          <a:bodyPr anchor="t" rtlCol="false" tIns="0" lIns="0" bIns="0" rIns="0">
            <a:spAutoFit/>
          </a:bodyPr>
          <a:lstStyle/>
          <a:p>
            <a:pPr algn="ctr">
              <a:lnSpc>
                <a:spcPts val="4983"/>
              </a:lnSpc>
              <a:spcBef>
                <a:spcPct val="0"/>
              </a:spcBef>
            </a:pPr>
            <a:r>
              <a:rPr lang="en-US" sz="3559">
                <a:solidFill>
                  <a:srgbClr val="1EFFC1"/>
                </a:solidFill>
                <a:latin typeface="Arimo"/>
              </a:rPr>
              <a:t>Question &amp; answering</a:t>
            </a:r>
          </a:p>
        </p:txBody>
      </p:sp>
      <p:sp>
        <p:nvSpPr>
          <p:cNvPr name="TextBox 17" id="17"/>
          <p:cNvSpPr txBox="true"/>
          <p:nvPr/>
        </p:nvSpPr>
        <p:spPr>
          <a:xfrm rot="0">
            <a:off x="11323671" y="6934564"/>
            <a:ext cx="3654857" cy="623953"/>
          </a:xfrm>
          <a:prstGeom prst="rect">
            <a:avLst/>
          </a:prstGeom>
        </p:spPr>
        <p:txBody>
          <a:bodyPr anchor="t" rtlCol="false" tIns="0" lIns="0" bIns="0" rIns="0">
            <a:spAutoFit/>
          </a:bodyPr>
          <a:lstStyle/>
          <a:p>
            <a:pPr algn="ctr">
              <a:lnSpc>
                <a:spcPts val="4983"/>
              </a:lnSpc>
              <a:spcBef>
                <a:spcPct val="0"/>
              </a:spcBef>
            </a:pPr>
            <a:r>
              <a:rPr lang="en-US" sz="3559">
                <a:solidFill>
                  <a:srgbClr val="1EFFC1"/>
                </a:solidFill>
                <a:latin typeface="Arimo"/>
              </a:rPr>
              <a:t>Code generation</a:t>
            </a:r>
          </a:p>
        </p:txBody>
      </p:sp>
      <p:grpSp>
        <p:nvGrpSpPr>
          <p:cNvPr name="Group 18" id="18"/>
          <p:cNvGrpSpPr/>
          <p:nvPr/>
        </p:nvGrpSpPr>
        <p:grpSpPr>
          <a:xfrm rot="0">
            <a:off x="3438965" y="6439264"/>
            <a:ext cx="4535606" cy="1551743"/>
            <a:chOff x="0" y="0"/>
            <a:chExt cx="1194563" cy="408689"/>
          </a:xfrm>
        </p:grpSpPr>
        <p:sp>
          <p:nvSpPr>
            <p:cNvPr name="Freeform 19" id="19"/>
            <p:cNvSpPr/>
            <p:nvPr/>
          </p:nvSpPr>
          <p:spPr>
            <a:xfrm flipH="false" flipV="false" rot="0">
              <a:off x="0" y="0"/>
              <a:ext cx="1194563" cy="408689"/>
            </a:xfrm>
            <a:custGeom>
              <a:avLst/>
              <a:gdLst/>
              <a:ahLst/>
              <a:cxnLst/>
              <a:rect r="r" b="b" t="t" l="l"/>
              <a:pathLst>
                <a:path h="408689" w="1194563">
                  <a:moveTo>
                    <a:pt x="87053" y="0"/>
                  </a:moveTo>
                  <a:lnTo>
                    <a:pt x="1107510" y="0"/>
                  </a:lnTo>
                  <a:cubicBezTo>
                    <a:pt x="1155588" y="0"/>
                    <a:pt x="1194563" y="38975"/>
                    <a:pt x="1194563" y="87053"/>
                  </a:cubicBezTo>
                  <a:lnTo>
                    <a:pt x="1194563" y="321636"/>
                  </a:lnTo>
                  <a:cubicBezTo>
                    <a:pt x="1194563" y="369715"/>
                    <a:pt x="1155588" y="408689"/>
                    <a:pt x="1107510" y="408689"/>
                  </a:cubicBezTo>
                  <a:lnTo>
                    <a:pt x="87053" y="408689"/>
                  </a:lnTo>
                  <a:cubicBezTo>
                    <a:pt x="38975" y="408689"/>
                    <a:pt x="0" y="369715"/>
                    <a:pt x="0" y="321636"/>
                  </a:cubicBezTo>
                  <a:lnTo>
                    <a:pt x="0" y="87053"/>
                  </a:lnTo>
                  <a:cubicBezTo>
                    <a:pt x="0" y="38975"/>
                    <a:pt x="38975" y="0"/>
                    <a:pt x="87053" y="0"/>
                  </a:cubicBezTo>
                  <a:close/>
                </a:path>
              </a:pathLst>
            </a:custGeom>
            <a:solidFill>
              <a:srgbClr val="000000">
                <a:alpha val="0"/>
              </a:srgbClr>
            </a:solidFill>
            <a:ln w="38100" cap="rnd">
              <a:solidFill>
                <a:srgbClr val="FFDE59"/>
              </a:solidFill>
              <a:prstDash val="solid"/>
              <a:round/>
            </a:ln>
          </p:spPr>
        </p:sp>
        <p:sp>
          <p:nvSpPr>
            <p:cNvPr name="TextBox 20" id="20"/>
            <p:cNvSpPr txBox="true"/>
            <p:nvPr/>
          </p:nvSpPr>
          <p:spPr>
            <a:xfrm>
              <a:off x="0" y="-276225"/>
              <a:ext cx="1194563" cy="684914"/>
            </a:xfrm>
            <a:prstGeom prst="rect">
              <a:avLst/>
            </a:prstGeom>
          </p:spPr>
          <p:txBody>
            <a:bodyPr anchor="ctr" rtlCol="false" tIns="50800" lIns="50800" bIns="50800" rIns="50800"/>
            <a:lstStyle/>
            <a:p>
              <a:pPr algn="ctr">
                <a:lnSpc>
                  <a:spcPts val="5338"/>
                </a:lnSpc>
              </a:pPr>
            </a:p>
          </p:txBody>
        </p:sp>
      </p:grpSp>
      <p:sp>
        <p:nvSpPr>
          <p:cNvPr name="TextBox 21" id="21"/>
          <p:cNvSpPr txBox="true"/>
          <p:nvPr/>
        </p:nvSpPr>
        <p:spPr>
          <a:xfrm rot="0">
            <a:off x="3879340" y="6782164"/>
            <a:ext cx="3654857" cy="623953"/>
          </a:xfrm>
          <a:prstGeom prst="rect">
            <a:avLst/>
          </a:prstGeom>
        </p:spPr>
        <p:txBody>
          <a:bodyPr anchor="t" rtlCol="false" tIns="0" lIns="0" bIns="0" rIns="0">
            <a:spAutoFit/>
          </a:bodyPr>
          <a:lstStyle/>
          <a:p>
            <a:pPr algn="ctr">
              <a:lnSpc>
                <a:spcPts val="4983"/>
              </a:lnSpc>
              <a:spcBef>
                <a:spcPct val="0"/>
              </a:spcBef>
            </a:pPr>
            <a:r>
              <a:rPr lang="en-US" sz="3559">
                <a:solidFill>
                  <a:srgbClr val="1EFFC1"/>
                </a:solidFill>
                <a:latin typeface="Arimo"/>
              </a:rPr>
              <a:t>Conversational</a:t>
            </a:r>
          </a:p>
        </p:txBody>
      </p:sp>
      <p:sp>
        <p:nvSpPr>
          <p:cNvPr name="TextBox 22" id="22"/>
          <p:cNvSpPr txBox="true"/>
          <p:nvPr/>
        </p:nvSpPr>
        <p:spPr>
          <a:xfrm rot="0">
            <a:off x="16439838" y="9606718"/>
            <a:ext cx="1638925" cy="9956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105</a:t>
            </a:r>
          </a:p>
          <a:p>
            <a:pPr algn="ctr">
              <a:lnSpc>
                <a:spcPts val="3920"/>
              </a:lnSpc>
            </a:pPr>
          </a:p>
        </p:txBody>
      </p:sp>
      <p:sp>
        <p:nvSpPr>
          <p:cNvPr name="TextBox 23" id="23"/>
          <p:cNvSpPr txBox="true"/>
          <p:nvPr/>
        </p:nvSpPr>
        <p:spPr>
          <a:xfrm rot="0">
            <a:off x="6577045" y="9587668"/>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
        <p:nvSpPr>
          <p:cNvPr name="Freeform 24" id="24"/>
          <p:cNvSpPr/>
          <p:nvPr/>
        </p:nvSpPr>
        <p:spPr>
          <a:xfrm flipH="false" flipV="false" rot="0">
            <a:off x="13369888" y="278356"/>
            <a:ext cx="4498002" cy="2596273"/>
          </a:xfrm>
          <a:custGeom>
            <a:avLst/>
            <a:gdLst/>
            <a:ahLst/>
            <a:cxnLst/>
            <a:rect r="r" b="b" t="t" l="l"/>
            <a:pathLst>
              <a:path h="2596273" w="4498002">
                <a:moveTo>
                  <a:pt x="0" y="0"/>
                </a:moveTo>
                <a:lnTo>
                  <a:pt x="4498002" y="0"/>
                </a:lnTo>
                <a:lnTo>
                  <a:pt x="4498002" y="2596273"/>
                </a:lnTo>
                <a:lnTo>
                  <a:pt x="0" y="2596273"/>
                </a:lnTo>
                <a:lnTo>
                  <a:pt x="0" y="0"/>
                </a:lnTo>
                <a:close/>
              </a:path>
            </a:pathLst>
          </a:custGeom>
          <a:blipFill>
            <a:blip r:embed="rId2"/>
            <a:stretch>
              <a:fillRect l="0" t="0" r="0" b="0"/>
            </a:stretch>
          </a:blipFill>
        </p:spPr>
      </p:sp>
    </p:spTree>
  </p:cSld>
  <p:clrMapOvr>
    <a:masterClrMapping/>
  </p:clrMapOvr>
</p:sld>
</file>

<file path=ppt/slides/slide59.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AutoShape 2" id="2"/>
          <p:cNvSpPr/>
          <p:nvPr/>
        </p:nvSpPr>
        <p:spPr>
          <a:xfrm>
            <a:off x="8459114" y="5694075"/>
            <a:ext cx="2912770" cy="0"/>
          </a:xfrm>
          <a:prstGeom prst="line">
            <a:avLst/>
          </a:prstGeom>
          <a:ln cap="flat" w="104775">
            <a:solidFill>
              <a:srgbClr val="1EFFC1"/>
            </a:solidFill>
            <a:prstDash val="solid"/>
            <a:headEnd type="none" len="sm" w="sm"/>
            <a:tailEnd type="arrow" len="sm" w="med"/>
          </a:ln>
        </p:spPr>
      </p:sp>
      <p:sp>
        <p:nvSpPr>
          <p:cNvPr name="TextBox 3" id="3"/>
          <p:cNvSpPr txBox="true"/>
          <p:nvPr/>
        </p:nvSpPr>
        <p:spPr>
          <a:xfrm rot="0">
            <a:off x="435316" y="788532"/>
            <a:ext cx="6775490" cy="942975"/>
          </a:xfrm>
          <a:prstGeom prst="rect">
            <a:avLst/>
          </a:prstGeom>
        </p:spPr>
        <p:txBody>
          <a:bodyPr anchor="t" rtlCol="false" tIns="0" lIns="0" bIns="0" rIns="0">
            <a:spAutoFit/>
          </a:bodyPr>
          <a:lstStyle/>
          <a:p>
            <a:pPr algn="ctr">
              <a:lnSpc>
                <a:spcPts val="7200"/>
              </a:lnSpc>
              <a:spcBef>
                <a:spcPct val="0"/>
              </a:spcBef>
            </a:pPr>
            <a:r>
              <a:rPr lang="en-US" sz="6000">
                <a:solidFill>
                  <a:srgbClr val="FFFFFF"/>
                </a:solidFill>
                <a:latin typeface="Arimo"/>
              </a:rPr>
              <a:t>Text Summarization</a:t>
            </a:r>
          </a:p>
        </p:txBody>
      </p:sp>
      <p:sp>
        <p:nvSpPr>
          <p:cNvPr name="TextBox 4" id="4"/>
          <p:cNvSpPr txBox="true"/>
          <p:nvPr/>
        </p:nvSpPr>
        <p:spPr>
          <a:xfrm rot="0">
            <a:off x="8176549" y="5016213"/>
            <a:ext cx="2696516" cy="625475"/>
          </a:xfrm>
          <a:prstGeom prst="rect">
            <a:avLst/>
          </a:prstGeom>
        </p:spPr>
        <p:txBody>
          <a:bodyPr anchor="t" rtlCol="false" tIns="0" lIns="0" bIns="0" rIns="0">
            <a:spAutoFit/>
          </a:bodyPr>
          <a:lstStyle/>
          <a:p>
            <a:pPr algn="ctr">
              <a:lnSpc>
                <a:spcPts val="4900"/>
              </a:lnSpc>
            </a:pPr>
            <a:r>
              <a:rPr lang="en-US" sz="3500">
                <a:solidFill>
                  <a:srgbClr val="1EFFC1"/>
                </a:solidFill>
                <a:latin typeface="Arimo"/>
              </a:rPr>
              <a:t>chat gpt</a:t>
            </a:r>
          </a:p>
        </p:txBody>
      </p:sp>
      <p:grpSp>
        <p:nvGrpSpPr>
          <p:cNvPr name="Group 5" id="5"/>
          <p:cNvGrpSpPr/>
          <p:nvPr/>
        </p:nvGrpSpPr>
        <p:grpSpPr>
          <a:xfrm rot="0">
            <a:off x="435316" y="3124200"/>
            <a:ext cx="8028718" cy="5959437"/>
            <a:chOff x="0" y="0"/>
            <a:chExt cx="2071399" cy="1537527"/>
          </a:xfrm>
        </p:grpSpPr>
        <p:sp>
          <p:nvSpPr>
            <p:cNvPr name="Freeform 6" id="6"/>
            <p:cNvSpPr/>
            <p:nvPr/>
          </p:nvSpPr>
          <p:spPr>
            <a:xfrm flipH="false" flipV="false" rot="0">
              <a:off x="0" y="0"/>
              <a:ext cx="2071399" cy="1537527"/>
            </a:xfrm>
            <a:custGeom>
              <a:avLst/>
              <a:gdLst/>
              <a:ahLst/>
              <a:cxnLst/>
              <a:rect r="r" b="b" t="t" l="l"/>
              <a:pathLst>
                <a:path h="1537527" w="2071399">
                  <a:moveTo>
                    <a:pt x="32785" y="0"/>
                  </a:moveTo>
                  <a:lnTo>
                    <a:pt x="2038614" y="0"/>
                  </a:lnTo>
                  <a:cubicBezTo>
                    <a:pt x="2047309" y="0"/>
                    <a:pt x="2055648" y="3454"/>
                    <a:pt x="2061796" y="9603"/>
                  </a:cubicBezTo>
                  <a:cubicBezTo>
                    <a:pt x="2067945" y="15751"/>
                    <a:pt x="2071399" y="24090"/>
                    <a:pt x="2071399" y="32785"/>
                  </a:cubicBezTo>
                  <a:lnTo>
                    <a:pt x="2071399" y="1504742"/>
                  </a:lnTo>
                  <a:cubicBezTo>
                    <a:pt x="2071399" y="1513437"/>
                    <a:pt x="2067945" y="1521776"/>
                    <a:pt x="2061796" y="1527925"/>
                  </a:cubicBezTo>
                  <a:cubicBezTo>
                    <a:pt x="2055648" y="1534073"/>
                    <a:pt x="2047309" y="1537527"/>
                    <a:pt x="2038614" y="1537527"/>
                  </a:cubicBezTo>
                  <a:lnTo>
                    <a:pt x="32785" y="1537527"/>
                  </a:lnTo>
                  <a:cubicBezTo>
                    <a:pt x="24090" y="1537527"/>
                    <a:pt x="15751" y="1534073"/>
                    <a:pt x="9603" y="1527925"/>
                  </a:cubicBezTo>
                  <a:cubicBezTo>
                    <a:pt x="3454" y="1521776"/>
                    <a:pt x="0" y="1513437"/>
                    <a:pt x="0" y="1504742"/>
                  </a:cubicBezTo>
                  <a:lnTo>
                    <a:pt x="0" y="32785"/>
                  </a:lnTo>
                  <a:cubicBezTo>
                    <a:pt x="0" y="24090"/>
                    <a:pt x="3454" y="15751"/>
                    <a:pt x="9603" y="9603"/>
                  </a:cubicBezTo>
                  <a:cubicBezTo>
                    <a:pt x="15751" y="3454"/>
                    <a:pt x="24090" y="0"/>
                    <a:pt x="32785" y="0"/>
                  </a:cubicBezTo>
                  <a:close/>
                </a:path>
              </a:pathLst>
            </a:custGeom>
            <a:solidFill>
              <a:srgbClr val="000000">
                <a:alpha val="0"/>
              </a:srgbClr>
            </a:solidFill>
            <a:ln w="38100" cap="rnd">
              <a:solidFill>
                <a:srgbClr val="FFDE59"/>
              </a:solidFill>
              <a:prstDash val="solid"/>
              <a:round/>
            </a:ln>
          </p:spPr>
        </p:sp>
        <p:sp>
          <p:nvSpPr>
            <p:cNvPr name="TextBox 7" id="7"/>
            <p:cNvSpPr txBox="true"/>
            <p:nvPr/>
          </p:nvSpPr>
          <p:spPr>
            <a:xfrm>
              <a:off x="0" y="-66675"/>
              <a:ext cx="2071399" cy="1604202"/>
            </a:xfrm>
            <a:prstGeom prst="rect">
              <a:avLst/>
            </a:prstGeom>
          </p:spPr>
          <p:txBody>
            <a:bodyPr anchor="ctr" rtlCol="false" tIns="50800" lIns="50800" bIns="50800" rIns="50800"/>
            <a:lstStyle/>
            <a:p>
              <a:pPr>
                <a:lnSpc>
                  <a:spcPts val="3779"/>
                </a:lnSpc>
              </a:pPr>
            </a:p>
          </p:txBody>
        </p:sp>
      </p:grpSp>
      <p:sp>
        <p:nvSpPr>
          <p:cNvPr name="TextBox 8" id="8"/>
          <p:cNvSpPr txBox="true"/>
          <p:nvPr/>
        </p:nvSpPr>
        <p:spPr>
          <a:xfrm rot="0">
            <a:off x="512746" y="3481388"/>
            <a:ext cx="7168758" cy="5295900"/>
          </a:xfrm>
          <a:prstGeom prst="rect">
            <a:avLst/>
          </a:prstGeom>
        </p:spPr>
        <p:txBody>
          <a:bodyPr anchor="t" rtlCol="false" tIns="0" lIns="0" bIns="0" rIns="0">
            <a:spAutoFit/>
          </a:bodyPr>
          <a:lstStyle/>
          <a:p>
            <a:pPr>
              <a:lnSpc>
                <a:spcPts val="3239"/>
              </a:lnSpc>
              <a:spcBef>
                <a:spcPct val="0"/>
              </a:spcBef>
            </a:pPr>
            <a:r>
              <a:rPr lang="en-US" sz="2699">
                <a:solidFill>
                  <a:srgbClr val="1EFFC1"/>
                </a:solidFill>
                <a:latin typeface="Arimo"/>
              </a:rPr>
              <a:t>Supervised learning (SL) is a machine learning paradigm for problems , meaning that each data point contains............................................................................................................................................................................................... features (covariates) and an associated label. </a:t>
            </a:r>
          </a:p>
          <a:p>
            <a:pPr>
              <a:lnSpc>
                <a:spcPts val="2879"/>
              </a:lnSpc>
              <a:spcBef>
                <a:spcPct val="0"/>
              </a:spcBef>
            </a:pPr>
          </a:p>
          <a:p>
            <a:pPr>
              <a:lnSpc>
                <a:spcPts val="3239"/>
              </a:lnSpc>
              <a:spcBef>
                <a:spcPct val="0"/>
              </a:spcBef>
            </a:pPr>
            <a:r>
              <a:rPr lang="en-US" sz="2699">
                <a:solidFill>
                  <a:srgbClr val="FFFFFF"/>
                </a:solidFill>
                <a:latin typeface="Arimo Bold Italics"/>
              </a:rPr>
              <a:t>summarize this paragraph in less than 50 words covering all the points and do not add additional points</a:t>
            </a:r>
          </a:p>
          <a:p>
            <a:pPr>
              <a:lnSpc>
                <a:spcPts val="3239"/>
              </a:lnSpc>
              <a:spcBef>
                <a:spcPct val="0"/>
              </a:spcBef>
            </a:pPr>
          </a:p>
          <a:p>
            <a:pPr>
              <a:lnSpc>
                <a:spcPts val="3239"/>
              </a:lnSpc>
              <a:spcBef>
                <a:spcPct val="0"/>
              </a:spcBef>
            </a:pPr>
          </a:p>
        </p:txBody>
      </p:sp>
      <p:grpSp>
        <p:nvGrpSpPr>
          <p:cNvPr name="Group 9" id="9"/>
          <p:cNvGrpSpPr/>
          <p:nvPr/>
        </p:nvGrpSpPr>
        <p:grpSpPr>
          <a:xfrm rot="0">
            <a:off x="11368365" y="1946529"/>
            <a:ext cx="6620646" cy="7599867"/>
            <a:chOff x="0" y="0"/>
            <a:chExt cx="1708118" cy="1960756"/>
          </a:xfrm>
        </p:grpSpPr>
        <p:sp>
          <p:nvSpPr>
            <p:cNvPr name="Freeform 10" id="10"/>
            <p:cNvSpPr/>
            <p:nvPr/>
          </p:nvSpPr>
          <p:spPr>
            <a:xfrm flipH="false" flipV="false" rot="0">
              <a:off x="0" y="0"/>
              <a:ext cx="1708118" cy="1960756"/>
            </a:xfrm>
            <a:custGeom>
              <a:avLst/>
              <a:gdLst/>
              <a:ahLst/>
              <a:cxnLst/>
              <a:rect r="r" b="b" t="t" l="l"/>
              <a:pathLst>
                <a:path h="1960756" w="1708118">
                  <a:moveTo>
                    <a:pt x="39758" y="0"/>
                  </a:moveTo>
                  <a:lnTo>
                    <a:pt x="1668360" y="0"/>
                  </a:lnTo>
                  <a:cubicBezTo>
                    <a:pt x="1690318" y="0"/>
                    <a:pt x="1708118" y="17800"/>
                    <a:pt x="1708118" y="39758"/>
                  </a:cubicBezTo>
                  <a:lnTo>
                    <a:pt x="1708118" y="1920998"/>
                  </a:lnTo>
                  <a:cubicBezTo>
                    <a:pt x="1708118" y="1942956"/>
                    <a:pt x="1690318" y="1960756"/>
                    <a:pt x="1668360" y="1960756"/>
                  </a:cubicBezTo>
                  <a:lnTo>
                    <a:pt x="39758" y="1960756"/>
                  </a:lnTo>
                  <a:cubicBezTo>
                    <a:pt x="17800" y="1960756"/>
                    <a:pt x="0" y="1942956"/>
                    <a:pt x="0" y="1920998"/>
                  </a:cubicBezTo>
                  <a:lnTo>
                    <a:pt x="0" y="39758"/>
                  </a:lnTo>
                  <a:cubicBezTo>
                    <a:pt x="0" y="17800"/>
                    <a:pt x="17800" y="0"/>
                    <a:pt x="39758" y="0"/>
                  </a:cubicBezTo>
                  <a:close/>
                </a:path>
              </a:pathLst>
            </a:custGeom>
            <a:solidFill>
              <a:srgbClr val="000000">
                <a:alpha val="0"/>
              </a:srgbClr>
            </a:solidFill>
            <a:ln w="38100" cap="rnd">
              <a:solidFill>
                <a:srgbClr val="FFDE59"/>
              </a:solidFill>
              <a:prstDash val="solid"/>
              <a:round/>
            </a:ln>
          </p:spPr>
        </p:sp>
        <p:sp>
          <p:nvSpPr>
            <p:cNvPr name="TextBox 11" id="11"/>
            <p:cNvSpPr txBox="true"/>
            <p:nvPr/>
          </p:nvSpPr>
          <p:spPr>
            <a:xfrm>
              <a:off x="0" y="-66675"/>
              <a:ext cx="1708118" cy="2027431"/>
            </a:xfrm>
            <a:prstGeom prst="rect">
              <a:avLst/>
            </a:prstGeom>
          </p:spPr>
          <p:txBody>
            <a:bodyPr anchor="ctr" rtlCol="false" tIns="50800" lIns="50800" bIns="50800" rIns="50800"/>
            <a:lstStyle/>
            <a:p>
              <a:pPr>
                <a:lnSpc>
                  <a:spcPts val="3779"/>
                </a:lnSpc>
              </a:pPr>
            </a:p>
          </p:txBody>
        </p:sp>
      </p:grpSp>
      <p:sp>
        <p:nvSpPr>
          <p:cNvPr name="TextBox 12" id="12"/>
          <p:cNvSpPr txBox="true"/>
          <p:nvPr/>
        </p:nvSpPr>
        <p:spPr>
          <a:xfrm rot="0">
            <a:off x="11653539" y="2390775"/>
            <a:ext cx="5605761" cy="7896225"/>
          </a:xfrm>
          <a:prstGeom prst="rect">
            <a:avLst/>
          </a:prstGeom>
        </p:spPr>
        <p:txBody>
          <a:bodyPr anchor="t" rtlCol="false" tIns="0" lIns="0" bIns="0" rIns="0">
            <a:spAutoFit/>
          </a:bodyPr>
          <a:lstStyle/>
          <a:p>
            <a:pPr>
              <a:lnSpc>
                <a:spcPts val="3479"/>
              </a:lnSpc>
              <a:spcBef>
                <a:spcPct val="0"/>
              </a:spcBef>
            </a:pPr>
            <a:r>
              <a:rPr lang="en-US" sz="2899">
                <a:solidFill>
                  <a:srgbClr val="1EFFC1"/>
                </a:solidFill>
                <a:latin typeface="Arimo"/>
              </a:rPr>
              <a:t>Supervised learning is a machine learning approach where the algorithm learns from labeled training data, inferring a function to map input features to output labels. </a:t>
            </a:r>
          </a:p>
          <a:p>
            <a:pPr>
              <a:lnSpc>
                <a:spcPts val="3479"/>
              </a:lnSpc>
              <a:spcBef>
                <a:spcPct val="0"/>
              </a:spcBef>
            </a:pPr>
          </a:p>
          <a:p>
            <a:pPr>
              <a:lnSpc>
                <a:spcPts val="3479"/>
              </a:lnSpc>
              <a:spcBef>
                <a:spcPct val="0"/>
              </a:spcBef>
            </a:pPr>
            <a:r>
              <a:rPr lang="en-US" sz="2899">
                <a:solidFill>
                  <a:srgbClr val="1EFFC1"/>
                </a:solidFill>
                <a:latin typeface="Arimo"/>
              </a:rPr>
              <a:t>I</a:t>
            </a:r>
            <a:r>
              <a:rPr lang="en-US" sz="2899">
                <a:solidFill>
                  <a:srgbClr val="FFFFFF"/>
                </a:solidFill>
                <a:latin typeface="Arimo Bold Italics"/>
              </a:rPr>
              <a:t>nference :</a:t>
            </a:r>
          </a:p>
          <a:p>
            <a:pPr marL="626107" indent="-313054" lvl="1">
              <a:lnSpc>
                <a:spcPts val="3479"/>
              </a:lnSpc>
              <a:buFont typeface="Arial"/>
              <a:buChar char="•"/>
            </a:pPr>
            <a:r>
              <a:rPr lang="en-US" sz="2899">
                <a:solidFill>
                  <a:srgbClr val="FFFFFF"/>
                </a:solidFill>
                <a:latin typeface="Arimo Bold Italics"/>
              </a:rPr>
              <a:t>covered keypoints from given paragraph</a:t>
            </a:r>
          </a:p>
          <a:p>
            <a:pPr marL="626107" indent="-313054" lvl="1">
              <a:lnSpc>
                <a:spcPts val="3479"/>
              </a:lnSpc>
              <a:buFont typeface="Arial"/>
              <a:buChar char="•"/>
            </a:pPr>
            <a:r>
              <a:rPr lang="en-US" sz="2899">
                <a:solidFill>
                  <a:srgbClr val="FFFFFF"/>
                </a:solidFill>
                <a:latin typeface="Arimo Bold Italics"/>
              </a:rPr>
              <a:t>Length of summary : 50</a:t>
            </a:r>
          </a:p>
          <a:p>
            <a:pPr marL="626107" indent="-313054" lvl="1">
              <a:lnSpc>
                <a:spcPts val="3479"/>
              </a:lnSpc>
              <a:buFont typeface="Arial"/>
              <a:buChar char="•"/>
            </a:pPr>
            <a:r>
              <a:rPr lang="en-US" sz="2899">
                <a:solidFill>
                  <a:srgbClr val="FFFFFF"/>
                </a:solidFill>
                <a:latin typeface="Arimo Bold Italics"/>
              </a:rPr>
              <a:t>condense the content into a shorter form without losing  essential meaning.</a:t>
            </a:r>
          </a:p>
          <a:p>
            <a:pPr marL="626107" indent="-313054" lvl="1">
              <a:lnSpc>
                <a:spcPts val="3479"/>
              </a:lnSpc>
              <a:buFont typeface="Arial"/>
              <a:buChar char="•"/>
            </a:pPr>
            <a:r>
              <a:rPr lang="en-US" sz="2899">
                <a:solidFill>
                  <a:srgbClr val="FFFFFF"/>
                </a:solidFill>
                <a:latin typeface="Arimo Bold Italics"/>
              </a:rPr>
              <a:t>Answer generator strictly follw the given instruction</a:t>
            </a:r>
          </a:p>
          <a:p>
            <a:pPr>
              <a:lnSpc>
                <a:spcPts val="3479"/>
              </a:lnSpc>
              <a:spcBef>
                <a:spcPct val="0"/>
              </a:spcBef>
            </a:pPr>
          </a:p>
          <a:p>
            <a:pPr>
              <a:lnSpc>
                <a:spcPts val="3479"/>
              </a:lnSpc>
              <a:spcBef>
                <a:spcPct val="0"/>
              </a:spcBef>
            </a:pPr>
          </a:p>
        </p:txBody>
      </p:sp>
      <p:sp>
        <p:nvSpPr>
          <p:cNvPr name="TextBox 13" id="13"/>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106</a:t>
            </a:r>
          </a:p>
        </p:txBody>
      </p:sp>
      <p:sp>
        <p:nvSpPr>
          <p:cNvPr name="TextBox 14" id="14"/>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589760" y="442912"/>
            <a:ext cx="5610749" cy="1038226"/>
          </a:xfrm>
          <a:prstGeom prst="rect">
            <a:avLst/>
          </a:prstGeom>
        </p:spPr>
        <p:txBody>
          <a:bodyPr anchor="t" rtlCol="false" tIns="0" lIns="0" bIns="0" rIns="0">
            <a:spAutoFit/>
          </a:bodyPr>
          <a:lstStyle/>
          <a:p>
            <a:pPr>
              <a:lnSpc>
                <a:spcPts val="8399"/>
              </a:lnSpc>
            </a:pPr>
            <a:r>
              <a:rPr lang="en-US" sz="5999">
                <a:solidFill>
                  <a:srgbClr val="FFFFFF"/>
                </a:solidFill>
                <a:latin typeface="Arimo"/>
              </a:rPr>
              <a:t>Categories of AI</a:t>
            </a:r>
          </a:p>
        </p:txBody>
      </p:sp>
      <p:grpSp>
        <p:nvGrpSpPr>
          <p:cNvPr name="Group 3" id="3"/>
          <p:cNvGrpSpPr/>
          <p:nvPr/>
        </p:nvGrpSpPr>
        <p:grpSpPr>
          <a:xfrm rot="0">
            <a:off x="6557757" y="1860566"/>
            <a:ext cx="2831428" cy="1192642"/>
            <a:chOff x="0" y="0"/>
            <a:chExt cx="821136" cy="345876"/>
          </a:xfrm>
        </p:grpSpPr>
        <p:sp>
          <p:nvSpPr>
            <p:cNvPr name="Freeform 4" id="4"/>
            <p:cNvSpPr/>
            <p:nvPr/>
          </p:nvSpPr>
          <p:spPr>
            <a:xfrm flipH="false" flipV="false" rot="0">
              <a:off x="0" y="0"/>
              <a:ext cx="821136" cy="345876"/>
            </a:xfrm>
            <a:custGeom>
              <a:avLst/>
              <a:gdLst/>
              <a:ahLst/>
              <a:cxnLst/>
              <a:rect r="r" b="b" t="t" l="l"/>
              <a:pathLst>
                <a:path h="345876" w="821136">
                  <a:moveTo>
                    <a:pt x="79294" y="0"/>
                  </a:moveTo>
                  <a:lnTo>
                    <a:pt x="741842" y="0"/>
                  </a:lnTo>
                  <a:cubicBezTo>
                    <a:pt x="762872" y="0"/>
                    <a:pt x="783041" y="8354"/>
                    <a:pt x="797912" y="23225"/>
                  </a:cubicBezTo>
                  <a:cubicBezTo>
                    <a:pt x="812782" y="38095"/>
                    <a:pt x="821136" y="58264"/>
                    <a:pt x="821136" y="79294"/>
                  </a:cubicBezTo>
                  <a:lnTo>
                    <a:pt x="821136" y="266582"/>
                  </a:lnTo>
                  <a:cubicBezTo>
                    <a:pt x="821136" y="287612"/>
                    <a:pt x="812782" y="307780"/>
                    <a:pt x="797912" y="322651"/>
                  </a:cubicBezTo>
                  <a:cubicBezTo>
                    <a:pt x="783041" y="337522"/>
                    <a:pt x="762872" y="345876"/>
                    <a:pt x="741842" y="345876"/>
                  </a:cubicBezTo>
                  <a:lnTo>
                    <a:pt x="79294" y="345876"/>
                  </a:lnTo>
                  <a:cubicBezTo>
                    <a:pt x="58264" y="345876"/>
                    <a:pt x="38095" y="337522"/>
                    <a:pt x="23225" y="322651"/>
                  </a:cubicBezTo>
                  <a:cubicBezTo>
                    <a:pt x="8354" y="307780"/>
                    <a:pt x="0" y="287612"/>
                    <a:pt x="0" y="266582"/>
                  </a:cubicBezTo>
                  <a:lnTo>
                    <a:pt x="0" y="79294"/>
                  </a:lnTo>
                  <a:cubicBezTo>
                    <a:pt x="0" y="58264"/>
                    <a:pt x="8354" y="38095"/>
                    <a:pt x="23225" y="23225"/>
                  </a:cubicBezTo>
                  <a:cubicBezTo>
                    <a:pt x="38095" y="8354"/>
                    <a:pt x="58264" y="0"/>
                    <a:pt x="79294" y="0"/>
                  </a:cubicBezTo>
                  <a:close/>
                </a:path>
              </a:pathLst>
            </a:custGeom>
            <a:solidFill>
              <a:srgbClr val="000000">
                <a:alpha val="0"/>
              </a:srgbClr>
            </a:solidFill>
            <a:ln w="28575" cap="rnd">
              <a:solidFill>
                <a:srgbClr val="FFDE59"/>
              </a:solidFill>
              <a:prstDash val="solid"/>
              <a:round/>
            </a:ln>
          </p:spPr>
        </p:sp>
        <p:sp>
          <p:nvSpPr>
            <p:cNvPr name="TextBox 5" id="5"/>
            <p:cNvSpPr txBox="true"/>
            <p:nvPr/>
          </p:nvSpPr>
          <p:spPr>
            <a:xfrm>
              <a:off x="0" y="-9525"/>
              <a:ext cx="821136" cy="355401"/>
            </a:xfrm>
            <a:prstGeom prst="rect">
              <a:avLst/>
            </a:prstGeom>
          </p:spPr>
          <p:txBody>
            <a:bodyPr anchor="ctr" rtlCol="false" tIns="46135" lIns="46135" bIns="46135" rIns="46135"/>
            <a:lstStyle/>
            <a:p>
              <a:pPr algn="ctr">
                <a:lnSpc>
                  <a:spcPts val="2879"/>
                </a:lnSpc>
              </a:pPr>
            </a:p>
          </p:txBody>
        </p:sp>
      </p:grpSp>
      <p:sp>
        <p:nvSpPr>
          <p:cNvPr name="TextBox 6" id="6"/>
          <p:cNvSpPr txBox="true"/>
          <p:nvPr/>
        </p:nvSpPr>
        <p:spPr>
          <a:xfrm rot="0">
            <a:off x="6759636" y="1991457"/>
            <a:ext cx="2427672" cy="821364"/>
          </a:xfrm>
          <a:prstGeom prst="rect">
            <a:avLst/>
          </a:prstGeom>
        </p:spPr>
        <p:txBody>
          <a:bodyPr anchor="t" rtlCol="false" tIns="0" lIns="0" bIns="0" rIns="0">
            <a:spAutoFit/>
          </a:bodyPr>
          <a:lstStyle/>
          <a:p>
            <a:pPr algn="ctr">
              <a:lnSpc>
                <a:spcPts val="3217"/>
              </a:lnSpc>
            </a:pPr>
            <a:r>
              <a:rPr lang="en-US" sz="2298">
                <a:solidFill>
                  <a:srgbClr val="1EFFC1"/>
                </a:solidFill>
                <a:latin typeface="Arimo"/>
              </a:rPr>
              <a:t>Artificial Intelligence</a:t>
            </a:r>
          </a:p>
        </p:txBody>
      </p:sp>
      <p:sp>
        <p:nvSpPr>
          <p:cNvPr name="TextBox 7" id="7"/>
          <p:cNvSpPr txBox="true"/>
          <p:nvPr/>
        </p:nvSpPr>
        <p:spPr>
          <a:xfrm rot="0">
            <a:off x="4540123" y="4495113"/>
            <a:ext cx="2806757" cy="397338"/>
          </a:xfrm>
          <a:prstGeom prst="rect">
            <a:avLst/>
          </a:prstGeom>
        </p:spPr>
        <p:txBody>
          <a:bodyPr anchor="t" rtlCol="false" tIns="0" lIns="0" bIns="0" rIns="0">
            <a:spAutoFit/>
          </a:bodyPr>
          <a:lstStyle/>
          <a:p>
            <a:pPr algn="ctr">
              <a:lnSpc>
                <a:spcPts val="3156"/>
              </a:lnSpc>
            </a:pPr>
            <a:r>
              <a:rPr lang="en-US" sz="2254">
                <a:solidFill>
                  <a:srgbClr val="1EFFC1"/>
                </a:solidFill>
                <a:latin typeface="Arimo Bold"/>
              </a:rPr>
              <a:t>Machine Learning</a:t>
            </a:r>
          </a:p>
        </p:txBody>
      </p:sp>
      <p:sp>
        <p:nvSpPr>
          <p:cNvPr name="TextBox 8" id="8"/>
          <p:cNvSpPr txBox="true"/>
          <p:nvPr/>
        </p:nvSpPr>
        <p:spPr>
          <a:xfrm rot="0">
            <a:off x="7095650" y="6756359"/>
            <a:ext cx="2861327" cy="443240"/>
          </a:xfrm>
          <a:prstGeom prst="rect">
            <a:avLst/>
          </a:prstGeom>
        </p:spPr>
        <p:txBody>
          <a:bodyPr anchor="t" rtlCol="false" tIns="0" lIns="0" bIns="0" rIns="0">
            <a:spAutoFit/>
          </a:bodyPr>
          <a:lstStyle/>
          <a:p>
            <a:pPr algn="ctr">
              <a:lnSpc>
                <a:spcPts val="3519"/>
              </a:lnSpc>
            </a:pPr>
            <a:r>
              <a:rPr lang="en-US" sz="2514">
                <a:solidFill>
                  <a:srgbClr val="1EFFC1"/>
                </a:solidFill>
                <a:latin typeface="Arimo Bold"/>
              </a:rPr>
              <a:t>Generative</a:t>
            </a:r>
          </a:p>
        </p:txBody>
      </p:sp>
      <p:sp>
        <p:nvSpPr>
          <p:cNvPr name="TextBox 9" id="9"/>
          <p:cNvSpPr txBox="true"/>
          <p:nvPr/>
        </p:nvSpPr>
        <p:spPr>
          <a:xfrm rot="0">
            <a:off x="10309111" y="6775633"/>
            <a:ext cx="2733949" cy="443222"/>
          </a:xfrm>
          <a:prstGeom prst="rect">
            <a:avLst/>
          </a:prstGeom>
        </p:spPr>
        <p:txBody>
          <a:bodyPr anchor="t" rtlCol="false" tIns="0" lIns="0" bIns="0" rIns="0">
            <a:spAutoFit/>
          </a:bodyPr>
          <a:lstStyle/>
          <a:p>
            <a:pPr algn="ctr">
              <a:lnSpc>
                <a:spcPts val="3520"/>
              </a:lnSpc>
            </a:pPr>
            <a:r>
              <a:rPr lang="en-US" sz="2514">
                <a:solidFill>
                  <a:srgbClr val="1EFFC1"/>
                </a:solidFill>
                <a:latin typeface="Arimo Bold"/>
              </a:rPr>
              <a:t>Discriminative</a:t>
            </a:r>
          </a:p>
        </p:txBody>
      </p:sp>
      <p:grpSp>
        <p:nvGrpSpPr>
          <p:cNvPr name="Group 10" id="10"/>
          <p:cNvGrpSpPr/>
          <p:nvPr/>
        </p:nvGrpSpPr>
        <p:grpSpPr>
          <a:xfrm rot="0">
            <a:off x="10260372" y="6434230"/>
            <a:ext cx="2831428" cy="1192703"/>
            <a:chOff x="0" y="0"/>
            <a:chExt cx="821136" cy="345893"/>
          </a:xfrm>
        </p:grpSpPr>
        <p:sp>
          <p:nvSpPr>
            <p:cNvPr name="Freeform 11" id="11"/>
            <p:cNvSpPr/>
            <p:nvPr/>
          </p:nvSpPr>
          <p:spPr>
            <a:xfrm flipH="false" flipV="false" rot="0">
              <a:off x="0" y="0"/>
              <a:ext cx="821136" cy="345893"/>
            </a:xfrm>
            <a:custGeom>
              <a:avLst/>
              <a:gdLst/>
              <a:ahLst/>
              <a:cxnLst/>
              <a:rect r="r" b="b" t="t" l="l"/>
              <a:pathLst>
                <a:path h="345893" w="821136">
                  <a:moveTo>
                    <a:pt x="92966" y="0"/>
                  </a:moveTo>
                  <a:lnTo>
                    <a:pt x="728171" y="0"/>
                  </a:lnTo>
                  <a:cubicBezTo>
                    <a:pt x="752827" y="0"/>
                    <a:pt x="776473" y="9795"/>
                    <a:pt x="793907" y="27229"/>
                  </a:cubicBezTo>
                  <a:cubicBezTo>
                    <a:pt x="811342" y="44663"/>
                    <a:pt x="821136" y="68310"/>
                    <a:pt x="821136" y="92966"/>
                  </a:cubicBezTo>
                  <a:lnTo>
                    <a:pt x="821136" y="252928"/>
                  </a:lnTo>
                  <a:cubicBezTo>
                    <a:pt x="821136" y="304271"/>
                    <a:pt x="779514" y="345893"/>
                    <a:pt x="728171" y="345893"/>
                  </a:cubicBezTo>
                  <a:lnTo>
                    <a:pt x="92966" y="345893"/>
                  </a:lnTo>
                  <a:cubicBezTo>
                    <a:pt x="41622" y="345893"/>
                    <a:pt x="0" y="304271"/>
                    <a:pt x="0" y="252928"/>
                  </a:cubicBezTo>
                  <a:lnTo>
                    <a:pt x="0" y="92966"/>
                  </a:lnTo>
                  <a:cubicBezTo>
                    <a:pt x="0" y="68310"/>
                    <a:pt x="9795" y="44663"/>
                    <a:pt x="27229" y="27229"/>
                  </a:cubicBezTo>
                  <a:cubicBezTo>
                    <a:pt x="44663" y="9795"/>
                    <a:pt x="68310" y="0"/>
                    <a:pt x="92966" y="0"/>
                  </a:cubicBezTo>
                  <a:close/>
                </a:path>
              </a:pathLst>
            </a:custGeom>
            <a:solidFill>
              <a:srgbClr val="000000">
                <a:alpha val="0"/>
              </a:srgbClr>
            </a:solidFill>
            <a:ln w="28575" cap="rnd">
              <a:solidFill>
                <a:srgbClr val="FFDE59"/>
              </a:solidFill>
              <a:prstDash val="solid"/>
              <a:round/>
            </a:ln>
          </p:spPr>
        </p:sp>
        <p:sp>
          <p:nvSpPr>
            <p:cNvPr name="TextBox 12" id="12"/>
            <p:cNvSpPr txBox="true"/>
            <p:nvPr/>
          </p:nvSpPr>
          <p:spPr>
            <a:xfrm>
              <a:off x="0" y="-9525"/>
              <a:ext cx="821136" cy="355418"/>
            </a:xfrm>
            <a:prstGeom prst="rect">
              <a:avLst/>
            </a:prstGeom>
          </p:spPr>
          <p:txBody>
            <a:bodyPr anchor="ctr" rtlCol="false" tIns="46135" lIns="46135" bIns="46135" rIns="46135"/>
            <a:lstStyle/>
            <a:p>
              <a:pPr algn="ctr">
                <a:lnSpc>
                  <a:spcPts val="2879"/>
                </a:lnSpc>
              </a:pPr>
            </a:p>
          </p:txBody>
        </p:sp>
      </p:grpSp>
      <p:grpSp>
        <p:nvGrpSpPr>
          <p:cNvPr name="Group 13" id="13"/>
          <p:cNvGrpSpPr/>
          <p:nvPr/>
        </p:nvGrpSpPr>
        <p:grpSpPr>
          <a:xfrm rot="0">
            <a:off x="7125549" y="6414965"/>
            <a:ext cx="2831428" cy="1192703"/>
            <a:chOff x="0" y="0"/>
            <a:chExt cx="821136" cy="345893"/>
          </a:xfrm>
        </p:grpSpPr>
        <p:sp>
          <p:nvSpPr>
            <p:cNvPr name="Freeform 14" id="14"/>
            <p:cNvSpPr/>
            <p:nvPr/>
          </p:nvSpPr>
          <p:spPr>
            <a:xfrm flipH="false" flipV="false" rot="0">
              <a:off x="0" y="0"/>
              <a:ext cx="821136" cy="345893"/>
            </a:xfrm>
            <a:custGeom>
              <a:avLst/>
              <a:gdLst/>
              <a:ahLst/>
              <a:cxnLst/>
              <a:rect r="r" b="b" t="t" l="l"/>
              <a:pathLst>
                <a:path h="345893" w="821136">
                  <a:moveTo>
                    <a:pt x="92966" y="0"/>
                  </a:moveTo>
                  <a:lnTo>
                    <a:pt x="728171" y="0"/>
                  </a:lnTo>
                  <a:cubicBezTo>
                    <a:pt x="752827" y="0"/>
                    <a:pt x="776473" y="9795"/>
                    <a:pt x="793907" y="27229"/>
                  </a:cubicBezTo>
                  <a:cubicBezTo>
                    <a:pt x="811342" y="44663"/>
                    <a:pt x="821136" y="68310"/>
                    <a:pt x="821136" y="92966"/>
                  </a:cubicBezTo>
                  <a:lnTo>
                    <a:pt x="821136" y="252928"/>
                  </a:lnTo>
                  <a:cubicBezTo>
                    <a:pt x="821136" y="304271"/>
                    <a:pt x="779514" y="345893"/>
                    <a:pt x="728171" y="345893"/>
                  </a:cubicBezTo>
                  <a:lnTo>
                    <a:pt x="92966" y="345893"/>
                  </a:lnTo>
                  <a:cubicBezTo>
                    <a:pt x="41622" y="345893"/>
                    <a:pt x="0" y="304271"/>
                    <a:pt x="0" y="252928"/>
                  </a:cubicBezTo>
                  <a:lnTo>
                    <a:pt x="0" y="92966"/>
                  </a:lnTo>
                  <a:cubicBezTo>
                    <a:pt x="0" y="68310"/>
                    <a:pt x="9795" y="44663"/>
                    <a:pt x="27229" y="27229"/>
                  </a:cubicBezTo>
                  <a:cubicBezTo>
                    <a:pt x="44663" y="9795"/>
                    <a:pt x="68310" y="0"/>
                    <a:pt x="92966" y="0"/>
                  </a:cubicBezTo>
                  <a:close/>
                </a:path>
              </a:pathLst>
            </a:custGeom>
            <a:solidFill>
              <a:srgbClr val="000000">
                <a:alpha val="0"/>
              </a:srgbClr>
            </a:solidFill>
            <a:ln w="28575" cap="rnd">
              <a:solidFill>
                <a:srgbClr val="FFDE59"/>
              </a:solidFill>
              <a:prstDash val="solid"/>
              <a:round/>
            </a:ln>
          </p:spPr>
        </p:sp>
        <p:sp>
          <p:nvSpPr>
            <p:cNvPr name="TextBox 15" id="15"/>
            <p:cNvSpPr txBox="true"/>
            <p:nvPr/>
          </p:nvSpPr>
          <p:spPr>
            <a:xfrm>
              <a:off x="0" y="-9525"/>
              <a:ext cx="821136" cy="355418"/>
            </a:xfrm>
            <a:prstGeom prst="rect">
              <a:avLst/>
            </a:prstGeom>
          </p:spPr>
          <p:txBody>
            <a:bodyPr anchor="ctr" rtlCol="false" tIns="46135" lIns="46135" bIns="46135" rIns="46135"/>
            <a:lstStyle/>
            <a:p>
              <a:pPr algn="ctr">
                <a:lnSpc>
                  <a:spcPts val="2879"/>
                </a:lnSpc>
              </a:pPr>
            </a:p>
          </p:txBody>
        </p:sp>
      </p:grpSp>
      <p:sp>
        <p:nvSpPr>
          <p:cNvPr name="TextBox 16" id="16"/>
          <p:cNvSpPr txBox="true"/>
          <p:nvPr/>
        </p:nvSpPr>
        <p:spPr>
          <a:xfrm rot="0">
            <a:off x="5311174" y="8883080"/>
            <a:ext cx="2861327" cy="415095"/>
          </a:xfrm>
          <a:prstGeom prst="rect">
            <a:avLst/>
          </a:prstGeom>
        </p:spPr>
        <p:txBody>
          <a:bodyPr anchor="t" rtlCol="false" tIns="0" lIns="0" bIns="0" rIns="0">
            <a:spAutoFit/>
          </a:bodyPr>
          <a:lstStyle/>
          <a:p>
            <a:pPr algn="ctr">
              <a:lnSpc>
                <a:spcPts val="3362"/>
              </a:lnSpc>
            </a:pPr>
            <a:r>
              <a:rPr lang="en-US" sz="2401">
                <a:solidFill>
                  <a:srgbClr val="1EFFC1"/>
                </a:solidFill>
                <a:latin typeface="Arimo Bold"/>
              </a:rPr>
              <a:t>Unimodal</a:t>
            </a:r>
          </a:p>
        </p:txBody>
      </p:sp>
      <p:sp>
        <p:nvSpPr>
          <p:cNvPr name="TextBox 17" id="17"/>
          <p:cNvSpPr txBox="true"/>
          <p:nvPr/>
        </p:nvSpPr>
        <p:spPr>
          <a:xfrm rot="0">
            <a:off x="9215736" y="8883080"/>
            <a:ext cx="2861327" cy="415095"/>
          </a:xfrm>
          <a:prstGeom prst="rect">
            <a:avLst/>
          </a:prstGeom>
        </p:spPr>
        <p:txBody>
          <a:bodyPr anchor="t" rtlCol="false" tIns="0" lIns="0" bIns="0" rIns="0">
            <a:spAutoFit/>
          </a:bodyPr>
          <a:lstStyle/>
          <a:p>
            <a:pPr algn="ctr">
              <a:lnSpc>
                <a:spcPts val="3362"/>
              </a:lnSpc>
            </a:pPr>
            <a:r>
              <a:rPr lang="en-US" sz="2401">
                <a:solidFill>
                  <a:srgbClr val="1EFFC1"/>
                </a:solidFill>
                <a:latin typeface="Arimo Bold"/>
              </a:rPr>
              <a:t>Multimodal</a:t>
            </a:r>
          </a:p>
        </p:txBody>
      </p:sp>
      <p:grpSp>
        <p:nvGrpSpPr>
          <p:cNvPr name="Group 18" id="18"/>
          <p:cNvGrpSpPr/>
          <p:nvPr/>
        </p:nvGrpSpPr>
        <p:grpSpPr>
          <a:xfrm rot="0">
            <a:off x="9187307" y="8522851"/>
            <a:ext cx="2831428" cy="1192703"/>
            <a:chOff x="0" y="0"/>
            <a:chExt cx="821136" cy="345893"/>
          </a:xfrm>
        </p:grpSpPr>
        <p:sp>
          <p:nvSpPr>
            <p:cNvPr name="Freeform 19" id="19"/>
            <p:cNvSpPr/>
            <p:nvPr/>
          </p:nvSpPr>
          <p:spPr>
            <a:xfrm flipH="false" flipV="false" rot="0">
              <a:off x="0" y="0"/>
              <a:ext cx="821136" cy="345893"/>
            </a:xfrm>
            <a:custGeom>
              <a:avLst/>
              <a:gdLst/>
              <a:ahLst/>
              <a:cxnLst/>
              <a:rect r="r" b="b" t="t" l="l"/>
              <a:pathLst>
                <a:path h="345893" w="821136">
                  <a:moveTo>
                    <a:pt x="92966" y="0"/>
                  </a:moveTo>
                  <a:lnTo>
                    <a:pt x="728171" y="0"/>
                  </a:lnTo>
                  <a:cubicBezTo>
                    <a:pt x="752827" y="0"/>
                    <a:pt x="776473" y="9795"/>
                    <a:pt x="793907" y="27229"/>
                  </a:cubicBezTo>
                  <a:cubicBezTo>
                    <a:pt x="811342" y="44663"/>
                    <a:pt x="821136" y="68310"/>
                    <a:pt x="821136" y="92966"/>
                  </a:cubicBezTo>
                  <a:lnTo>
                    <a:pt x="821136" y="252928"/>
                  </a:lnTo>
                  <a:cubicBezTo>
                    <a:pt x="821136" y="304271"/>
                    <a:pt x="779514" y="345893"/>
                    <a:pt x="728171" y="345893"/>
                  </a:cubicBezTo>
                  <a:lnTo>
                    <a:pt x="92966" y="345893"/>
                  </a:lnTo>
                  <a:cubicBezTo>
                    <a:pt x="41622" y="345893"/>
                    <a:pt x="0" y="304271"/>
                    <a:pt x="0" y="252928"/>
                  </a:cubicBezTo>
                  <a:lnTo>
                    <a:pt x="0" y="92966"/>
                  </a:lnTo>
                  <a:cubicBezTo>
                    <a:pt x="0" y="68310"/>
                    <a:pt x="9795" y="44663"/>
                    <a:pt x="27229" y="27229"/>
                  </a:cubicBezTo>
                  <a:cubicBezTo>
                    <a:pt x="44663" y="9795"/>
                    <a:pt x="68310" y="0"/>
                    <a:pt x="92966" y="0"/>
                  </a:cubicBezTo>
                  <a:close/>
                </a:path>
              </a:pathLst>
            </a:custGeom>
            <a:solidFill>
              <a:srgbClr val="000000">
                <a:alpha val="0"/>
              </a:srgbClr>
            </a:solidFill>
            <a:ln w="28575" cap="rnd">
              <a:solidFill>
                <a:srgbClr val="FFDE59"/>
              </a:solidFill>
              <a:prstDash val="solid"/>
              <a:round/>
            </a:ln>
          </p:spPr>
        </p:sp>
        <p:sp>
          <p:nvSpPr>
            <p:cNvPr name="TextBox 20" id="20"/>
            <p:cNvSpPr txBox="true"/>
            <p:nvPr/>
          </p:nvSpPr>
          <p:spPr>
            <a:xfrm>
              <a:off x="0" y="-9525"/>
              <a:ext cx="821136" cy="355418"/>
            </a:xfrm>
            <a:prstGeom prst="rect">
              <a:avLst/>
            </a:prstGeom>
          </p:spPr>
          <p:txBody>
            <a:bodyPr anchor="ctr" rtlCol="false" tIns="46135" lIns="46135" bIns="46135" rIns="46135"/>
            <a:lstStyle/>
            <a:p>
              <a:pPr algn="ctr">
                <a:lnSpc>
                  <a:spcPts val="2879"/>
                </a:lnSpc>
              </a:pPr>
            </a:p>
          </p:txBody>
        </p:sp>
      </p:grpSp>
      <p:grpSp>
        <p:nvGrpSpPr>
          <p:cNvPr name="Group 21" id="21"/>
          <p:cNvGrpSpPr/>
          <p:nvPr/>
        </p:nvGrpSpPr>
        <p:grpSpPr>
          <a:xfrm rot="0">
            <a:off x="5351394" y="8535514"/>
            <a:ext cx="2831428" cy="1192703"/>
            <a:chOff x="0" y="0"/>
            <a:chExt cx="821136" cy="345893"/>
          </a:xfrm>
        </p:grpSpPr>
        <p:sp>
          <p:nvSpPr>
            <p:cNvPr name="Freeform 22" id="22"/>
            <p:cNvSpPr/>
            <p:nvPr/>
          </p:nvSpPr>
          <p:spPr>
            <a:xfrm flipH="false" flipV="false" rot="0">
              <a:off x="0" y="0"/>
              <a:ext cx="821136" cy="345893"/>
            </a:xfrm>
            <a:custGeom>
              <a:avLst/>
              <a:gdLst/>
              <a:ahLst/>
              <a:cxnLst/>
              <a:rect r="r" b="b" t="t" l="l"/>
              <a:pathLst>
                <a:path h="345893" w="821136">
                  <a:moveTo>
                    <a:pt x="92966" y="0"/>
                  </a:moveTo>
                  <a:lnTo>
                    <a:pt x="728171" y="0"/>
                  </a:lnTo>
                  <a:cubicBezTo>
                    <a:pt x="752827" y="0"/>
                    <a:pt x="776473" y="9795"/>
                    <a:pt x="793907" y="27229"/>
                  </a:cubicBezTo>
                  <a:cubicBezTo>
                    <a:pt x="811342" y="44663"/>
                    <a:pt x="821136" y="68310"/>
                    <a:pt x="821136" y="92966"/>
                  </a:cubicBezTo>
                  <a:lnTo>
                    <a:pt x="821136" y="252928"/>
                  </a:lnTo>
                  <a:cubicBezTo>
                    <a:pt x="821136" y="304271"/>
                    <a:pt x="779514" y="345893"/>
                    <a:pt x="728171" y="345893"/>
                  </a:cubicBezTo>
                  <a:lnTo>
                    <a:pt x="92966" y="345893"/>
                  </a:lnTo>
                  <a:cubicBezTo>
                    <a:pt x="41622" y="345893"/>
                    <a:pt x="0" y="304271"/>
                    <a:pt x="0" y="252928"/>
                  </a:cubicBezTo>
                  <a:lnTo>
                    <a:pt x="0" y="92966"/>
                  </a:lnTo>
                  <a:cubicBezTo>
                    <a:pt x="0" y="68310"/>
                    <a:pt x="9795" y="44663"/>
                    <a:pt x="27229" y="27229"/>
                  </a:cubicBezTo>
                  <a:cubicBezTo>
                    <a:pt x="44663" y="9795"/>
                    <a:pt x="68310" y="0"/>
                    <a:pt x="92966" y="0"/>
                  </a:cubicBezTo>
                  <a:close/>
                </a:path>
              </a:pathLst>
            </a:custGeom>
            <a:solidFill>
              <a:srgbClr val="000000">
                <a:alpha val="0"/>
              </a:srgbClr>
            </a:solidFill>
            <a:ln w="28575" cap="rnd">
              <a:solidFill>
                <a:srgbClr val="FFDE59"/>
              </a:solidFill>
              <a:prstDash val="solid"/>
              <a:round/>
            </a:ln>
          </p:spPr>
        </p:sp>
        <p:sp>
          <p:nvSpPr>
            <p:cNvPr name="TextBox 23" id="23"/>
            <p:cNvSpPr txBox="true"/>
            <p:nvPr/>
          </p:nvSpPr>
          <p:spPr>
            <a:xfrm>
              <a:off x="0" y="-9525"/>
              <a:ext cx="821136" cy="355418"/>
            </a:xfrm>
            <a:prstGeom prst="rect">
              <a:avLst/>
            </a:prstGeom>
          </p:spPr>
          <p:txBody>
            <a:bodyPr anchor="ctr" rtlCol="false" tIns="46135" lIns="46135" bIns="46135" rIns="46135"/>
            <a:lstStyle/>
            <a:p>
              <a:pPr algn="ctr">
                <a:lnSpc>
                  <a:spcPts val="2879"/>
                </a:lnSpc>
              </a:pPr>
            </a:p>
          </p:txBody>
        </p:sp>
      </p:grpSp>
      <p:sp>
        <p:nvSpPr>
          <p:cNvPr name="TextBox 24" id="24"/>
          <p:cNvSpPr txBox="true"/>
          <p:nvPr/>
        </p:nvSpPr>
        <p:spPr>
          <a:xfrm rot="-13788">
            <a:off x="8518605" y="4417807"/>
            <a:ext cx="3149772" cy="415951"/>
          </a:xfrm>
          <a:prstGeom prst="rect">
            <a:avLst/>
          </a:prstGeom>
        </p:spPr>
        <p:txBody>
          <a:bodyPr anchor="t" rtlCol="false" tIns="0" lIns="0" bIns="0" rIns="0">
            <a:spAutoFit/>
          </a:bodyPr>
          <a:lstStyle/>
          <a:p>
            <a:pPr algn="ctr">
              <a:lnSpc>
                <a:spcPts val="3247"/>
              </a:lnSpc>
            </a:pPr>
            <a:r>
              <a:rPr lang="en-US" sz="2319">
                <a:solidFill>
                  <a:srgbClr val="1EFFC1"/>
                </a:solidFill>
                <a:latin typeface="Arimo Bold"/>
              </a:rPr>
              <a:t>Deep Learning</a:t>
            </a:r>
          </a:p>
        </p:txBody>
      </p:sp>
      <p:grpSp>
        <p:nvGrpSpPr>
          <p:cNvPr name="Group 25" id="25"/>
          <p:cNvGrpSpPr/>
          <p:nvPr/>
        </p:nvGrpSpPr>
        <p:grpSpPr>
          <a:xfrm rot="-13788">
            <a:off x="8678011" y="4121035"/>
            <a:ext cx="2831428" cy="1192703"/>
            <a:chOff x="0" y="0"/>
            <a:chExt cx="821136" cy="345893"/>
          </a:xfrm>
        </p:grpSpPr>
        <p:sp>
          <p:nvSpPr>
            <p:cNvPr name="Freeform 26" id="26"/>
            <p:cNvSpPr/>
            <p:nvPr/>
          </p:nvSpPr>
          <p:spPr>
            <a:xfrm flipH="false" flipV="false" rot="0">
              <a:off x="0" y="0"/>
              <a:ext cx="821136" cy="345893"/>
            </a:xfrm>
            <a:custGeom>
              <a:avLst/>
              <a:gdLst/>
              <a:ahLst/>
              <a:cxnLst/>
              <a:rect r="r" b="b" t="t" l="l"/>
              <a:pathLst>
                <a:path h="345893" w="821136">
                  <a:moveTo>
                    <a:pt x="92966" y="0"/>
                  </a:moveTo>
                  <a:lnTo>
                    <a:pt x="728171" y="0"/>
                  </a:lnTo>
                  <a:cubicBezTo>
                    <a:pt x="752827" y="0"/>
                    <a:pt x="776473" y="9795"/>
                    <a:pt x="793907" y="27229"/>
                  </a:cubicBezTo>
                  <a:cubicBezTo>
                    <a:pt x="811342" y="44663"/>
                    <a:pt x="821136" y="68310"/>
                    <a:pt x="821136" y="92966"/>
                  </a:cubicBezTo>
                  <a:lnTo>
                    <a:pt x="821136" y="252928"/>
                  </a:lnTo>
                  <a:cubicBezTo>
                    <a:pt x="821136" y="304271"/>
                    <a:pt x="779514" y="345893"/>
                    <a:pt x="728171" y="345893"/>
                  </a:cubicBezTo>
                  <a:lnTo>
                    <a:pt x="92966" y="345893"/>
                  </a:lnTo>
                  <a:cubicBezTo>
                    <a:pt x="41622" y="345893"/>
                    <a:pt x="0" y="304271"/>
                    <a:pt x="0" y="252928"/>
                  </a:cubicBezTo>
                  <a:lnTo>
                    <a:pt x="0" y="92966"/>
                  </a:lnTo>
                  <a:cubicBezTo>
                    <a:pt x="0" y="68310"/>
                    <a:pt x="9795" y="44663"/>
                    <a:pt x="27229" y="27229"/>
                  </a:cubicBezTo>
                  <a:cubicBezTo>
                    <a:pt x="44663" y="9795"/>
                    <a:pt x="68310" y="0"/>
                    <a:pt x="92966" y="0"/>
                  </a:cubicBezTo>
                  <a:close/>
                </a:path>
              </a:pathLst>
            </a:custGeom>
            <a:solidFill>
              <a:srgbClr val="000000">
                <a:alpha val="0"/>
              </a:srgbClr>
            </a:solidFill>
            <a:ln w="28575" cap="rnd">
              <a:solidFill>
                <a:srgbClr val="FFDE59"/>
              </a:solidFill>
              <a:prstDash val="solid"/>
              <a:round/>
            </a:ln>
          </p:spPr>
        </p:sp>
        <p:sp>
          <p:nvSpPr>
            <p:cNvPr name="TextBox 27" id="27"/>
            <p:cNvSpPr txBox="true"/>
            <p:nvPr/>
          </p:nvSpPr>
          <p:spPr>
            <a:xfrm>
              <a:off x="0" y="-9525"/>
              <a:ext cx="821136" cy="355418"/>
            </a:xfrm>
            <a:prstGeom prst="rect">
              <a:avLst/>
            </a:prstGeom>
          </p:spPr>
          <p:txBody>
            <a:bodyPr anchor="ctr" rtlCol="false" tIns="46135" lIns="46135" bIns="46135" rIns="46135"/>
            <a:lstStyle/>
            <a:p>
              <a:pPr algn="ctr">
                <a:lnSpc>
                  <a:spcPts val="2879"/>
                </a:lnSpc>
              </a:pPr>
            </a:p>
          </p:txBody>
        </p:sp>
      </p:grpSp>
      <p:grpSp>
        <p:nvGrpSpPr>
          <p:cNvPr name="Group 28" id="28"/>
          <p:cNvGrpSpPr/>
          <p:nvPr/>
        </p:nvGrpSpPr>
        <p:grpSpPr>
          <a:xfrm rot="50745">
            <a:off x="4573780" y="4137449"/>
            <a:ext cx="2831428" cy="1192703"/>
            <a:chOff x="0" y="0"/>
            <a:chExt cx="821136" cy="345893"/>
          </a:xfrm>
        </p:grpSpPr>
        <p:sp>
          <p:nvSpPr>
            <p:cNvPr name="Freeform 29" id="29"/>
            <p:cNvSpPr/>
            <p:nvPr/>
          </p:nvSpPr>
          <p:spPr>
            <a:xfrm flipH="false" flipV="false" rot="0">
              <a:off x="0" y="0"/>
              <a:ext cx="821136" cy="345893"/>
            </a:xfrm>
            <a:custGeom>
              <a:avLst/>
              <a:gdLst/>
              <a:ahLst/>
              <a:cxnLst/>
              <a:rect r="r" b="b" t="t" l="l"/>
              <a:pathLst>
                <a:path h="345893" w="821136">
                  <a:moveTo>
                    <a:pt x="92966" y="0"/>
                  </a:moveTo>
                  <a:lnTo>
                    <a:pt x="728171" y="0"/>
                  </a:lnTo>
                  <a:cubicBezTo>
                    <a:pt x="752827" y="0"/>
                    <a:pt x="776473" y="9795"/>
                    <a:pt x="793907" y="27229"/>
                  </a:cubicBezTo>
                  <a:cubicBezTo>
                    <a:pt x="811342" y="44663"/>
                    <a:pt x="821136" y="68310"/>
                    <a:pt x="821136" y="92966"/>
                  </a:cubicBezTo>
                  <a:lnTo>
                    <a:pt x="821136" y="252928"/>
                  </a:lnTo>
                  <a:cubicBezTo>
                    <a:pt x="821136" y="304271"/>
                    <a:pt x="779514" y="345893"/>
                    <a:pt x="728171" y="345893"/>
                  </a:cubicBezTo>
                  <a:lnTo>
                    <a:pt x="92966" y="345893"/>
                  </a:lnTo>
                  <a:cubicBezTo>
                    <a:pt x="41622" y="345893"/>
                    <a:pt x="0" y="304271"/>
                    <a:pt x="0" y="252928"/>
                  </a:cubicBezTo>
                  <a:lnTo>
                    <a:pt x="0" y="92966"/>
                  </a:lnTo>
                  <a:cubicBezTo>
                    <a:pt x="0" y="68310"/>
                    <a:pt x="9795" y="44663"/>
                    <a:pt x="27229" y="27229"/>
                  </a:cubicBezTo>
                  <a:cubicBezTo>
                    <a:pt x="44663" y="9795"/>
                    <a:pt x="68310" y="0"/>
                    <a:pt x="92966" y="0"/>
                  </a:cubicBezTo>
                  <a:close/>
                </a:path>
              </a:pathLst>
            </a:custGeom>
            <a:solidFill>
              <a:srgbClr val="000000">
                <a:alpha val="0"/>
              </a:srgbClr>
            </a:solidFill>
            <a:ln w="28575" cap="rnd">
              <a:solidFill>
                <a:srgbClr val="FFDE59"/>
              </a:solidFill>
              <a:prstDash val="solid"/>
              <a:round/>
            </a:ln>
          </p:spPr>
        </p:sp>
        <p:sp>
          <p:nvSpPr>
            <p:cNvPr name="TextBox 30" id="30"/>
            <p:cNvSpPr txBox="true"/>
            <p:nvPr/>
          </p:nvSpPr>
          <p:spPr>
            <a:xfrm>
              <a:off x="0" y="-9525"/>
              <a:ext cx="821136" cy="355418"/>
            </a:xfrm>
            <a:prstGeom prst="rect">
              <a:avLst/>
            </a:prstGeom>
          </p:spPr>
          <p:txBody>
            <a:bodyPr anchor="ctr" rtlCol="false" tIns="46135" lIns="46135" bIns="46135" rIns="46135"/>
            <a:lstStyle/>
            <a:p>
              <a:pPr algn="ctr">
                <a:lnSpc>
                  <a:spcPts val="2879"/>
                </a:lnSpc>
              </a:pPr>
            </a:p>
          </p:txBody>
        </p:sp>
      </p:grpSp>
      <p:sp>
        <p:nvSpPr>
          <p:cNvPr name="AutoShape 31" id="31"/>
          <p:cNvSpPr/>
          <p:nvPr/>
        </p:nvSpPr>
        <p:spPr>
          <a:xfrm>
            <a:off x="7995736" y="3053618"/>
            <a:ext cx="0" cy="563844"/>
          </a:xfrm>
          <a:prstGeom prst="line">
            <a:avLst/>
          </a:prstGeom>
          <a:ln cap="flat" w="28575">
            <a:solidFill>
              <a:srgbClr val="1EFFC1"/>
            </a:solidFill>
            <a:prstDash val="solid"/>
            <a:headEnd type="none" len="sm" w="sm"/>
            <a:tailEnd type="none" len="sm" w="sm"/>
          </a:ln>
        </p:spPr>
      </p:sp>
      <p:sp>
        <p:nvSpPr>
          <p:cNvPr name="AutoShape 32" id="32"/>
          <p:cNvSpPr/>
          <p:nvPr/>
        </p:nvSpPr>
        <p:spPr>
          <a:xfrm flipH="true" flipV="true">
            <a:off x="6214796" y="3634762"/>
            <a:ext cx="3561880" cy="0"/>
          </a:xfrm>
          <a:prstGeom prst="line">
            <a:avLst/>
          </a:prstGeom>
          <a:ln cap="flat" w="28575">
            <a:solidFill>
              <a:srgbClr val="1EFFC1"/>
            </a:solidFill>
            <a:prstDash val="solid"/>
            <a:headEnd type="none" len="sm" w="sm"/>
            <a:tailEnd type="none" len="sm" w="sm"/>
          </a:ln>
        </p:spPr>
      </p:sp>
      <p:sp>
        <p:nvSpPr>
          <p:cNvPr name="AutoShape 33" id="33"/>
          <p:cNvSpPr/>
          <p:nvPr/>
        </p:nvSpPr>
        <p:spPr>
          <a:xfrm>
            <a:off x="6214796" y="3634762"/>
            <a:ext cx="0" cy="486699"/>
          </a:xfrm>
          <a:prstGeom prst="line">
            <a:avLst/>
          </a:prstGeom>
          <a:ln cap="flat" w="28575">
            <a:solidFill>
              <a:srgbClr val="1EFFC1"/>
            </a:solidFill>
            <a:prstDash val="solid"/>
            <a:headEnd type="none" len="sm" w="sm"/>
            <a:tailEnd type="none" len="sm" w="sm"/>
          </a:ln>
        </p:spPr>
      </p:sp>
      <p:sp>
        <p:nvSpPr>
          <p:cNvPr name="AutoShape 34" id="34"/>
          <p:cNvSpPr/>
          <p:nvPr/>
        </p:nvSpPr>
        <p:spPr>
          <a:xfrm>
            <a:off x="9759376" y="3652062"/>
            <a:ext cx="0" cy="486699"/>
          </a:xfrm>
          <a:prstGeom prst="line">
            <a:avLst/>
          </a:prstGeom>
          <a:ln cap="flat" w="28575">
            <a:solidFill>
              <a:srgbClr val="1EFFC1"/>
            </a:solidFill>
            <a:prstDash val="solid"/>
            <a:headEnd type="none" len="sm" w="sm"/>
            <a:tailEnd type="none" len="sm" w="sm"/>
          </a:ln>
        </p:spPr>
      </p:sp>
      <p:sp>
        <p:nvSpPr>
          <p:cNvPr name="AutoShape 35" id="35"/>
          <p:cNvSpPr/>
          <p:nvPr/>
        </p:nvSpPr>
        <p:spPr>
          <a:xfrm flipH="true" flipV="true">
            <a:off x="8312785" y="5878099"/>
            <a:ext cx="3561880" cy="0"/>
          </a:xfrm>
          <a:prstGeom prst="line">
            <a:avLst/>
          </a:prstGeom>
          <a:ln cap="flat" w="28575">
            <a:solidFill>
              <a:srgbClr val="1EFFC1"/>
            </a:solidFill>
            <a:prstDash val="solid"/>
            <a:headEnd type="none" len="sm" w="sm"/>
            <a:tailEnd type="none" len="sm" w="sm"/>
          </a:ln>
        </p:spPr>
      </p:sp>
      <p:sp>
        <p:nvSpPr>
          <p:cNvPr name="AutoShape 36" id="36"/>
          <p:cNvSpPr/>
          <p:nvPr/>
        </p:nvSpPr>
        <p:spPr>
          <a:xfrm>
            <a:off x="8330086" y="5878099"/>
            <a:ext cx="0" cy="486699"/>
          </a:xfrm>
          <a:prstGeom prst="line">
            <a:avLst/>
          </a:prstGeom>
          <a:ln cap="flat" w="28575">
            <a:solidFill>
              <a:srgbClr val="1EFFC1"/>
            </a:solidFill>
            <a:prstDash val="solid"/>
            <a:headEnd type="none" len="sm" w="sm"/>
            <a:tailEnd type="none" len="sm" w="sm"/>
          </a:ln>
        </p:spPr>
      </p:sp>
      <p:sp>
        <p:nvSpPr>
          <p:cNvPr name="AutoShape 37" id="37"/>
          <p:cNvSpPr/>
          <p:nvPr/>
        </p:nvSpPr>
        <p:spPr>
          <a:xfrm>
            <a:off x="11874665" y="5895400"/>
            <a:ext cx="0" cy="486699"/>
          </a:xfrm>
          <a:prstGeom prst="line">
            <a:avLst/>
          </a:prstGeom>
          <a:ln cap="flat" w="28575">
            <a:solidFill>
              <a:srgbClr val="1EFFC1"/>
            </a:solidFill>
            <a:prstDash val="solid"/>
            <a:headEnd type="none" len="sm" w="sm"/>
            <a:tailEnd type="none" len="sm" w="sm"/>
          </a:ln>
        </p:spPr>
      </p:sp>
      <p:sp>
        <p:nvSpPr>
          <p:cNvPr name="AutoShape 38" id="38"/>
          <p:cNvSpPr/>
          <p:nvPr/>
        </p:nvSpPr>
        <p:spPr>
          <a:xfrm>
            <a:off x="10111026" y="5296955"/>
            <a:ext cx="0" cy="563844"/>
          </a:xfrm>
          <a:prstGeom prst="line">
            <a:avLst/>
          </a:prstGeom>
          <a:ln cap="flat" w="28575">
            <a:solidFill>
              <a:srgbClr val="1EFFC1"/>
            </a:solidFill>
            <a:prstDash val="solid"/>
            <a:headEnd type="none" len="sm" w="sm"/>
            <a:tailEnd type="none" len="sm" w="sm"/>
          </a:ln>
        </p:spPr>
      </p:sp>
      <p:sp>
        <p:nvSpPr>
          <p:cNvPr name="AutoShape 39" id="39"/>
          <p:cNvSpPr/>
          <p:nvPr/>
        </p:nvSpPr>
        <p:spPr>
          <a:xfrm flipH="true" flipV="true">
            <a:off x="6735520" y="8092602"/>
            <a:ext cx="3561880" cy="0"/>
          </a:xfrm>
          <a:prstGeom prst="line">
            <a:avLst/>
          </a:prstGeom>
          <a:ln cap="flat" w="28575">
            <a:solidFill>
              <a:srgbClr val="1EFFC1"/>
            </a:solidFill>
            <a:prstDash val="solid"/>
            <a:headEnd type="none" len="sm" w="sm"/>
            <a:tailEnd type="none" len="sm" w="sm"/>
          </a:ln>
        </p:spPr>
      </p:sp>
      <p:sp>
        <p:nvSpPr>
          <p:cNvPr name="AutoShape 40" id="40"/>
          <p:cNvSpPr/>
          <p:nvPr/>
        </p:nvSpPr>
        <p:spPr>
          <a:xfrm>
            <a:off x="8516460" y="7546059"/>
            <a:ext cx="0" cy="563844"/>
          </a:xfrm>
          <a:prstGeom prst="line">
            <a:avLst/>
          </a:prstGeom>
          <a:ln cap="flat" w="28575">
            <a:solidFill>
              <a:srgbClr val="1EFFC1"/>
            </a:solidFill>
            <a:prstDash val="solid"/>
            <a:headEnd type="none" len="sm" w="sm"/>
            <a:tailEnd type="none" len="sm" w="sm"/>
          </a:ln>
        </p:spPr>
      </p:sp>
      <p:sp>
        <p:nvSpPr>
          <p:cNvPr name="AutoShape 41" id="41"/>
          <p:cNvSpPr/>
          <p:nvPr/>
        </p:nvSpPr>
        <p:spPr>
          <a:xfrm>
            <a:off x="6752821" y="8075301"/>
            <a:ext cx="0" cy="486699"/>
          </a:xfrm>
          <a:prstGeom prst="line">
            <a:avLst/>
          </a:prstGeom>
          <a:ln cap="flat" w="28575">
            <a:solidFill>
              <a:srgbClr val="1EFFC1"/>
            </a:solidFill>
            <a:prstDash val="solid"/>
            <a:headEnd type="none" len="sm" w="sm"/>
            <a:tailEnd type="none" len="sm" w="sm"/>
          </a:ln>
        </p:spPr>
      </p:sp>
      <p:sp>
        <p:nvSpPr>
          <p:cNvPr name="AutoShape 42" id="42"/>
          <p:cNvSpPr/>
          <p:nvPr/>
        </p:nvSpPr>
        <p:spPr>
          <a:xfrm>
            <a:off x="10314700" y="8075301"/>
            <a:ext cx="0" cy="486699"/>
          </a:xfrm>
          <a:prstGeom prst="line">
            <a:avLst/>
          </a:prstGeom>
          <a:ln cap="flat" w="28575">
            <a:solidFill>
              <a:srgbClr val="1EFFC1"/>
            </a:solidFill>
            <a:prstDash val="solid"/>
            <a:headEnd type="none" len="sm" w="sm"/>
            <a:tailEnd type="none" len="sm" w="sm"/>
          </a:ln>
        </p:spPr>
      </p:sp>
      <p:sp>
        <p:nvSpPr>
          <p:cNvPr name="TextBox 43" id="43"/>
          <p:cNvSpPr txBox="true"/>
          <p:nvPr/>
        </p:nvSpPr>
        <p:spPr>
          <a:xfrm rot="0">
            <a:off x="17036341" y="9453334"/>
            <a:ext cx="914550" cy="476250"/>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6</a:t>
            </a:r>
          </a:p>
        </p:txBody>
      </p:sp>
      <p:sp>
        <p:nvSpPr>
          <p:cNvPr name="TextBox 44" id="44"/>
          <p:cNvSpPr txBox="true"/>
          <p:nvPr/>
        </p:nvSpPr>
        <p:spPr>
          <a:xfrm rot="0">
            <a:off x="72110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60.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AutoShape 2" id="2"/>
          <p:cNvSpPr/>
          <p:nvPr/>
        </p:nvSpPr>
        <p:spPr>
          <a:xfrm flipV="true">
            <a:off x="6830843" y="6117727"/>
            <a:ext cx="4964949" cy="52388"/>
          </a:xfrm>
          <a:prstGeom prst="line">
            <a:avLst/>
          </a:prstGeom>
          <a:ln cap="flat" w="104775">
            <a:solidFill>
              <a:srgbClr val="1EFFC1"/>
            </a:solidFill>
            <a:prstDash val="solid"/>
            <a:headEnd type="none" len="sm" w="sm"/>
            <a:tailEnd type="arrow" len="sm" w="med"/>
          </a:ln>
        </p:spPr>
      </p:sp>
      <p:grpSp>
        <p:nvGrpSpPr>
          <p:cNvPr name="Group 3" id="3"/>
          <p:cNvGrpSpPr/>
          <p:nvPr/>
        </p:nvGrpSpPr>
        <p:grpSpPr>
          <a:xfrm rot="0">
            <a:off x="11795792" y="2154427"/>
            <a:ext cx="6130971" cy="7536832"/>
            <a:chOff x="0" y="0"/>
            <a:chExt cx="1581783" cy="1944493"/>
          </a:xfrm>
        </p:grpSpPr>
        <p:sp>
          <p:nvSpPr>
            <p:cNvPr name="Freeform 4" id="4"/>
            <p:cNvSpPr/>
            <p:nvPr/>
          </p:nvSpPr>
          <p:spPr>
            <a:xfrm flipH="false" flipV="false" rot="0">
              <a:off x="0" y="0"/>
              <a:ext cx="1581783" cy="1944493"/>
            </a:xfrm>
            <a:custGeom>
              <a:avLst/>
              <a:gdLst/>
              <a:ahLst/>
              <a:cxnLst/>
              <a:rect r="r" b="b" t="t" l="l"/>
              <a:pathLst>
                <a:path h="1944493" w="1581783">
                  <a:moveTo>
                    <a:pt x="42934" y="0"/>
                  </a:moveTo>
                  <a:lnTo>
                    <a:pt x="1538849" y="0"/>
                  </a:lnTo>
                  <a:cubicBezTo>
                    <a:pt x="1550236" y="0"/>
                    <a:pt x="1561156" y="4523"/>
                    <a:pt x="1569208" y="12575"/>
                  </a:cubicBezTo>
                  <a:cubicBezTo>
                    <a:pt x="1577259" y="20627"/>
                    <a:pt x="1581783" y="31547"/>
                    <a:pt x="1581783" y="42934"/>
                  </a:cubicBezTo>
                  <a:lnTo>
                    <a:pt x="1581783" y="1901560"/>
                  </a:lnTo>
                  <a:cubicBezTo>
                    <a:pt x="1581783" y="1925271"/>
                    <a:pt x="1562561" y="1944493"/>
                    <a:pt x="1538849" y="1944493"/>
                  </a:cubicBezTo>
                  <a:lnTo>
                    <a:pt x="42934" y="1944493"/>
                  </a:lnTo>
                  <a:cubicBezTo>
                    <a:pt x="19222" y="1944493"/>
                    <a:pt x="0" y="1925271"/>
                    <a:pt x="0" y="1901560"/>
                  </a:cubicBezTo>
                  <a:lnTo>
                    <a:pt x="0" y="42934"/>
                  </a:lnTo>
                  <a:cubicBezTo>
                    <a:pt x="0" y="19222"/>
                    <a:pt x="19222" y="0"/>
                    <a:pt x="42934" y="0"/>
                  </a:cubicBezTo>
                  <a:close/>
                </a:path>
              </a:pathLst>
            </a:custGeom>
            <a:solidFill>
              <a:srgbClr val="000000">
                <a:alpha val="0"/>
              </a:srgbClr>
            </a:solidFill>
            <a:ln w="38100" cap="rnd">
              <a:solidFill>
                <a:srgbClr val="FFDE59"/>
              </a:solidFill>
              <a:prstDash val="solid"/>
              <a:round/>
            </a:ln>
          </p:spPr>
        </p:sp>
        <p:sp>
          <p:nvSpPr>
            <p:cNvPr name="TextBox 5" id="5"/>
            <p:cNvSpPr txBox="true"/>
            <p:nvPr/>
          </p:nvSpPr>
          <p:spPr>
            <a:xfrm>
              <a:off x="0" y="-66675"/>
              <a:ext cx="1581783" cy="2011168"/>
            </a:xfrm>
            <a:prstGeom prst="rect">
              <a:avLst/>
            </a:prstGeom>
          </p:spPr>
          <p:txBody>
            <a:bodyPr anchor="ctr" rtlCol="false" tIns="50800" lIns="50800" bIns="50800" rIns="50800"/>
            <a:lstStyle/>
            <a:p>
              <a:pPr>
                <a:lnSpc>
                  <a:spcPts val="3639"/>
                </a:lnSpc>
              </a:pPr>
            </a:p>
            <a:p>
              <a:pPr>
                <a:lnSpc>
                  <a:spcPts val="3639"/>
                </a:lnSpc>
              </a:pPr>
              <a:r>
                <a:rPr lang="en-US" sz="2599">
                  <a:solidFill>
                    <a:srgbClr val="1EFFC1"/>
                  </a:solidFill>
                  <a:latin typeface="Arimo"/>
                </a:rPr>
                <a:t>Sure, here is a 50-word summary of the significance of LLM:</a:t>
              </a:r>
            </a:p>
            <a:p>
              <a:pPr>
                <a:lnSpc>
                  <a:spcPts val="3639"/>
                </a:lnSpc>
              </a:pPr>
            </a:p>
            <a:p>
              <a:pPr>
                <a:lnSpc>
                  <a:spcPts val="3639"/>
                </a:lnSpc>
              </a:pPr>
              <a:r>
                <a:rPr lang="en-US" sz="2599">
                  <a:solidFill>
                    <a:srgbClr val="1EFFC1"/>
                  </a:solidFill>
                  <a:latin typeface="Arimo"/>
                </a:rPr>
                <a:t>LLM, or Large Language Model, is a type of artificial intelligence (AI) that has been trained on a massive dataset of text and code.</a:t>
              </a:r>
            </a:p>
            <a:p>
              <a:pPr>
                <a:lnSpc>
                  <a:spcPts val="3639"/>
                </a:lnSpc>
              </a:pPr>
            </a:p>
            <a:p>
              <a:pPr>
                <a:lnSpc>
                  <a:spcPts val="3639"/>
                </a:lnSpc>
              </a:pPr>
              <a:r>
                <a:rPr lang="en-US" sz="2599">
                  <a:solidFill>
                    <a:srgbClr val="FFFFFF"/>
                  </a:solidFill>
                  <a:latin typeface="Arimo"/>
                </a:rPr>
                <a:t>I</a:t>
              </a:r>
              <a:r>
                <a:rPr lang="en-US" sz="2599">
                  <a:solidFill>
                    <a:srgbClr val="FFFFFF"/>
                  </a:solidFill>
                  <a:latin typeface="Arimo Bold Italics"/>
                </a:rPr>
                <a:t>nference :</a:t>
              </a:r>
            </a:p>
            <a:p>
              <a:pPr marL="561339" indent="-280669" lvl="1">
                <a:lnSpc>
                  <a:spcPts val="3639"/>
                </a:lnSpc>
                <a:buFont typeface="Arial"/>
                <a:buChar char="•"/>
              </a:pPr>
              <a:r>
                <a:rPr lang="en-US" sz="2599">
                  <a:solidFill>
                    <a:srgbClr val="FFFFFF"/>
                  </a:solidFill>
                  <a:latin typeface="Arimo Bold Italics"/>
                </a:rPr>
                <a:t>The answer genratore followed the instruction given</a:t>
              </a:r>
            </a:p>
            <a:p>
              <a:pPr marL="561339" indent="-280669" lvl="1">
                <a:lnSpc>
                  <a:spcPts val="3639"/>
                </a:lnSpc>
                <a:buFont typeface="Arial"/>
                <a:buChar char="•"/>
              </a:pPr>
              <a:r>
                <a:rPr lang="en-US" sz="2599">
                  <a:solidFill>
                    <a:srgbClr val="FFFFFF"/>
                  </a:solidFill>
                  <a:latin typeface="Arimo Bold Italics"/>
                </a:rPr>
                <a:t>answer generator was strictly within the scope of the pargraph</a:t>
              </a:r>
            </a:p>
            <a:p>
              <a:pPr>
                <a:lnSpc>
                  <a:spcPts val="3639"/>
                </a:lnSpc>
              </a:pPr>
            </a:p>
            <a:p>
              <a:pPr>
                <a:lnSpc>
                  <a:spcPts val="3639"/>
                </a:lnSpc>
              </a:pPr>
            </a:p>
          </p:txBody>
        </p:sp>
      </p:grpSp>
      <p:sp>
        <p:nvSpPr>
          <p:cNvPr name="TextBox 6" id="6"/>
          <p:cNvSpPr txBox="true"/>
          <p:nvPr/>
        </p:nvSpPr>
        <p:spPr>
          <a:xfrm rot="0">
            <a:off x="7277291" y="5439867"/>
            <a:ext cx="3733417" cy="625475"/>
          </a:xfrm>
          <a:prstGeom prst="rect">
            <a:avLst/>
          </a:prstGeom>
        </p:spPr>
        <p:txBody>
          <a:bodyPr anchor="t" rtlCol="false" tIns="0" lIns="0" bIns="0" rIns="0">
            <a:spAutoFit/>
          </a:bodyPr>
          <a:lstStyle/>
          <a:p>
            <a:pPr algn="ctr">
              <a:lnSpc>
                <a:spcPts val="4900"/>
              </a:lnSpc>
            </a:pPr>
            <a:r>
              <a:rPr lang="en-US" sz="3500">
                <a:solidFill>
                  <a:srgbClr val="1EFFC1"/>
                </a:solidFill>
                <a:latin typeface="Arimo"/>
              </a:rPr>
              <a:t>Google bard</a:t>
            </a:r>
          </a:p>
        </p:txBody>
      </p:sp>
      <p:grpSp>
        <p:nvGrpSpPr>
          <p:cNvPr name="Group 7" id="7"/>
          <p:cNvGrpSpPr/>
          <p:nvPr/>
        </p:nvGrpSpPr>
        <p:grpSpPr>
          <a:xfrm rot="0">
            <a:off x="285430" y="2348861"/>
            <a:ext cx="6441244" cy="7537731"/>
            <a:chOff x="0" y="0"/>
            <a:chExt cx="1661833" cy="1944725"/>
          </a:xfrm>
        </p:grpSpPr>
        <p:sp>
          <p:nvSpPr>
            <p:cNvPr name="Freeform 8" id="8"/>
            <p:cNvSpPr/>
            <p:nvPr/>
          </p:nvSpPr>
          <p:spPr>
            <a:xfrm flipH="false" flipV="false" rot="0">
              <a:off x="0" y="0"/>
              <a:ext cx="1661833" cy="1944725"/>
            </a:xfrm>
            <a:custGeom>
              <a:avLst/>
              <a:gdLst/>
              <a:ahLst/>
              <a:cxnLst/>
              <a:rect r="r" b="b" t="t" l="l"/>
              <a:pathLst>
                <a:path h="1944725" w="1661833">
                  <a:moveTo>
                    <a:pt x="40866" y="0"/>
                  </a:moveTo>
                  <a:lnTo>
                    <a:pt x="1620967" y="0"/>
                  </a:lnTo>
                  <a:cubicBezTo>
                    <a:pt x="1643537" y="0"/>
                    <a:pt x="1661833" y="18296"/>
                    <a:pt x="1661833" y="40866"/>
                  </a:cubicBezTo>
                  <a:lnTo>
                    <a:pt x="1661833" y="1903860"/>
                  </a:lnTo>
                  <a:cubicBezTo>
                    <a:pt x="1661833" y="1914698"/>
                    <a:pt x="1657527" y="1925092"/>
                    <a:pt x="1649863" y="1932756"/>
                  </a:cubicBezTo>
                  <a:cubicBezTo>
                    <a:pt x="1642200" y="1940420"/>
                    <a:pt x="1631805" y="1944725"/>
                    <a:pt x="1620967" y="1944725"/>
                  </a:cubicBezTo>
                  <a:lnTo>
                    <a:pt x="40866" y="1944725"/>
                  </a:lnTo>
                  <a:cubicBezTo>
                    <a:pt x="18296" y="1944725"/>
                    <a:pt x="0" y="1926429"/>
                    <a:pt x="0" y="1903860"/>
                  </a:cubicBezTo>
                  <a:lnTo>
                    <a:pt x="0" y="40866"/>
                  </a:lnTo>
                  <a:cubicBezTo>
                    <a:pt x="0" y="18296"/>
                    <a:pt x="18296" y="0"/>
                    <a:pt x="40866" y="0"/>
                  </a:cubicBezTo>
                  <a:close/>
                </a:path>
              </a:pathLst>
            </a:custGeom>
            <a:solidFill>
              <a:srgbClr val="000000">
                <a:alpha val="0"/>
              </a:srgbClr>
            </a:solidFill>
            <a:ln w="38100" cap="rnd">
              <a:solidFill>
                <a:srgbClr val="FFDE59"/>
              </a:solidFill>
              <a:prstDash val="solid"/>
              <a:round/>
            </a:ln>
          </p:spPr>
        </p:sp>
        <p:sp>
          <p:nvSpPr>
            <p:cNvPr name="TextBox 9" id="9"/>
            <p:cNvSpPr txBox="true"/>
            <p:nvPr/>
          </p:nvSpPr>
          <p:spPr>
            <a:xfrm>
              <a:off x="0" y="-66675"/>
              <a:ext cx="1661833" cy="2011400"/>
            </a:xfrm>
            <a:prstGeom prst="rect">
              <a:avLst/>
            </a:prstGeom>
          </p:spPr>
          <p:txBody>
            <a:bodyPr anchor="ctr" rtlCol="false" tIns="50800" lIns="50800" bIns="50800" rIns="50800"/>
            <a:lstStyle/>
            <a:p>
              <a:pPr>
                <a:lnSpc>
                  <a:spcPts val="3779"/>
                </a:lnSpc>
              </a:pPr>
            </a:p>
            <a:p>
              <a:pPr>
                <a:lnSpc>
                  <a:spcPts val="2999"/>
                </a:lnSpc>
              </a:pPr>
              <a:r>
                <a:rPr lang="en-US" sz="2499">
                  <a:solidFill>
                    <a:srgbClr val="1EFFC1"/>
                  </a:solidFill>
                  <a:latin typeface="Arimo"/>
                </a:rPr>
                <a:t>Answer the question based on the context below. Keep the answer short and concise. Respond "Unsure about  the question</a:t>
              </a:r>
            </a:p>
            <a:p>
              <a:pPr>
                <a:lnSpc>
                  <a:spcPts val="2999"/>
                </a:lnSpc>
              </a:pPr>
            </a:p>
            <a:p>
              <a:pPr>
                <a:lnSpc>
                  <a:spcPts val="2999"/>
                </a:lnSpc>
              </a:pPr>
              <a:r>
                <a:rPr lang="en-US" sz="2499">
                  <a:solidFill>
                    <a:srgbClr val="1EFFC1"/>
                  </a:solidFill>
                  <a:latin typeface="Arimo"/>
                </a:rPr>
                <a:t>Prompt engineering is a relatively new discipline for developing and optimizing ................................................ ..............................................................................................................a wide variety of applications and research topics.</a:t>
              </a:r>
            </a:p>
            <a:p>
              <a:pPr>
                <a:lnSpc>
                  <a:spcPts val="2999"/>
                </a:lnSpc>
              </a:pPr>
            </a:p>
            <a:p>
              <a:pPr>
                <a:lnSpc>
                  <a:spcPts val="3359"/>
                </a:lnSpc>
              </a:pPr>
              <a:r>
                <a:rPr lang="en-US" sz="2799">
                  <a:solidFill>
                    <a:srgbClr val="FFFFFF"/>
                  </a:solidFill>
                  <a:latin typeface="Arimo Bold"/>
                </a:rPr>
                <a:t>Q</a:t>
              </a:r>
              <a:r>
                <a:rPr lang="en-US" sz="2799">
                  <a:solidFill>
                    <a:srgbClr val="FFFFFF"/>
                  </a:solidFill>
                  <a:latin typeface="Arimo Bold Italics"/>
                </a:rPr>
                <a:t>uestion: Tell me about the significance of LLM in 50 words</a:t>
              </a:r>
            </a:p>
            <a:p>
              <a:pPr>
                <a:lnSpc>
                  <a:spcPts val="3359"/>
                </a:lnSpc>
              </a:pPr>
            </a:p>
          </p:txBody>
        </p:sp>
      </p:grpSp>
      <p:sp>
        <p:nvSpPr>
          <p:cNvPr name="TextBox 10" id="10"/>
          <p:cNvSpPr txBox="true"/>
          <p:nvPr/>
        </p:nvSpPr>
        <p:spPr>
          <a:xfrm rot="0">
            <a:off x="-436590" y="727256"/>
            <a:ext cx="13197435" cy="942975"/>
          </a:xfrm>
          <a:prstGeom prst="rect">
            <a:avLst/>
          </a:prstGeom>
        </p:spPr>
        <p:txBody>
          <a:bodyPr anchor="t" rtlCol="false" tIns="0" lIns="0" bIns="0" rIns="0">
            <a:spAutoFit/>
          </a:bodyPr>
          <a:lstStyle/>
          <a:p>
            <a:pPr algn="ctr">
              <a:lnSpc>
                <a:spcPts val="7200"/>
              </a:lnSpc>
              <a:spcBef>
                <a:spcPct val="0"/>
              </a:spcBef>
            </a:pPr>
            <a:r>
              <a:rPr lang="en-US" sz="6000">
                <a:solidFill>
                  <a:srgbClr val="FFFFFF"/>
                </a:solidFill>
                <a:latin typeface="Arimo"/>
              </a:rPr>
              <a:t>Question and answering ( inscope)</a:t>
            </a:r>
          </a:p>
        </p:txBody>
      </p:sp>
      <p:sp>
        <p:nvSpPr>
          <p:cNvPr name="TextBox 11" id="11"/>
          <p:cNvSpPr txBox="true"/>
          <p:nvPr/>
        </p:nvSpPr>
        <p:spPr>
          <a:xfrm rot="0">
            <a:off x="16439838" y="9606718"/>
            <a:ext cx="1638925" cy="9956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107</a:t>
            </a:r>
          </a:p>
          <a:p>
            <a:pPr algn="ctr">
              <a:lnSpc>
                <a:spcPts val="3920"/>
              </a:lnSpc>
            </a:pPr>
          </a:p>
        </p:txBody>
      </p:sp>
      <p:sp>
        <p:nvSpPr>
          <p:cNvPr name="TextBox 12" id="12"/>
          <p:cNvSpPr txBox="true"/>
          <p:nvPr/>
        </p:nvSpPr>
        <p:spPr>
          <a:xfrm rot="0">
            <a:off x="6726674" y="95171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61.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7229099" y="3373429"/>
            <a:ext cx="3320810" cy="547826"/>
          </a:xfrm>
          <a:prstGeom prst="rect">
            <a:avLst/>
          </a:prstGeom>
        </p:spPr>
        <p:txBody>
          <a:bodyPr anchor="t" rtlCol="false" tIns="0" lIns="0" bIns="0" rIns="0">
            <a:spAutoFit/>
          </a:bodyPr>
          <a:lstStyle/>
          <a:p>
            <a:pPr algn="ctr">
              <a:lnSpc>
                <a:spcPts val="4358"/>
              </a:lnSpc>
            </a:pPr>
            <a:r>
              <a:rPr lang="en-US" sz="3113">
                <a:solidFill>
                  <a:srgbClr val="1EFFC1"/>
                </a:solidFill>
                <a:latin typeface="Arimo"/>
              </a:rPr>
              <a:t>Google bard</a:t>
            </a:r>
          </a:p>
        </p:txBody>
      </p:sp>
      <p:sp>
        <p:nvSpPr>
          <p:cNvPr name="AutoShape 3" id="3"/>
          <p:cNvSpPr/>
          <p:nvPr/>
        </p:nvSpPr>
        <p:spPr>
          <a:xfrm>
            <a:off x="7229099" y="3921255"/>
            <a:ext cx="4280275" cy="42863"/>
          </a:xfrm>
          <a:prstGeom prst="line">
            <a:avLst/>
          </a:prstGeom>
          <a:ln cap="flat" w="85725">
            <a:solidFill>
              <a:srgbClr val="1EFFC1"/>
            </a:solidFill>
            <a:prstDash val="solid"/>
            <a:headEnd type="none" len="sm" w="sm"/>
            <a:tailEnd type="arrow" len="sm" w="med"/>
          </a:ln>
        </p:spPr>
      </p:sp>
      <p:grpSp>
        <p:nvGrpSpPr>
          <p:cNvPr name="Group 4" id="4"/>
          <p:cNvGrpSpPr/>
          <p:nvPr/>
        </p:nvGrpSpPr>
        <p:grpSpPr>
          <a:xfrm rot="0">
            <a:off x="11507083" y="638500"/>
            <a:ext cx="6161788" cy="5438697"/>
            <a:chOff x="0" y="0"/>
            <a:chExt cx="1589733" cy="1403177"/>
          </a:xfrm>
        </p:grpSpPr>
        <p:sp>
          <p:nvSpPr>
            <p:cNvPr name="Freeform 5" id="5"/>
            <p:cNvSpPr/>
            <p:nvPr/>
          </p:nvSpPr>
          <p:spPr>
            <a:xfrm flipH="false" flipV="false" rot="0">
              <a:off x="0" y="0"/>
              <a:ext cx="1589733" cy="1403177"/>
            </a:xfrm>
            <a:custGeom>
              <a:avLst/>
              <a:gdLst/>
              <a:ahLst/>
              <a:cxnLst/>
              <a:rect r="r" b="b" t="t" l="l"/>
              <a:pathLst>
                <a:path h="1403177" w="1589733">
                  <a:moveTo>
                    <a:pt x="42719" y="0"/>
                  </a:moveTo>
                  <a:lnTo>
                    <a:pt x="1547014" y="0"/>
                  </a:lnTo>
                  <a:cubicBezTo>
                    <a:pt x="1570608" y="0"/>
                    <a:pt x="1589733" y="19126"/>
                    <a:pt x="1589733" y="42719"/>
                  </a:cubicBezTo>
                  <a:lnTo>
                    <a:pt x="1589733" y="1360458"/>
                  </a:lnTo>
                  <a:cubicBezTo>
                    <a:pt x="1589733" y="1371788"/>
                    <a:pt x="1585233" y="1382653"/>
                    <a:pt x="1577221" y="1390665"/>
                  </a:cubicBezTo>
                  <a:cubicBezTo>
                    <a:pt x="1569210" y="1398676"/>
                    <a:pt x="1558344" y="1403177"/>
                    <a:pt x="1547014" y="1403177"/>
                  </a:cubicBezTo>
                  <a:lnTo>
                    <a:pt x="42719" y="1403177"/>
                  </a:lnTo>
                  <a:cubicBezTo>
                    <a:pt x="31389" y="1403177"/>
                    <a:pt x="20523" y="1398676"/>
                    <a:pt x="12512" y="1390665"/>
                  </a:cubicBezTo>
                  <a:cubicBezTo>
                    <a:pt x="4501" y="1382653"/>
                    <a:pt x="0" y="1371788"/>
                    <a:pt x="0" y="1360458"/>
                  </a:cubicBezTo>
                  <a:lnTo>
                    <a:pt x="0" y="42719"/>
                  </a:lnTo>
                  <a:cubicBezTo>
                    <a:pt x="0" y="19126"/>
                    <a:pt x="19126" y="0"/>
                    <a:pt x="42719" y="0"/>
                  </a:cubicBezTo>
                  <a:close/>
                </a:path>
              </a:pathLst>
            </a:custGeom>
            <a:solidFill>
              <a:srgbClr val="000000">
                <a:alpha val="0"/>
              </a:srgbClr>
            </a:solidFill>
            <a:ln w="38100" cap="rnd">
              <a:solidFill>
                <a:srgbClr val="FFDE59"/>
              </a:solidFill>
              <a:prstDash val="solid"/>
              <a:round/>
            </a:ln>
          </p:spPr>
        </p:sp>
        <p:sp>
          <p:nvSpPr>
            <p:cNvPr name="TextBox 6" id="6"/>
            <p:cNvSpPr txBox="true"/>
            <p:nvPr/>
          </p:nvSpPr>
          <p:spPr>
            <a:xfrm>
              <a:off x="0" y="-66675"/>
              <a:ext cx="1589733" cy="1469852"/>
            </a:xfrm>
            <a:prstGeom prst="rect">
              <a:avLst/>
            </a:prstGeom>
          </p:spPr>
          <p:txBody>
            <a:bodyPr anchor="ctr" rtlCol="false" tIns="50800" lIns="50800" bIns="50800" rIns="50800"/>
            <a:lstStyle/>
            <a:p>
              <a:pPr>
                <a:lnSpc>
                  <a:spcPts val="3779"/>
                </a:lnSpc>
              </a:pPr>
            </a:p>
            <a:p>
              <a:pPr>
                <a:lnSpc>
                  <a:spcPts val="2999"/>
                </a:lnSpc>
              </a:pPr>
            </a:p>
          </p:txBody>
        </p:sp>
      </p:grpSp>
      <p:sp>
        <p:nvSpPr>
          <p:cNvPr name="TextBox 7" id="7"/>
          <p:cNvSpPr txBox="true"/>
          <p:nvPr/>
        </p:nvSpPr>
        <p:spPr>
          <a:xfrm rot="0">
            <a:off x="11619506" y="855263"/>
            <a:ext cx="5821272" cy="1276350"/>
          </a:xfrm>
          <a:prstGeom prst="rect">
            <a:avLst/>
          </a:prstGeom>
        </p:spPr>
        <p:txBody>
          <a:bodyPr anchor="t" rtlCol="false" tIns="0" lIns="0" bIns="0" rIns="0">
            <a:spAutoFit/>
          </a:bodyPr>
          <a:lstStyle/>
          <a:p>
            <a:pPr>
              <a:lnSpc>
                <a:spcPts val="3336"/>
              </a:lnSpc>
              <a:spcBef>
                <a:spcPct val="0"/>
              </a:spcBef>
            </a:pPr>
            <a:r>
              <a:rPr lang="en-US" sz="2780">
                <a:solidFill>
                  <a:srgbClr val="1EFFC1"/>
                </a:solidFill>
                <a:latin typeface="Arimo"/>
              </a:rPr>
              <a:t>PROMPT was invented by Deborah Hayden, a speech-language pathologist, in the late 1970s. </a:t>
            </a:r>
          </a:p>
        </p:txBody>
      </p:sp>
      <p:sp>
        <p:nvSpPr>
          <p:cNvPr name="TextBox 8" id="8"/>
          <p:cNvSpPr txBox="true"/>
          <p:nvPr/>
        </p:nvSpPr>
        <p:spPr>
          <a:xfrm rot="0">
            <a:off x="11619506" y="2302005"/>
            <a:ext cx="5523048" cy="3533775"/>
          </a:xfrm>
          <a:prstGeom prst="rect">
            <a:avLst/>
          </a:prstGeom>
        </p:spPr>
        <p:txBody>
          <a:bodyPr anchor="t" rtlCol="false" tIns="0" lIns="0" bIns="0" rIns="0">
            <a:spAutoFit/>
          </a:bodyPr>
          <a:lstStyle/>
          <a:p>
            <a:pPr>
              <a:lnSpc>
                <a:spcPts val="3119"/>
              </a:lnSpc>
              <a:spcBef>
                <a:spcPct val="0"/>
              </a:spcBef>
            </a:pPr>
            <a:r>
              <a:rPr lang="en-US" sz="2599">
                <a:solidFill>
                  <a:srgbClr val="1EFFC1"/>
                </a:solidFill>
                <a:latin typeface="Arimo"/>
              </a:rPr>
              <a:t>RPM, or Rapid Prompting Method, was invented by Soma Mukhopadhyay in the early 1990s.</a:t>
            </a:r>
          </a:p>
          <a:p>
            <a:pPr>
              <a:lnSpc>
                <a:spcPts val="3119"/>
              </a:lnSpc>
              <a:spcBef>
                <a:spcPct val="0"/>
              </a:spcBef>
            </a:pPr>
          </a:p>
          <a:p>
            <a:pPr>
              <a:lnSpc>
                <a:spcPts val="3119"/>
              </a:lnSpc>
              <a:spcBef>
                <a:spcPct val="0"/>
              </a:spcBef>
            </a:pPr>
            <a:r>
              <a:rPr lang="en-US" sz="2599">
                <a:solidFill>
                  <a:srgbClr val="1EFFC1"/>
                </a:solidFill>
                <a:latin typeface="Arimo"/>
              </a:rPr>
              <a:t>I</a:t>
            </a:r>
            <a:r>
              <a:rPr lang="en-US" sz="2599">
                <a:solidFill>
                  <a:srgbClr val="FFFFFF"/>
                </a:solidFill>
                <a:latin typeface="Arimo Bold Italics"/>
              </a:rPr>
              <a:t>nference : </a:t>
            </a:r>
          </a:p>
          <a:p>
            <a:pPr marL="561339" indent="-280669" lvl="1">
              <a:lnSpc>
                <a:spcPts val="3119"/>
              </a:lnSpc>
              <a:buFont typeface="Arial"/>
              <a:buChar char="•"/>
            </a:pPr>
            <a:r>
              <a:rPr lang="en-US" sz="2599">
                <a:solidFill>
                  <a:srgbClr val="FFFFFF"/>
                </a:solidFill>
                <a:latin typeface="Arimo Bold Italics"/>
              </a:rPr>
              <a:t>The answer generator was wrong</a:t>
            </a:r>
          </a:p>
          <a:p>
            <a:pPr marL="561339" indent="-280669" lvl="1">
              <a:lnSpc>
                <a:spcPts val="3119"/>
              </a:lnSpc>
              <a:buFont typeface="Arial"/>
              <a:buChar char="•"/>
            </a:pPr>
            <a:r>
              <a:rPr lang="en-US" sz="2599">
                <a:solidFill>
                  <a:srgbClr val="FFFFFF"/>
                </a:solidFill>
                <a:latin typeface="Arimo Bold Italics"/>
              </a:rPr>
              <a:t>Does not generated answer relavent to the paragraph</a:t>
            </a:r>
          </a:p>
        </p:txBody>
      </p:sp>
      <p:grpSp>
        <p:nvGrpSpPr>
          <p:cNvPr name="Group 9" id="9"/>
          <p:cNvGrpSpPr/>
          <p:nvPr/>
        </p:nvGrpSpPr>
        <p:grpSpPr>
          <a:xfrm rot="0">
            <a:off x="412934" y="1717793"/>
            <a:ext cx="6701436" cy="4359405"/>
            <a:chOff x="0" y="0"/>
            <a:chExt cx="1728962" cy="1124721"/>
          </a:xfrm>
        </p:grpSpPr>
        <p:sp>
          <p:nvSpPr>
            <p:cNvPr name="Freeform 10" id="10"/>
            <p:cNvSpPr/>
            <p:nvPr/>
          </p:nvSpPr>
          <p:spPr>
            <a:xfrm flipH="false" flipV="false" rot="0">
              <a:off x="0" y="0"/>
              <a:ext cx="1728962" cy="1124721"/>
            </a:xfrm>
            <a:custGeom>
              <a:avLst/>
              <a:gdLst/>
              <a:ahLst/>
              <a:cxnLst/>
              <a:rect r="r" b="b" t="t" l="l"/>
              <a:pathLst>
                <a:path h="1124721" w="1728962">
                  <a:moveTo>
                    <a:pt x="39279" y="0"/>
                  </a:moveTo>
                  <a:lnTo>
                    <a:pt x="1689683" y="0"/>
                  </a:lnTo>
                  <a:cubicBezTo>
                    <a:pt x="1700100" y="0"/>
                    <a:pt x="1710091" y="4138"/>
                    <a:pt x="1717457" y="11505"/>
                  </a:cubicBezTo>
                  <a:cubicBezTo>
                    <a:pt x="1724824" y="18871"/>
                    <a:pt x="1728962" y="28862"/>
                    <a:pt x="1728962" y="39279"/>
                  </a:cubicBezTo>
                  <a:lnTo>
                    <a:pt x="1728962" y="1085442"/>
                  </a:lnTo>
                  <a:cubicBezTo>
                    <a:pt x="1728962" y="1107135"/>
                    <a:pt x="1711376" y="1124721"/>
                    <a:pt x="1689683" y="1124721"/>
                  </a:cubicBezTo>
                  <a:lnTo>
                    <a:pt x="39279" y="1124721"/>
                  </a:lnTo>
                  <a:cubicBezTo>
                    <a:pt x="28862" y="1124721"/>
                    <a:pt x="18871" y="1120583"/>
                    <a:pt x="11505" y="1113216"/>
                  </a:cubicBezTo>
                  <a:cubicBezTo>
                    <a:pt x="4138" y="1105850"/>
                    <a:pt x="0" y="1095859"/>
                    <a:pt x="0" y="1085442"/>
                  </a:cubicBezTo>
                  <a:lnTo>
                    <a:pt x="0" y="39279"/>
                  </a:lnTo>
                  <a:cubicBezTo>
                    <a:pt x="0" y="28862"/>
                    <a:pt x="4138" y="18871"/>
                    <a:pt x="11505" y="11505"/>
                  </a:cubicBezTo>
                  <a:cubicBezTo>
                    <a:pt x="18871" y="4138"/>
                    <a:pt x="28862" y="0"/>
                    <a:pt x="39279" y="0"/>
                  </a:cubicBezTo>
                  <a:close/>
                </a:path>
              </a:pathLst>
            </a:custGeom>
            <a:solidFill>
              <a:srgbClr val="000000">
                <a:alpha val="0"/>
              </a:srgbClr>
            </a:solidFill>
            <a:ln w="38100" cap="rnd">
              <a:solidFill>
                <a:srgbClr val="FFDE59"/>
              </a:solidFill>
              <a:prstDash val="solid"/>
              <a:round/>
            </a:ln>
          </p:spPr>
        </p:sp>
        <p:sp>
          <p:nvSpPr>
            <p:cNvPr name="TextBox 11" id="11"/>
            <p:cNvSpPr txBox="true"/>
            <p:nvPr/>
          </p:nvSpPr>
          <p:spPr>
            <a:xfrm>
              <a:off x="0" y="-66675"/>
              <a:ext cx="1728962" cy="1191396"/>
            </a:xfrm>
            <a:prstGeom prst="rect">
              <a:avLst/>
            </a:prstGeom>
          </p:spPr>
          <p:txBody>
            <a:bodyPr anchor="ctr" rtlCol="false" tIns="50800" lIns="50800" bIns="50800" rIns="50800"/>
            <a:lstStyle/>
            <a:p>
              <a:pPr>
                <a:lnSpc>
                  <a:spcPts val="3779"/>
                </a:lnSpc>
              </a:pPr>
            </a:p>
            <a:p>
              <a:pPr>
                <a:lnSpc>
                  <a:spcPts val="2999"/>
                </a:lnSpc>
              </a:pPr>
            </a:p>
          </p:txBody>
        </p:sp>
      </p:grpSp>
      <p:sp>
        <p:nvSpPr>
          <p:cNvPr name="TextBox 12" id="12"/>
          <p:cNvSpPr txBox="true"/>
          <p:nvPr/>
        </p:nvSpPr>
        <p:spPr>
          <a:xfrm rot="0">
            <a:off x="640353" y="1916295"/>
            <a:ext cx="6176337" cy="3590925"/>
          </a:xfrm>
          <a:prstGeom prst="rect">
            <a:avLst/>
          </a:prstGeom>
        </p:spPr>
        <p:txBody>
          <a:bodyPr anchor="t" rtlCol="false" tIns="0" lIns="0" bIns="0" rIns="0">
            <a:spAutoFit/>
          </a:bodyPr>
          <a:lstStyle/>
          <a:p>
            <a:pPr>
              <a:lnSpc>
                <a:spcPts val="2850"/>
              </a:lnSpc>
              <a:spcBef>
                <a:spcPct val="0"/>
              </a:spcBef>
            </a:pPr>
            <a:r>
              <a:rPr lang="en-US" sz="2375">
                <a:solidFill>
                  <a:srgbClr val="1EFFC1"/>
                </a:solidFill>
                <a:latin typeface="Arimo"/>
              </a:rPr>
              <a:t>Answer the question based on the context below. Keep the answer short and concise. </a:t>
            </a:r>
          </a:p>
          <a:p>
            <a:pPr>
              <a:lnSpc>
                <a:spcPts val="2850"/>
              </a:lnSpc>
              <a:spcBef>
                <a:spcPct val="0"/>
              </a:spcBef>
            </a:pPr>
          </a:p>
          <a:p>
            <a:pPr>
              <a:lnSpc>
                <a:spcPts val="2850"/>
              </a:lnSpc>
              <a:spcBef>
                <a:spcPct val="0"/>
              </a:spcBef>
            </a:pPr>
          </a:p>
          <a:p>
            <a:pPr>
              <a:lnSpc>
                <a:spcPts val="2850"/>
              </a:lnSpc>
              <a:spcBef>
                <a:spcPct val="0"/>
              </a:spcBef>
            </a:pPr>
            <a:r>
              <a:rPr lang="en-US" sz="2375">
                <a:solidFill>
                  <a:srgbClr val="1EFFC1"/>
                </a:solidFill>
                <a:latin typeface="Arimo"/>
              </a:rPr>
              <a:t>Context: Prompt engineering is a relatively new discipline for developing and optimizing prompts to efficiently use language models (LMs) </a:t>
            </a:r>
          </a:p>
          <a:p>
            <a:pPr>
              <a:lnSpc>
                <a:spcPts val="2490"/>
              </a:lnSpc>
              <a:spcBef>
                <a:spcPct val="0"/>
              </a:spcBef>
            </a:pPr>
          </a:p>
          <a:p>
            <a:pPr>
              <a:lnSpc>
                <a:spcPts val="2970"/>
              </a:lnSpc>
              <a:spcBef>
                <a:spcPct val="0"/>
              </a:spcBef>
            </a:pPr>
            <a:r>
              <a:rPr lang="en-US" sz="2475">
                <a:solidFill>
                  <a:srgbClr val="FFFFFF"/>
                </a:solidFill>
                <a:latin typeface="Arimo Bold"/>
              </a:rPr>
              <a:t>Question : Who</a:t>
            </a:r>
            <a:r>
              <a:rPr lang="en-US" sz="2475">
                <a:solidFill>
                  <a:srgbClr val="FFFFFF"/>
                </a:solidFill>
                <a:latin typeface="Arimo Bold Italics"/>
              </a:rPr>
              <a:t> invented prompting ?</a:t>
            </a:r>
          </a:p>
        </p:txBody>
      </p:sp>
      <p:sp>
        <p:nvSpPr>
          <p:cNvPr name="TextBox 13" id="13"/>
          <p:cNvSpPr txBox="true"/>
          <p:nvPr/>
        </p:nvSpPr>
        <p:spPr>
          <a:xfrm rot="0">
            <a:off x="-913447" y="247975"/>
            <a:ext cx="13197435" cy="762000"/>
          </a:xfrm>
          <a:prstGeom prst="rect">
            <a:avLst/>
          </a:prstGeom>
        </p:spPr>
        <p:txBody>
          <a:bodyPr anchor="t" rtlCol="false" tIns="0" lIns="0" bIns="0" rIns="0">
            <a:spAutoFit/>
          </a:bodyPr>
          <a:lstStyle/>
          <a:p>
            <a:pPr algn="ctr">
              <a:lnSpc>
                <a:spcPts val="5880"/>
              </a:lnSpc>
              <a:spcBef>
                <a:spcPct val="0"/>
              </a:spcBef>
            </a:pPr>
            <a:r>
              <a:rPr lang="en-US" sz="4900">
                <a:solidFill>
                  <a:srgbClr val="FFFFFF"/>
                </a:solidFill>
                <a:latin typeface="Arimo"/>
              </a:rPr>
              <a:t>Question and answering ( Out of scope)</a:t>
            </a:r>
          </a:p>
        </p:txBody>
      </p:sp>
      <p:sp>
        <p:nvSpPr>
          <p:cNvPr name="TextBox 14" id="14"/>
          <p:cNvSpPr txBox="true"/>
          <p:nvPr/>
        </p:nvSpPr>
        <p:spPr>
          <a:xfrm rot="0">
            <a:off x="295549" y="6313657"/>
            <a:ext cx="5350550"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a:rPr>
              <a:t>Rapid prompting</a:t>
            </a:r>
          </a:p>
        </p:txBody>
      </p:sp>
      <p:sp>
        <p:nvSpPr>
          <p:cNvPr name="TextBox 15" id="15"/>
          <p:cNvSpPr txBox="true"/>
          <p:nvPr/>
        </p:nvSpPr>
        <p:spPr>
          <a:xfrm rot="0">
            <a:off x="11649510" y="6313657"/>
            <a:ext cx="5077420"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a:rPr>
              <a:t>Prompt therapy</a:t>
            </a:r>
          </a:p>
        </p:txBody>
      </p:sp>
      <p:sp>
        <p:nvSpPr>
          <p:cNvPr name="TextBox 16" id="16"/>
          <p:cNvSpPr txBox="true"/>
          <p:nvPr/>
        </p:nvSpPr>
        <p:spPr>
          <a:xfrm rot="0">
            <a:off x="16439838" y="9606718"/>
            <a:ext cx="1638925" cy="9956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108</a:t>
            </a:r>
          </a:p>
          <a:p>
            <a:pPr algn="ctr">
              <a:lnSpc>
                <a:spcPts val="3920"/>
              </a:lnSpc>
            </a:pPr>
          </a:p>
        </p:txBody>
      </p:sp>
      <p:sp>
        <p:nvSpPr>
          <p:cNvPr name="TextBox 17" id="17"/>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62.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grpSp>
        <p:nvGrpSpPr>
          <p:cNvPr name="Group 2" id="2"/>
          <p:cNvGrpSpPr/>
          <p:nvPr/>
        </p:nvGrpSpPr>
        <p:grpSpPr>
          <a:xfrm rot="0">
            <a:off x="284290" y="3042745"/>
            <a:ext cx="7236508" cy="3006107"/>
            <a:chOff x="0" y="0"/>
            <a:chExt cx="1867010" cy="775572"/>
          </a:xfrm>
        </p:grpSpPr>
        <p:sp>
          <p:nvSpPr>
            <p:cNvPr name="Freeform 3" id="3"/>
            <p:cNvSpPr/>
            <p:nvPr/>
          </p:nvSpPr>
          <p:spPr>
            <a:xfrm flipH="false" flipV="false" rot="0">
              <a:off x="0" y="0"/>
              <a:ext cx="1867010" cy="775572"/>
            </a:xfrm>
            <a:custGeom>
              <a:avLst/>
              <a:gdLst/>
              <a:ahLst/>
              <a:cxnLst/>
              <a:rect r="r" b="b" t="t" l="l"/>
              <a:pathLst>
                <a:path h="775572" w="1867010">
                  <a:moveTo>
                    <a:pt x="36375" y="0"/>
                  </a:moveTo>
                  <a:lnTo>
                    <a:pt x="1830635" y="0"/>
                  </a:lnTo>
                  <a:cubicBezTo>
                    <a:pt x="1850724" y="0"/>
                    <a:pt x="1867010" y="16285"/>
                    <a:pt x="1867010" y="36375"/>
                  </a:cubicBezTo>
                  <a:lnTo>
                    <a:pt x="1867010" y="739197"/>
                  </a:lnTo>
                  <a:cubicBezTo>
                    <a:pt x="1867010" y="748844"/>
                    <a:pt x="1863177" y="758096"/>
                    <a:pt x="1856356" y="764918"/>
                  </a:cubicBezTo>
                  <a:cubicBezTo>
                    <a:pt x="1849534" y="771739"/>
                    <a:pt x="1840282" y="775572"/>
                    <a:pt x="1830635" y="775572"/>
                  </a:cubicBezTo>
                  <a:lnTo>
                    <a:pt x="36375" y="775572"/>
                  </a:lnTo>
                  <a:cubicBezTo>
                    <a:pt x="26727" y="775572"/>
                    <a:pt x="17475" y="771739"/>
                    <a:pt x="10654" y="764918"/>
                  </a:cubicBezTo>
                  <a:cubicBezTo>
                    <a:pt x="3832" y="758096"/>
                    <a:pt x="0" y="748844"/>
                    <a:pt x="0" y="739197"/>
                  </a:cubicBezTo>
                  <a:lnTo>
                    <a:pt x="0" y="36375"/>
                  </a:lnTo>
                  <a:cubicBezTo>
                    <a:pt x="0" y="26727"/>
                    <a:pt x="3832" y="17475"/>
                    <a:pt x="10654" y="10654"/>
                  </a:cubicBezTo>
                  <a:cubicBezTo>
                    <a:pt x="17475" y="3832"/>
                    <a:pt x="26727" y="0"/>
                    <a:pt x="36375" y="0"/>
                  </a:cubicBezTo>
                  <a:close/>
                </a:path>
              </a:pathLst>
            </a:custGeom>
            <a:solidFill>
              <a:srgbClr val="000000">
                <a:alpha val="0"/>
              </a:srgbClr>
            </a:solidFill>
            <a:ln w="38100" cap="rnd">
              <a:solidFill>
                <a:srgbClr val="FFDE59"/>
              </a:solidFill>
              <a:prstDash val="solid"/>
              <a:round/>
            </a:ln>
          </p:spPr>
        </p:sp>
        <p:sp>
          <p:nvSpPr>
            <p:cNvPr name="TextBox 4" id="4"/>
            <p:cNvSpPr txBox="true"/>
            <p:nvPr/>
          </p:nvSpPr>
          <p:spPr>
            <a:xfrm>
              <a:off x="0" y="-66675"/>
              <a:ext cx="1867010" cy="842247"/>
            </a:xfrm>
            <a:prstGeom prst="rect">
              <a:avLst/>
            </a:prstGeom>
          </p:spPr>
          <p:txBody>
            <a:bodyPr anchor="ctr" rtlCol="false" tIns="50800" lIns="50800" bIns="50800" rIns="50800"/>
            <a:lstStyle/>
            <a:p>
              <a:pPr>
                <a:lnSpc>
                  <a:spcPts val="3779"/>
                </a:lnSpc>
              </a:pPr>
              <a:r>
                <a:rPr lang="en-US" sz="2699">
                  <a:solidFill>
                    <a:srgbClr val="FFFFFF"/>
                  </a:solidFill>
                  <a:latin typeface="Arimo Bold"/>
                </a:rPr>
                <a:t>Question : Do not answer the question any other than the given passage</a:t>
              </a:r>
            </a:p>
            <a:p>
              <a:pPr>
                <a:lnSpc>
                  <a:spcPts val="3779"/>
                </a:lnSpc>
              </a:pPr>
            </a:p>
            <a:p>
              <a:pPr>
                <a:lnSpc>
                  <a:spcPts val="3779"/>
                </a:lnSpc>
              </a:pPr>
            </a:p>
            <a:p>
              <a:pPr>
                <a:lnSpc>
                  <a:spcPts val="3779"/>
                </a:lnSpc>
              </a:pPr>
            </a:p>
            <a:p>
              <a:pPr>
                <a:lnSpc>
                  <a:spcPts val="2999"/>
                </a:lnSpc>
              </a:pPr>
            </a:p>
          </p:txBody>
        </p:sp>
      </p:grpSp>
      <p:sp>
        <p:nvSpPr>
          <p:cNvPr name="AutoShape 5" id="5"/>
          <p:cNvSpPr/>
          <p:nvPr/>
        </p:nvSpPr>
        <p:spPr>
          <a:xfrm>
            <a:off x="7520875" y="4588661"/>
            <a:ext cx="3828947" cy="6936"/>
          </a:xfrm>
          <a:prstGeom prst="line">
            <a:avLst/>
          </a:prstGeom>
          <a:ln cap="flat" w="85725">
            <a:solidFill>
              <a:srgbClr val="1EFFC1"/>
            </a:solidFill>
            <a:prstDash val="solid"/>
            <a:headEnd type="none" len="sm" w="sm"/>
            <a:tailEnd type="arrow" len="sm" w="med"/>
          </a:ln>
        </p:spPr>
      </p:sp>
      <p:sp>
        <p:nvSpPr>
          <p:cNvPr name="TextBox 6" id="6"/>
          <p:cNvSpPr txBox="true"/>
          <p:nvPr/>
        </p:nvSpPr>
        <p:spPr>
          <a:xfrm rot="0">
            <a:off x="7483595" y="3997973"/>
            <a:ext cx="3320810" cy="547826"/>
          </a:xfrm>
          <a:prstGeom prst="rect">
            <a:avLst/>
          </a:prstGeom>
        </p:spPr>
        <p:txBody>
          <a:bodyPr anchor="t" rtlCol="false" tIns="0" lIns="0" bIns="0" rIns="0">
            <a:spAutoFit/>
          </a:bodyPr>
          <a:lstStyle/>
          <a:p>
            <a:pPr algn="ctr">
              <a:lnSpc>
                <a:spcPts val="4358"/>
              </a:lnSpc>
            </a:pPr>
            <a:r>
              <a:rPr lang="en-US" sz="3113">
                <a:solidFill>
                  <a:srgbClr val="1EFFC1"/>
                </a:solidFill>
                <a:latin typeface="Arimo"/>
              </a:rPr>
              <a:t>Google bard</a:t>
            </a:r>
          </a:p>
        </p:txBody>
      </p:sp>
      <p:grpSp>
        <p:nvGrpSpPr>
          <p:cNvPr name="Group 7" id="7"/>
          <p:cNvGrpSpPr/>
          <p:nvPr/>
        </p:nvGrpSpPr>
        <p:grpSpPr>
          <a:xfrm rot="0">
            <a:off x="11349900" y="2891633"/>
            <a:ext cx="6617974" cy="3493654"/>
            <a:chOff x="0" y="0"/>
            <a:chExt cx="1707429" cy="901358"/>
          </a:xfrm>
        </p:grpSpPr>
        <p:sp>
          <p:nvSpPr>
            <p:cNvPr name="Freeform 8" id="8"/>
            <p:cNvSpPr/>
            <p:nvPr/>
          </p:nvSpPr>
          <p:spPr>
            <a:xfrm flipH="false" flipV="false" rot="0">
              <a:off x="0" y="0"/>
              <a:ext cx="1707429" cy="901358"/>
            </a:xfrm>
            <a:custGeom>
              <a:avLst/>
              <a:gdLst/>
              <a:ahLst/>
              <a:cxnLst/>
              <a:rect r="r" b="b" t="t" l="l"/>
              <a:pathLst>
                <a:path h="901358" w="1707429">
                  <a:moveTo>
                    <a:pt x="39774" y="0"/>
                  </a:moveTo>
                  <a:lnTo>
                    <a:pt x="1667655" y="0"/>
                  </a:lnTo>
                  <a:cubicBezTo>
                    <a:pt x="1678203" y="0"/>
                    <a:pt x="1688320" y="4190"/>
                    <a:pt x="1695779" y="11650"/>
                  </a:cubicBezTo>
                  <a:cubicBezTo>
                    <a:pt x="1703238" y="19109"/>
                    <a:pt x="1707429" y="29225"/>
                    <a:pt x="1707429" y="39774"/>
                  </a:cubicBezTo>
                  <a:lnTo>
                    <a:pt x="1707429" y="861584"/>
                  </a:lnTo>
                  <a:cubicBezTo>
                    <a:pt x="1707429" y="872133"/>
                    <a:pt x="1703238" y="882250"/>
                    <a:pt x="1695779" y="889709"/>
                  </a:cubicBezTo>
                  <a:cubicBezTo>
                    <a:pt x="1688320" y="897168"/>
                    <a:pt x="1678203" y="901358"/>
                    <a:pt x="1667655" y="901358"/>
                  </a:cubicBezTo>
                  <a:lnTo>
                    <a:pt x="39774" y="901358"/>
                  </a:lnTo>
                  <a:cubicBezTo>
                    <a:pt x="29225" y="901358"/>
                    <a:pt x="19109" y="897168"/>
                    <a:pt x="11650" y="889709"/>
                  </a:cubicBezTo>
                  <a:cubicBezTo>
                    <a:pt x="4190" y="882250"/>
                    <a:pt x="0" y="872133"/>
                    <a:pt x="0" y="861584"/>
                  </a:cubicBezTo>
                  <a:lnTo>
                    <a:pt x="0" y="39774"/>
                  </a:lnTo>
                  <a:cubicBezTo>
                    <a:pt x="0" y="29225"/>
                    <a:pt x="4190" y="19109"/>
                    <a:pt x="11650" y="11650"/>
                  </a:cubicBezTo>
                  <a:cubicBezTo>
                    <a:pt x="19109" y="4190"/>
                    <a:pt x="29225" y="0"/>
                    <a:pt x="39774" y="0"/>
                  </a:cubicBezTo>
                  <a:close/>
                </a:path>
              </a:pathLst>
            </a:custGeom>
            <a:solidFill>
              <a:srgbClr val="000000">
                <a:alpha val="0"/>
              </a:srgbClr>
            </a:solidFill>
            <a:ln w="38100" cap="rnd">
              <a:solidFill>
                <a:srgbClr val="FFDE59"/>
              </a:solidFill>
              <a:prstDash val="solid"/>
              <a:round/>
            </a:ln>
          </p:spPr>
        </p:sp>
        <p:sp>
          <p:nvSpPr>
            <p:cNvPr name="TextBox 9" id="9"/>
            <p:cNvSpPr txBox="true"/>
            <p:nvPr/>
          </p:nvSpPr>
          <p:spPr>
            <a:xfrm>
              <a:off x="0" y="-66675"/>
              <a:ext cx="1707429" cy="968033"/>
            </a:xfrm>
            <a:prstGeom prst="rect">
              <a:avLst/>
            </a:prstGeom>
          </p:spPr>
          <p:txBody>
            <a:bodyPr anchor="ctr" rtlCol="false" tIns="50800" lIns="50800" bIns="50800" rIns="50800"/>
            <a:lstStyle/>
            <a:p>
              <a:pPr>
                <a:lnSpc>
                  <a:spcPts val="3779"/>
                </a:lnSpc>
              </a:pPr>
            </a:p>
            <a:p>
              <a:pPr>
                <a:lnSpc>
                  <a:spcPts val="2999"/>
                </a:lnSpc>
              </a:pPr>
            </a:p>
          </p:txBody>
        </p:sp>
      </p:grpSp>
      <p:sp>
        <p:nvSpPr>
          <p:cNvPr name="TextBox 10" id="10"/>
          <p:cNvSpPr txBox="true"/>
          <p:nvPr/>
        </p:nvSpPr>
        <p:spPr>
          <a:xfrm rot="0">
            <a:off x="11663320" y="3033220"/>
            <a:ext cx="5991133" cy="3657600"/>
          </a:xfrm>
          <a:prstGeom prst="rect">
            <a:avLst/>
          </a:prstGeom>
        </p:spPr>
        <p:txBody>
          <a:bodyPr anchor="t" rtlCol="false" tIns="0" lIns="0" bIns="0" rIns="0">
            <a:spAutoFit/>
          </a:bodyPr>
          <a:lstStyle/>
          <a:p>
            <a:pPr>
              <a:lnSpc>
                <a:spcPts val="2949"/>
              </a:lnSpc>
              <a:spcBef>
                <a:spcPct val="0"/>
              </a:spcBef>
            </a:pPr>
            <a:r>
              <a:rPr lang="en-US" sz="2457">
                <a:solidFill>
                  <a:srgbClr val="1EFFC1"/>
                </a:solidFill>
                <a:latin typeface="Arimo"/>
              </a:rPr>
              <a:t> </a:t>
            </a:r>
          </a:p>
          <a:p>
            <a:pPr>
              <a:lnSpc>
                <a:spcPts val="2949"/>
              </a:lnSpc>
              <a:spcBef>
                <a:spcPct val="0"/>
              </a:spcBef>
            </a:pPr>
            <a:r>
              <a:rPr lang="en-US" sz="2457">
                <a:solidFill>
                  <a:srgbClr val="1EFFC1"/>
                </a:solidFill>
                <a:latin typeface="Arimo"/>
              </a:rPr>
              <a:t>I understand. Here are some  details about prompt engineering </a:t>
            </a:r>
          </a:p>
          <a:p>
            <a:pPr marL="530586" indent="-265293" lvl="1">
              <a:lnSpc>
                <a:spcPts val="2949"/>
              </a:lnSpc>
              <a:spcBef>
                <a:spcPct val="0"/>
              </a:spcBef>
              <a:buFont typeface="Arial"/>
              <a:buChar char="•"/>
            </a:pPr>
            <a:r>
              <a:rPr lang="en-US" sz="2457">
                <a:solidFill>
                  <a:srgbClr val="1EFFC1"/>
                </a:solidFill>
                <a:latin typeface="Arimo"/>
              </a:rPr>
              <a:t>Prompt engineering is a rapidly evolving field, as researchers continue todiscover..............................................</a:t>
            </a:r>
          </a:p>
          <a:p>
            <a:pPr>
              <a:lnSpc>
                <a:spcPts val="2949"/>
              </a:lnSpc>
              <a:spcBef>
                <a:spcPct val="0"/>
              </a:spcBef>
            </a:pPr>
            <a:r>
              <a:rPr lang="en-US" sz="2457">
                <a:solidFill>
                  <a:srgbClr val="1EFFC1"/>
                </a:solidFill>
                <a:latin typeface="Arimo"/>
              </a:rPr>
              <a:t> </a:t>
            </a:r>
            <a:r>
              <a:rPr lang="en-US" sz="2457">
                <a:solidFill>
                  <a:srgbClr val="FFFFFF"/>
                </a:solidFill>
                <a:latin typeface="Arimo Bold Italics"/>
              </a:rPr>
              <a:t>Infernce : Answer generator was strictly within the scope of the pargraph</a:t>
            </a:r>
          </a:p>
          <a:p>
            <a:pPr>
              <a:lnSpc>
                <a:spcPts val="2949"/>
              </a:lnSpc>
              <a:spcBef>
                <a:spcPct val="0"/>
              </a:spcBef>
            </a:pPr>
          </a:p>
          <a:p>
            <a:pPr>
              <a:lnSpc>
                <a:spcPts val="2469"/>
              </a:lnSpc>
              <a:spcBef>
                <a:spcPct val="0"/>
              </a:spcBef>
            </a:pPr>
          </a:p>
        </p:txBody>
      </p:sp>
      <p:sp>
        <p:nvSpPr>
          <p:cNvPr name="TextBox 11" id="11"/>
          <p:cNvSpPr txBox="true"/>
          <p:nvPr/>
        </p:nvSpPr>
        <p:spPr>
          <a:xfrm rot="0">
            <a:off x="-913447" y="638175"/>
            <a:ext cx="13197435" cy="762000"/>
          </a:xfrm>
          <a:prstGeom prst="rect">
            <a:avLst/>
          </a:prstGeom>
        </p:spPr>
        <p:txBody>
          <a:bodyPr anchor="t" rtlCol="false" tIns="0" lIns="0" bIns="0" rIns="0">
            <a:spAutoFit/>
          </a:bodyPr>
          <a:lstStyle/>
          <a:p>
            <a:pPr algn="ctr">
              <a:lnSpc>
                <a:spcPts val="5880"/>
              </a:lnSpc>
              <a:spcBef>
                <a:spcPct val="0"/>
              </a:spcBef>
            </a:pPr>
            <a:r>
              <a:rPr lang="en-US" sz="4900">
                <a:solidFill>
                  <a:srgbClr val="FFFFFF"/>
                </a:solidFill>
                <a:latin typeface="Arimo"/>
              </a:rPr>
              <a:t>Question and answering ( Out of scope)</a:t>
            </a:r>
          </a:p>
        </p:txBody>
      </p:sp>
      <p:sp>
        <p:nvSpPr>
          <p:cNvPr name="TextBox 12" id="12"/>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109</a:t>
            </a:r>
          </a:p>
        </p:txBody>
      </p:sp>
      <p:sp>
        <p:nvSpPr>
          <p:cNvPr name="TextBox 13" id="13"/>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AutoShape 2" id="2"/>
          <p:cNvSpPr/>
          <p:nvPr/>
        </p:nvSpPr>
        <p:spPr>
          <a:xfrm flipV="true">
            <a:off x="6947305" y="6575990"/>
            <a:ext cx="4241079" cy="58178"/>
          </a:xfrm>
          <a:prstGeom prst="line">
            <a:avLst/>
          </a:prstGeom>
          <a:ln cap="flat" w="104775">
            <a:solidFill>
              <a:srgbClr val="1EFFC1"/>
            </a:solidFill>
            <a:prstDash val="solid"/>
            <a:headEnd type="none" len="sm" w="sm"/>
            <a:tailEnd type="arrow" len="sm" w="med"/>
          </a:ln>
        </p:spPr>
      </p:sp>
      <p:grpSp>
        <p:nvGrpSpPr>
          <p:cNvPr name="Group 3" id="3"/>
          <p:cNvGrpSpPr/>
          <p:nvPr/>
        </p:nvGrpSpPr>
        <p:grpSpPr>
          <a:xfrm rot="0">
            <a:off x="588225" y="5143500"/>
            <a:ext cx="6360524" cy="3086100"/>
            <a:chOff x="0" y="0"/>
            <a:chExt cx="1675200" cy="812800"/>
          </a:xfrm>
        </p:grpSpPr>
        <p:sp>
          <p:nvSpPr>
            <p:cNvPr name="Freeform 4" id="4"/>
            <p:cNvSpPr/>
            <p:nvPr/>
          </p:nvSpPr>
          <p:spPr>
            <a:xfrm flipH="false" flipV="false" rot="0">
              <a:off x="0" y="0"/>
              <a:ext cx="1675200" cy="812800"/>
            </a:xfrm>
            <a:custGeom>
              <a:avLst/>
              <a:gdLst/>
              <a:ahLst/>
              <a:cxnLst/>
              <a:rect r="r" b="b" t="t" l="l"/>
              <a:pathLst>
                <a:path h="812800" w="1675200">
                  <a:moveTo>
                    <a:pt x="62076" y="0"/>
                  </a:moveTo>
                  <a:lnTo>
                    <a:pt x="1613123" y="0"/>
                  </a:lnTo>
                  <a:cubicBezTo>
                    <a:pt x="1629587" y="0"/>
                    <a:pt x="1645376" y="6540"/>
                    <a:pt x="1657018" y="18182"/>
                  </a:cubicBezTo>
                  <a:cubicBezTo>
                    <a:pt x="1668660" y="29823"/>
                    <a:pt x="1675200" y="45613"/>
                    <a:pt x="1675200" y="62076"/>
                  </a:cubicBezTo>
                  <a:lnTo>
                    <a:pt x="1675200" y="750724"/>
                  </a:lnTo>
                  <a:cubicBezTo>
                    <a:pt x="1675200" y="767187"/>
                    <a:pt x="1668660" y="782977"/>
                    <a:pt x="1657018" y="794618"/>
                  </a:cubicBezTo>
                  <a:cubicBezTo>
                    <a:pt x="1645376" y="806260"/>
                    <a:pt x="1629587" y="812800"/>
                    <a:pt x="1613123" y="812800"/>
                  </a:cubicBezTo>
                  <a:lnTo>
                    <a:pt x="62076" y="812800"/>
                  </a:lnTo>
                  <a:cubicBezTo>
                    <a:pt x="45613" y="812800"/>
                    <a:pt x="29823" y="806260"/>
                    <a:pt x="18182" y="794618"/>
                  </a:cubicBezTo>
                  <a:cubicBezTo>
                    <a:pt x="6540" y="782977"/>
                    <a:pt x="0" y="767187"/>
                    <a:pt x="0" y="750724"/>
                  </a:cubicBezTo>
                  <a:lnTo>
                    <a:pt x="0" y="62076"/>
                  </a:lnTo>
                  <a:cubicBezTo>
                    <a:pt x="0" y="45613"/>
                    <a:pt x="6540" y="29823"/>
                    <a:pt x="18182" y="18182"/>
                  </a:cubicBezTo>
                  <a:cubicBezTo>
                    <a:pt x="29823" y="6540"/>
                    <a:pt x="45613" y="0"/>
                    <a:pt x="62076" y="0"/>
                  </a:cubicBezTo>
                  <a:close/>
                </a:path>
              </a:pathLst>
            </a:custGeom>
            <a:solidFill>
              <a:srgbClr val="000000">
                <a:alpha val="0"/>
              </a:srgbClr>
            </a:solidFill>
            <a:ln w="38100" cap="rnd">
              <a:solidFill>
                <a:srgbClr val="FFBD59"/>
              </a:solidFill>
              <a:prstDash val="solid"/>
              <a:round/>
            </a:ln>
          </p:spPr>
        </p:sp>
        <p:sp>
          <p:nvSpPr>
            <p:cNvPr name="TextBox 5" id="5"/>
            <p:cNvSpPr txBox="true"/>
            <p:nvPr/>
          </p:nvSpPr>
          <p:spPr>
            <a:xfrm>
              <a:off x="0" y="-9525"/>
              <a:ext cx="1675200" cy="822325"/>
            </a:xfrm>
            <a:prstGeom prst="rect">
              <a:avLst/>
            </a:prstGeom>
          </p:spPr>
          <p:txBody>
            <a:bodyPr anchor="ctr" rtlCol="false" tIns="50800" lIns="50800" bIns="50800" rIns="50800"/>
            <a:lstStyle/>
            <a:p>
              <a:pPr algn="ctr">
                <a:lnSpc>
                  <a:spcPts val="2879"/>
                </a:lnSpc>
              </a:pPr>
            </a:p>
          </p:txBody>
        </p:sp>
      </p:grpSp>
      <p:grpSp>
        <p:nvGrpSpPr>
          <p:cNvPr name="Group 6" id="6"/>
          <p:cNvGrpSpPr/>
          <p:nvPr/>
        </p:nvGrpSpPr>
        <p:grpSpPr>
          <a:xfrm rot="0">
            <a:off x="11186940" y="5431419"/>
            <a:ext cx="6360524" cy="2798181"/>
            <a:chOff x="0" y="0"/>
            <a:chExt cx="1675200" cy="736970"/>
          </a:xfrm>
        </p:grpSpPr>
        <p:sp>
          <p:nvSpPr>
            <p:cNvPr name="Freeform 7" id="7"/>
            <p:cNvSpPr/>
            <p:nvPr/>
          </p:nvSpPr>
          <p:spPr>
            <a:xfrm flipH="false" flipV="false" rot="0">
              <a:off x="0" y="0"/>
              <a:ext cx="1675200" cy="736970"/>
            </a:xfrm>
            <a:custGeom>
              <a:avLst/>
              <a:gdLst/>
              <a:ahLst/>
              <a:cxnLst/>
              <a:rect r="r" b="b" t="t" l="l"/>
              <a:pathLst>
                <a:path h="736970" w="1675200">
                  <a:moveTo>
                    <a:pt x="62076" y="0"/>
                  </a:moveTo>
                  <a:lnTo>
                    <a:pt x="1613123" y="0"/>
                  </a:lnTo>
                  <a:cubicBezTo>
                    <a:pt x="1629587" y="0"/>
                    <a:pt x="1645376" y="6540"/>
                    <a:pt x="1657018" y="18182"/>
                  </a:cubicBezTo>
                  <a:cubicBezTo>
                    <a:pt x="1668660" y="29823"/>
                    <a:pt x="1675200" y="45613"/>
                    <a:pt x="1675200" y="62076"/>
                  </a:cubicBezTo>
                  <a:lnTo>
                    <a:pt x="1675200" y="674893"/>
                  </a:lnTo>
                  <a:cubicBezTo>
                    <a:pt x="1675200" y="691357"/>
                    <a:pt x="1668660" y="707146"/>
                    <a:pt x="1657018" y="718788"/>
                  </a:cubicBezTo>
                  <a:cubicBezTo>
                    <a:pt x="1645376" y="730429"/>
                    <a:pt x="1629587" y="736970"/>
                    <a:pt x="1613123" y="736970"/>
                  </a:cubicBezTo>
                  <a:lnTo>
                    <a:pt x="62076" y="736970"/>
                  </a:lnTo>
                  <a:cubicBezTo>
                    <a:pt x="45613" y="736970"/>
                    <a:pt x="29823" y="730429"/>
                    <a:pt x="18182" y="718788"/>
                  </a:cubicBezTo>
                  <a:cubicBezTo>
                    <a:pt x="6540" y="707146"/>
                    <a:pt x="0" y="691357"/>
                    <a:pt x="0" y="674893"/>
                  </a:cubicBezTo>
                  <a:lnTo>
                    <a:pt x="0" y="62076"/>
                  </a:lnTo>
                  <a:cubicBezTo>
                    <a:pt x="0" y="45613"/>
                    <a:pt x="6540" y="29823"/>
                    <a:pt x="18182" y="18182"/>
                  </a:cubicBezTo>
                  <a:cubicBezTo>
                    <a:pt x="29823" y="6540"/>
                    <a:pt x="45613" y="0"/>
                    <a:pt x="62076" y="0"/>
                  </a:cubicBezTo>
                  <a:close/>
                </a:path>
              </a:pathLst>
            </a:custGeom>
            <a:solidFill>
              <a:srgbClr val="000000">
                <a:alpha val="0"/>
              </a:srgbClr>
            </a:solidFill>
            <a:ln w="38100" cap="rnd">
              <a:solidFill>
                <a:srgbClr val="FFBD59"/>
              </a:solidFill>
              <a:prstDash val="solid"/>
              <a:round/>
            </a:ln>
          </p:spPr>
        </p:sp>
        <p:sp>
          <p:nvSpPr>
            <p:cNvPr name="TextBox 8" id="8"/>
            <p:cNvSpPr txBox="true"/>
            <p:nvPr/>
          </p:nvSpPr>
          <p:spPr>
            <a:xfrm>
              <a:off x="0" y="-9525"/>
              <a:ext cx="1675200" cy="746495"/>
            </a:xfrm>
            <a:prstGeom prst="rect">
              <a:avLst/>
            </a:prstGeom>
          </p:spPr>
          <p:txBody>
            <a:bodyPr anchor="ctr" rtlCol="false" tIns="50800" lIns="50800" bIns="50800" rIns="50800"/>
            <a:lstStyle/>
            <a:p>
              <a:pPr algn="ctr">
                <a:lnSpc>
                  <a:spcPts val="2879"/>
                </a:lnSpc>
              </a:pPr>
            </a:p>
          </p:txBody>
        </p:sp>
      </p:grpSp>
      <p:sp>
        <p:nvSpPr>
          <p:cNvPr name="Freeform 9" id="9"/>
          <p:cNvSpPr/>
          <p:nvPr/>
        </p:nvSpPr>
        <p:spPr>
          <a:xfrm flipH="false" flipV="false" rot="0">
            <a:off x="13960671" y="302679"/>
            <a:ext cx="3765400" cy="4066632"/>
          </a:xfrm>
          <a:custGeom>
            <a:avLst/>
            <a:gdLst/>
            <a:ahLst/>
            <a:cxnLst/>
            <a:rect r="r" b="b" t="t" l="l"/>
            <a:pathLst>
              <a:path h="4066632" w="3765400">
                <a:moveTo>
                  <a:pt x="0" y="0"/>
                </a:moveTo>
                <a:lnTo>
                  <a:pt x="3765400" y="0"/>
                </a:lnTo>
                <a:lnTo>
                  <a:pt x="3765400" y="4066632"/>
                </a:lnTo>
                <a:lnTo>
                  <a:pt x="0" y="4066632"/>
                </a:lnTo>
                <a:lnTo>
                  <a:pt x="0" y="0"/>
                </a:lnTo>
                <a:close/>
              </a:path>
            </a:pathLst>
          </a:custGeom>
          <a:blipFill>
            <a:blip r:embed="rId2"/>
            <a:stretch>
              <a:fillRect l="0" t="0" r="0" b="0"/>
            </a:stretch>
          </a:blipFill>
        </p:spPr>
      </p:sp>
      <p:sp>
        <p:nvSpPr>
          <p:cNvPr name="TextBox 10" id="10"/>
          <p:cNvSpPr txBox="true"/>
          <p:nvPr/>
        </p:nvSpPr>
        <p:spPr>
          <a:xfrm rot="0">
            <a:off x="1028700" y="1000125"/>
            <a:ext cx="6182796" cy="942975"/>
          </a:xfrm>
          <a:prstGeom prst="rect">
            <a:avLst/>
          </a:prstGeom>
        </p:spPr>
        <p:txBody>
          <a:bodyPr anchor="t" rtlCol="false" tIns="0" lIns="0" bIns="0" rIns="0">
            <a:spAutoFit/>
          </a:bodyPr>
          <a:lstStyle/>
          <a:p>
            <a:pPr algn="ctr">
              <a:lnSpc>
                <a:spcPts val="7200"/>
              </a:lnSpc>
              <a:spcBef>
                <a:spcPct val="0"/>
              </a:spcBef>
            </a:pPr>
            <a:r>
              <a:rPr lang="en-US" sz="6000">
                <a:solidFill>
                  <a:srgbClr val="FFFFFF"/>
                </a:solidFill>
                <a:latin typeface="Arimo"/>
              </a:rPr>
              <a:t>Text Classification</a:t>
            </a:r>
          </a:p>
        </p:txBody>
      </p:sp>
      <p:sp>
        <p:nvSpPr>
          <p:cNvPr name="TextBox 11" id="11"/>
          <p:cNvSpPr txBox="true"/>
          <p:nvPr/>
        </p:nvSpPr>
        <p:spPr>
          <a:xfrm rot="0">
            <a:off x="7710749" y="5703318"/>
            <a:ext cx="2714191" cy="625475"/>
          </a:xfrm>
          <a:prstGeom prst="rect">
            <a:avLst/>
          </a:prstGeom>
        </p:spPr>
        <p:txBody>
          <a:bodyPr anchor="t" rtlCol="false" tIns="0" lIns="0" bIns="0" rIns="0">
            <a:spAutoFit/>
          </a:bodyPr>
          <a:lstStyle/>
          <a:p>
            <a:pPr algn="ctr">
              <a:lnSpc>
                <a:spcPts val="4900"/>
              </a:lnSpc>
            </a:pPr>
            <a:r>
              <a:rPr lang="en-US" sz="3500">
                <a:solidFill>
                  <a:srgbClr val="1EFFC1"/>
                </a:solidFill>
                <a:latin typeface="Arimo"/>
              </a:rPr>
              <a:t>chat gpt</a:t>
            </a:r>
          </a:p>
        </p:txBody>
      </p:sp>
      <p:sp>
        <p:nvSpPr>
          <p:cNvPr name="TextBox 12" id="12"/>
          <p:cNvSpPr txBox="true"/>
          <p:nvPr/>
        </p:nvSpPr>
        <p:spPr>
          <a:xfrm rot="0">
            <a:off x="1028700" y="5448305"/>
            <a:ext cx="6114942" cy="2352675"/>
          </a:xfrm>
          <a:prstGeom prst="rect">
            <a:avLst/>
          </a:prstGeom>
        </p:spPr>
        <p:txBody>
          <a:bodyPr anchor="t" rtlCol="false" tIns="0" lIns="0" bIns="0" rIns="0">
            <a:spAutoFit/>
          </a:bodyPr>
          <a:lstStyle/>
          <a:p>
            <a:pPr>
              <a:lnSpc>
                <a:spcPts val="3719"/>
              </a:lnSpc>
              <a:spcBef>
                <a:spcPct val="0"/>
              </a:spcBef>
            </a:pPr>
            <a:r>
              <a:rPr lang="en-US" sz="3099">
                <a:solidFill>
                  <a:srgbClr val="1EFFC1"/>
                </a:solidFill>
                <a:latin typeface="Arimo"/>
              </a:rPr>
              <a:t>Classify the text into neutral, negative or positive.</a:t>
            </a:r>
          </a:p>
          <a:p>
            <a:pPr>
              <a:lnSpc>
                <a:spcPts val="3719"/>
              </a:lnSpc>
              <a:spcBef>
                <a:spcPct val="0"/>
              </a:spcBef>
            </a:pPr>
          </a:p>
          <a:p>
            <a:pPr>
              <a:lnSpc>
                <a:spcPts val="3719"/>
              </a:lnSpc>
              <a:spcBef>
                <a:spcPct val="0"/>
              </a:spcBef>
            </a:pPr>
            <a:r>
              <a:rPr lang="en-US" sz="3099">
                <a:solidFill>
                  <a:srgbClr val="FFFFFF"/>
                </a:solidFill>
                <a:latin typeface="Arimo Bold Italics"/>
              </a:rPr>
              <a:t>Prompt :  I  think the food was okay.</a:t>
            </a:r>
          </a:p>
        </p:txBody>
      </p:sp>
      <p:sp>
        <p:nvSpPr>
          <p:cNvPr name="TextBox 13" id="13"/>
          <p:cNvSpPr txBox="true"/>
          <p:nvPr/>
        </p:nvSpPr>
        <p:spPr>
          <a:xfrm rot="0">
            <a:off x="11365547" y="5857880"/>
            <a:ext cx="6360524" cy="1533525"/>
          </a:xfrm>
          <a:prstGeom prst="rect">
            <a:avLst/>
          </a:prstGeom>
        </p:spPr>
        <p:txBody>
          <a:bodyPr anchor="t" rtlCol="false" tIns="0" lIns="0" bIns="0" rIns="0">
            <a:spAutoFit/>
          </a:bodyPr>
          <a:lstStyle/>
          <a:p>
            <a:pPr>
              <a:lnSpc>
                <a:spcPts val="4199"/>
              </a:lnSpc>
              <a:spcBef>
                <a:spcPct val="0"/>
              </a:spcBef>
            </a:pPr>
            <a:r>
              <a:rPr lang="en-US" sz="3499">
                <a:solidFill>
                  <a:srgbClr val="1EFFC1"/>
                </a:solidFill>
                <a:latin typeface="Arimo"/>
              </a:rPr>
              <a:t>Neutral</a:t>
            </a:r>
          </a:p>
          <a:p>
            <a:pPr>
              <a:lnSpc>
                <a:spcPts val="3959"/>
              </a:lnSpc>
              <a:spcBef>
                <a:spcPct val="0"/>
              </a:spcBef>
            </a:pPr>
            <a:r>
              <a:rPr lang="en-US" sz="3299">
                <a:solidFill>
                  <a:srgbClr val="FFFFFF"/>
                </a:solidFill>
                <a:latin typeface="Arimo Bold Italics"/>
              </a:rPr>
              <a:t>Inference : The anaswer genrator is correct</a:t>
            </a:r>
          </a:p>
        </p:txBody>
      </p:sp>
      <p:sp>
        <p:nvSpPr>
          <p:cNvPr name="TextBox 14" id="14"/>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110</a:t>
            </a:r>
          </a:p>
        </p:txBody>
      </p:sp>
      <p:sp>
        <p:nvSpPr>
          <p:cNvPr name="TextBox 15" id="15"/>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64.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AutoShape 2" id="2"/>
          <p:cNvSpPr/>
          <p:nvPr/>
        </p:nvSpPr>
        <p:spPr>
          <a:xfrm>
            <a:off x="7030913" y="5654731"/>
            <a:ext cx="4660009" cy="0"/>
          </a:xfrm>
          <a:prstGeom prst="line">
            <a:avLst/>
          </a:prstGeom>
          <a:ln cap="flat" w="104775">
            <a:solidFill>
              <a:srgbClr val="1EFFC1"/>
            </a:solidFill>
            <a:prstDash val="solid"/>
            <a:headEnd type="none" len="sm" w="sm"/>
            <a:tailEnd type="arrow" len="sm" w="med"/>
          </a:ln>
        </p:spPr>
      </p:sp>
      <p:sp>
        <p:nvSpPr>
          <p:cNvPr name="TextBox 3" id="3"/>
          <p:cNvSpPr txBox="true"/>
          <p:nvPr/>
        </p:nvSpPr>
        <p:spPr>
          <a:xfrm rot="0">
            <a:off x="0" y="761246"/>
            <a:ext cx="14202584" cy="942975"/>
          </a:xfrm>
          <a:prstGeom prst="rect">
            <a:avLst/>
          </a:prstGeom>
        </p:spPr>
        <p:txBody>
          <a:bodyPr anchor="t" rtlCol="false" tIns="0" lIns="0" bIns="0" rIns="0">
            <a:spAutoFit/>
          </a:bodyPr>
          <a:lstStyle/>
          <a:p>
            <a:pPr algn="ctr">
              <a:lnSpc>
                <a:spcPts val="7200"/>
              </a:lnSpc>
              <a:spcBef>
                <a:spcPct val="0"/>
              </a:spcBef>
            </a:pPr>
            <a:r>
              <a:rPr lang="en-US" sz="6000">
                <a:solidFill>
                  <a:srgbClr val="FFFFFF"/>
                </a:solidFill>
                <a:latin typeface="Arimo"/>
              </a:rPr>
              <a:t>Conversation(Impersonating researcher)</a:t>
            </a:r>
          </a:p>
        </p:txBody>
      </p:sp>
      <p:sp>
        <p:nvSpPr>
          <p:cNvPr name="TextBox 4" id="4"/>
          <p:cNvSpPr txBox="true"/>
          <p:nvPr/>
        </p:nvSpPr>
        <p:spPr>
          <a:xfrm rot="0">
            <a:off x="7220023" y="4748268"/>
            <a:ext cx="3847954" cy="625475"/>
          </a:xfrm>
          <a:prstGeom prst="rect">
            <a:avLst/>
          </a:prstGeom>
        </p:spPr>
        <p:txBody>
          <a:bodyPr anchor="t" rtlCol="false" tIns="0" lIns="0" bIns="0" rIns="0">
            <a:spAutoFit/>
          </a:bodyPr>
          <a:lstStyle/>
          <a:p>
            <a:pPr algn="ctr">
              <a:lnSpc>
                <a:spcPts val="4900"/>
              </a:lnSpc>
            </a:pPr>
            <a:r>
              <a:rPr lang="en-US" sz="3500">
                <a:solidFill>
                  <a:srgbClr val="1EFFC1"/>
                </a:solidFill>
                <a:latin typeface="Arimo"/>
              </a:rPr>
              <a:t>chat gpt</a:t>
            </a:r>
          </a:p>
        </p:txBody>
      </p:sp>
      <p:grpSp>
        <p:nvGrpSpPr>
          <p:cNvPr name="Group 5" id="5"/>
          <p:cNvGrpSpPr/>
          <p:nvPr/>
        </p:nvGrpSpPr>
        <p:grpSpPr>
          <a:xfrm rot="0">
            <a:off x="287119" y="2922542"/>
            <a:ext cx="6743794" cy="6138869"/>
            <a:chOff x="0" y="0"/>
            <a:chExt cx="1739890" cy="1583820"/>
          </a:xfrm>
        </p:grpSpPr>
        <p:sp>
          <p:nvSpPr>
            <p:cNvPr name="Freeform 6" id="6"/>
            <p:cNvSpPr/>
            <p:nvPr/>
          </p:nvSpPr>
          <p:spPr>
            <a:xfrm flipH="false" flipV="false" rot="0">
              <a:off x="0" y="0"/>
              <a:ext cx="1739890" cy="1583820"/>
            </a:xfrm>
            <a:custGeom>
              <a:avLst/>
              <a:gdLst/>
              <a:ahLst/>
              <a:cxnLst/>
              <a:rect r="r" b="b" t="t" l="l"/>
              <a:pathLst>
                <a:path h="1583820" w="1739890">
                  <a:moveTo>
                    <a:pt x="39032" y="0"/>
                  </a:moveTo>
                  <a:lnTo>
                    <a:pt x="1700858" y="0"/>
                  </a:lnTo>
                  <a:cubicBezTo>
                    <a:pt x="1722415" y="0"/>
                    <a:pt x="1739890" y="17475"/>
                    <a:pt x="1739890" y="39032"/>
                  </a:cubicBezTo>
                  <a:lnTo>
                    <a:pt x="1739890" y="1544788"/>
                  </a:lnTo>
                  <a:cubicBezTo>
                    <a:pt x="1739890" y="1566345"/>
                    <a:pt x="1722415" y="1583820"/>
                    <a:pt x="1700858" y="1583820"/>
                  </a:cubicBezTo>
                  <a:lnTo>
                    <a:pt x="39032" y="1583820"/>
                  </a:lnTo>
                  <a:cubicBezTo>
                    <a:pt x="17475" y="1583820"/>
                    <a:pt x="0" y="1566345"/>
                    <a:pt x="0" y="1544788"/>
                  </a:cubicBezTo>
                  <a:lnTo>
                    <a:pt x="0" y="39032"/>
                  </a:lnTo>
                  <a:cubicBezTo>
                    <a:pt x="0" y="17475"/>
                    <a:pt x="17475" y="0"/>
                    <a:pt x="39032" y="0"/>
                  </a:cubicBezTo>
                  <a:close/>
                </a:path>
              </a:pathLst>
            </a:custGeom>
            <a:solidFill>
              <a:srgbClr val="000000">
                <a:alpha val="0"/>
              </a:srgbClr>
            </a:solidFill>
            <a:ln w="38100" cap="rnd">
              <a:solidFill>
                <a:srgbClr val="FFDE59"/>
              </a:solidFill>
              <a:prstDash val="solid"/>
              <a:round/>
            </a:ln>
          </p:spPr>
        </p:sp>
        <p:sp>
          <p:nvSpPr>
            <p:cNvPr name="TextBox 7" id="7"/>
            <p:cNvSpPr txBox="true"/>
            <p:nvPr/>
          </p:nvSpPr>
          <p:spPr>
            <a:xfrm>
              <a:off x="0" y="-57150"/>
              <a:ext cx="1739890" cy="1640970"/>
            </a:xfrm>
            <a:prstGeom prst="rect">
              <a:avLst/>
            </a:prstGeom>
          </p:spPr>
          <p:txBody>
            <a:bodyPr anchor="ctr" rtlCol="false" tIns="50800" lIns="50800" bIns="50800" rIns="50800"/>
            <a:lstStyle/>
            <a:p>
              <a:pPr>
                <a:lnSpc>
                  <a:spcPts val="3499"/>
                </a:lnSpc>
              </a:pPr>
            </a:p>
          </p:txBody>
        </p:sp>
      </p:grpSp>
      <p:sp>
        <p:nvSpPr>
          <p:cNvPr name="TextBox 8" id="8"/>
          <p:cNvSpPr txBox="true"/>
          <p:nvPr/>
        </p:nvSpPr>
        <p:spPr>
          <a:xfrm rot="0">
            <a:off x="799303" y="3354266"/>
            <a:ext cx="5593434" cy="5446624"/>
          </a:xfrm>
          <a:prstGeom prst="rect">
            <a:avLst/>
          </a:prstGeom>
        </p:spPr>
        <p:txBody>
          <a:bodyPr anchor="t" rtlCol="false" tIns="0" lIns="0" bIns="0" rIns="0">
            <a:spAutoFit/>
          </a:bodyPr>
          <a:lstStyle/>
          <a:p>
            <a:pPr>
              <a:lnSpc>
                <a:spcPts val="3937"/>
              </a:lnSpc>
            </a:pPr>
            <a:r>
              <a:rPr lang="en-US" sz="2894">
                <a:solidFill>
                  <a:srgbClr val="1EFFC1"/>
                </a:solidFill>
                <a:latin typeface="Arimo"/>
              </a:rPr>
              <a:t>The following is a conversation with an AI research assistant. The assistant tone is technical and scientific.</a:t>
            </a:r>
          </a:p>
          <a:p>
            <a:pPr>
              <a:lnSpc>
                <a:spcPts val="3937"/>
              </a:lnSpc>
            </a:pPr>
            <a:r>
              <a:rPr lang="en-US" sz="2894">
                <a:solidFill>
                  <a:srgbClr val="1EFFC1"/>
                </a:solidFill>
                <a:latin typeface="Arimo"/>
              </a:rPr>
              <a:t>Human: Hello, who are you?</a:t>
            </a:r>
          </a:p>
          <a:p>
            <a:pPr>
              <a:lnSpc>
                <a:spcPts val="3937"/>
              </a:lnSpc>
            </a:pPr>
            <a:r>
              <a:rPr lang="en-US" sz="2894">
                <a:solidFill>
                  <a:srgbClr val="1EFFC1"/>
                </a:solidFill>
                <a:latin typeface="Arimo"/>
              </a:rPr>
              <a:t>AI: Greeting! I am an AI research assistant. How can I help you today?</a:t>
            </a:r>
          </a:p>
          <a:p>
            <a:pPr>
              <a:lnSpc>
                <a:spcPts val="3937"/>
              </a:lnSpc>
            </a:pPr>
            <a:r>
              <a:rPr lang="en-US" sz="2894">
                <a:solidFill>
                  <a:srgbClr val="1EFFC1"/>
                </a:solidFill>
                <a:latin typeface="Arimo"/>
              </a:rPr>
              <a:t>Human: Can you tell me about the genrative AI?</a:t>
            </a:r>
          </a:p>
          <a:p>
            <a:pPr>
              <a:lnSpc>
                <a:spcPts val="3937"/>
              </a:lnSpc>
            </a:pPr>
            <a:r>
              <a:rPr lang="en-US" sz="2894">
                <a:solidFill>
                  <a:srgbClr val="1EFFC1"/>
                </a:solidFill>
                <a:latin typeface="Arimo"/>
              </a:rPr>
              <a:t>AI:</a:t>
            </a:r>
          </a:p>
        </p:txBody>
      </p:sp>
      <p:grpSp>
        <p:nvGrpSpPr>
          <p:cNvPr name="Group 9" id="9"/>
          <p:cNvGrpSpPr/>
          <p:nvPr/>
        </p:nvGrpSpPr>
        <p:grpSpPr>
          <a:xfrm rot="0">
            <a:off x="11690922" y="4403512"/>
            <a:ext cx="6141402" cy="3176929"/>
            <a:chOff x="0" y="0"/>
            <a:chExt cx="1584474" cy="819644"/>
          </a:xfrm>
        </p:grpSpPr>
        <p:sp>
          <p:nvSpPr>
            <p:cNvPr name="Freeform 10" id="10"/>
            <p:cNvSpPr/>
            <p:nvPr/>
          </p:nvSpPr>
          <p:spPr>
            <a:xfrm flipH="false" flipV="false" rot="0">
              <a:off x="0" y="0"/>
              <a:ext cx="1584474" cy="819644"/>
            </a:xfrm>
            <a:custGeom>
              <a:avLst/>
              <a:gdLst/>
              <a:ahLst/>
              <a:cxnLst/>
              <a:rect r="r" b="b" t="t" l="l"/>
              <a:pathLst>
                <a:path h="819644" w="1584474">
                  <a:moveTo>
                    <a:pt x="42861" y="0"/>
                  </a:moveTo>
                  <a:lnTo>
                    <a:pt x="1541613" y="0"/>
                  </a:lnTo>
                  <a:cubicBezTo>
                    <a:pt x="1565284" y="0"/>
                    <a:pt x="1584474" y="19189"/>
                    <a:pt x="1584474" y="42861"/>
                  </a:cubicBezTo>
                  <a:lnTo>
                    <a:pt x="1584474" y="776783"/>
                  </a:lnTo>
                  <a:cubicBezTo>
                    <a:pt x="1584474" y="788150"/>
                    <a:pt x="1579958" y="799052"/>
                    <a:pt x="1571920" y="807090"/>
                  </a:cubicBezTo>
                  <a:cubicBezTo>
                    <a:pt x="1563882" y="815128"/>
                    <a:pt x="1552980" y="819644"/>
                    <a:pt x="1541613" y="819644"/>
                  </a:cubicBezTo>
                  <a:lnTo>
                    <a:pt x="42861" y="819644"/>
                  </a:lnTo>
                  <a:cubicBezTo>
                    <a:pt x="19189" y="819644"/>
                    <a:pt x="0" y="800454"/>
                    <a:pt x="0" y="776783"/>
                  </a:cubicBezTo>
                  <a:lnTo>
                    <a:pt x="0" y="42861"/>
                  </a:lnTo>
                  <a:cubicBezTo>
                    <a:pt x="0" y="19189"/>
                    <a:pt x="19189" y="0"/>
                    <a:pt x="42861" y="0"/>
                  </a:cubicBezTo>
                  <a:close/>
                </a:path>
              </a:pathLst>
            </a:custGeom>
            <a:solidFill>
              <a:srgbClr val="000000">
                <a:alpha val="0"/>
              </a:srgbClr>
            </a:solidFill>
            <a:ln w="38100" cap="rnd">
              <a:solidFill>
                <a:srgbClr val="FFDE59"/>
              </a:solidFill>
              <a:prstDash val="solid"/>
              <a:round/>
            </a:ln>
          </p:spPr>
        </p:sp>
        <p:sp>
          <p:nvSpPr>
            <p:cNvPr name="TextBox 11" id="11"/>
            <p:cNvSpPr txBox="true"/>
            <p:nvPr/>
          </p:nvSpPr>
          <p:spPr>
            <a:xfrm>
              <a:off x="0" y="-76200"/>
              <a:ext cx="1584474" cy="895844"/>
            </a:xfrm>
            <a:prstGeom prst="rect">
              <a:avLst/>
            </a:prstGeom>
          </p:spPr>
          <p:txBody>
            <a:bodyPr anchor="ctr" rtlCol="false" tIns="50800" lIns="50800" bIns="50800" rIns="50800"/>
            <a:lstStyle/>
            <a:p>
              <a:pPr>
                <a:lnSpc>
                  <a:spcPts val="3919"/>
                </a:lnSpc>
              </a:pPr>
              <a:r>
                <a:rPr lang="en-US" sz="2799">
                  <a:solidFill>
                    <a:srgbClr val="1EFFC1"/>
                  </a:solidFill>
                  <a:latin typeface="Arimo"/>
                </a:rPr>
                <a:t>Generative AI refers to a field within artificial intelligence that focuses on creating models and systems capable of generating new and original content. </a:t>
              </a:r>
            </a:p>
          </p:txBody>
        </p:sp>
      </p:grpSp>
      <p:sp>
        <p:nvSpPr>
          <p:cNvPr name="TextBox 12" id="12"/>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111</a:t>
            </a:r>
          </a:p>
        </p:txBody>
      </p:sp>
      <p:sp>
        <p:nvSpPr>
          <p:cNvPr name="TextBox 13" id="13"/>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65.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grpSp>
        <p:nvGrpSpPr>
          <p:cNvPr name="Group 2" id="2"/>
          <p:cNvGrpSpPr/>
          <p:nvPr/>
        </p:nvGrpSpPr>
        <p:grpSpPr>
          <a:xfrm rot="0">
            <a:off x="287119" y="4309993"/>
            <a:ext cx="6287022" cy="3868087"/>
            <a:chOff x="0" y="0"/>
            <a:chExt cx="1622044" cy="997962"/>
          </a:xfrm>
        </p:grpSpPr>
        <p:sp>
          <p:nvSpPr>
            <p:cNvPr name="Freeform 3" id="3"/>
            <p:cNvSpPr/>
            <p:nvPr/>
          </p:nvSpPr>
          <p:spPr>
            <a:xfrm flipH="false" flipV="false" rot="0">
              <a:off x="0" y="0"/>
              <a:ext cx="1622044" cy="997962"/>
            </a:xfrm>
            <a:custGeom>
              <a:avLst/>
              <a:gdLst/>
              <a:ahLst/>
              <a:cxnLst/>
              <a:rect r="r" b="b" t="t" l="l"/>
              <a:pathLst>
                <a:path h="997962" w="1622044">
                  <a:moveTo>
                    <a:pt x="41868" y="0"/>
                  </a:moveTo>
                  <a:lnTo>
                    <a:pt x="1580176" y="0"/>
                  </a:lnTo>
                  <a:cubicBezTo>
                    <a:pt x="1603299" y="0"/>
                    <a:pt x="1622044" y="18745"/>
                    <a:pt x="1622044" y="41868"/>
                  </a:cubicBezTo>
                  <a:lnTo>
                    <a:pt x="1622044" y="956094"/>
                  </a:lnTo>
                  <a:cubicBezTo>
                    <a:pt x="1622044" y="967198"/>
                    <a:pt x="1617633" y="977847"/>
                    <a:pt x="1609781" y="985699"/>
                  </a:cubicBezTo>
                  <a:cubicBezTo>
                    <a:pt x="1601929" y="993551"/>
                    <a:pt x="1591280" y="997962"/>
                    <a:pt x="1580176" y="997962"/>
                  </a:cubicBezTo>
                  <a:lnTo>
                    <a:pt x="41868" y="997962"/>
                  </a:lnTo>
                  <a:cubicBezTo>
                    <a:pt x="30764" y="997962"/>
                    <a:pt x="20115" y="993551"/>
                    <a:pt x="12263" y="985699"/>
                  </a:cubicBezTo>
                  <a:cubicBezTo>
                    <a:pt x="4411" y="977847"/>
                    <a:pt x="0" y="967198"/>
                    <a:pt x="0" y="956094"/>
                  </a:cubicBezTo>
                  <a:lnTo>
                    <a:pt x="0" y="41868"/>
                  </a:lnTo>
                  <a:cubicBezTo>
                    <a:pt x="0" y="30764"/>
                    <a:pt x="4411" y="20115"/>
                    <a:pt x="12263" y="12263"/>
                  </a:cubicBezTo>
                  <a:cubicBezTo>
                    <a:pt x="20115" y="4411"/>
                    <a:pt x="30764" y="0"/>
                    <a:pt x="41868" y="0"/>
                  </a:cubicBezTo>
                  <a:close/>
                </a:path>
              </a:pathLst>
            </a:custGeom>
            <a:solidFill>
              <a:srgbClr val="000000">
                <a:alpha val="0"/>
              </a:srgbClr>
            </a:solidFill>
            <a:ln w="38100" cap="rnd">
              <a:solidFill>
                <a:srgbClr val="FFDE59"/>
              </a:solidFill>
              <a:prstDash val="solid"/>
              <a:round/>
            </a:ln>
          </p:spPr>
        </p:sp>
        <p:sp>
          <p:nvSpPr>
            <p:cNvPr name="TextBox 4" id="4"/>
            <p:cNvSpPr txBox="true"/>
            <p:nvPr/>
          </p:nvSpPr>
          <p:spPr>
            <a:xfrm>
              <a:off x="0" y="-57150"/>
              <a:ext cx="1622044" cy="1055112"/>
            </a:xfrm>
            <a:prstGeom prst="rect">
              <a:avLst/>
            </a:prstGeom>
          </p:spPr>
          <p:txBody>
            <a:bodyPr anchor="ctr" rtlCol="false" tIns="50800" lIns="50800" bIns="50800" rIns="50800"/>
            <a:lstStyle/>
            <a:p>
              <a:pPr>
                <a:lnSpc>
                  <a:spcPts val="3499"/>
                </a:lnSpc>
              </a:pPr>
            </a:p>
          </p:txBody>
        </p:sp>
      </p:grpSp>
      <p:sp>
        <p:nvSpPr>
          <p:cNvPr name="TextBox 5" id="5"/>
          <p:cNvSpPr txBox="true"/>
          <p:nvPr/>
        </p:nvSpPr>
        <p:spPr>
          <a:xfrm rot="0">
            <a:off x="614146" y="4584700"/>
            <a:ext cx="5632968" cy="6467475"/>
          </a:xfrm>
          <a:prstGeom prst="rect">
            <a:avLst/>
          </a:prstGeom>
        </p:spPr>
        <p:txBody>
          <a:bodyPr anchor="t" rtlCol="false" tIns="0" lIns="0" bIns="0" rIns="0">
            <a:spAutoFit/>
          </a:bodyPr>
          <a:lstStyle/>
          <a:p>
            <a:pPr>
              <a:lnSpc>
                <a:spcPts val="3931"/>
              </a:lnSpc>
              <a:spcBef>
                <a:spcPct val="0"/>
              </a:spcBef>
            </a:pPr>
            <a:r>
              <a:rPr lang="en-US" sz="3275">
                <a:solidFill>
                  <a:srgbClr val="1EFFC1"/>
                </a:solidFill>
                <a:latin typeface="Arimo"/>
              </a:rPr>
              <a:t>The following is a conversation with a teacher and school kid. The teacher's tone is soft and clear.</a:t>
            </a:r>
          </a:p>
          <a:p>
            <a:pPr>
              <a:lnSpc>
                <a:spcPts val="3931"/>
              </a:lnSpc>
              <a:spcBef>
                <a:spcPct val="0"/>
              </a:spcBef>
            </a:pPr>
            <a:r>
              <a:rPr lang="en-US" sz="3275">
                <a:solidFill>
                  <a:srgbClr val="FFFFFF"/>
                </a:solidFill>
                <a:latin typeface="Arimo Bold Italics"/>
              </a:rPr>
              <a:t>School kid : Tell me about generative AI mam?</a:t>
            </a:r>
          </a:p>
          <a:p>
            <a:pPr>
              <a:lnSpc>
                <a:spcPts val="3931"/>
              </a:lnSpc>
              <a:spcBef>
                <a:spcPct val="0"/>
              </a:spcBef>
            </a:pPr>
          </a:p>
          <a:p>
            <a:pPr>
              <a:lnSpc>
                <a:spcPts val="3931"/>
              </a:lnSpc>
              <a:spcBef>
                <a:spcPct val="0"/>
              </a:spcBef>
            </a:pPr>
          </a:p>
          <a:p>
            <a:pPr>
              <a:lnSpc>
                <a:spcPts val="3931"/>
              </a:lnSpc>
              <a:spcBef>
                <a:spcPct val="0"/>
              </a:spcBef>
            </a:pPr>
          </a:p>
          <a:p>
            <a:pPr>
              <a:lnSpc>
                <a:spcPts val="3931"/>
              </a:lnSpc>
              <a:spcBef>
                <a:spcPct val="0"/>
              </a:spcBef>
            </a:pPr>
          </a:p>
          <a:p>
            <a:pPr>
              <a:lnSpc>
                <a:spcPts val="3931"/>
              </a:lnSpc>
              <a:spcBef>
                <a:spcPct val="0"/>
              </a:spcBef>
            </a:pPr>
          </a:p>
          <a:p>
            <a:pPr>
              <a:lnSpc>
                <a:spcPts val="3931"/>
              </a:lnSpc>
              <a:spcBef>
                <a:spcPct val="0"/>
              </a:spcBef>
            </a:pPr>
          </a:p>
          <a:p>
            <a:pPr>
              <a:lnSpc>
                <a:spcPts val="3931"/>
              </a:lnSpc>
              <a:spcBef>
                <a:spcPct val="0"/>
              </a:spcBef>
            </a:pPr>
          </a:p>
        </p:txBody>
      </p:sp>
      <p:sp>
        <p:nvSpPr>
          <p:cNvPr name="AutoShape 6" id="6"/>
          <p:cNvSpPr/>
          <p:nvPr/>
        </p:nvSpPr>
        <p:spPr>
          <a:xfrm flipV="true">
            <a:off x="6573964" y="5193142"/>
            <a:ext cx="4982920" cy="141973"/>
          </a:xfrm>
          <a:prstGeom prst="line">
            <a:avLst/>
          </a:prstGeom>
          <a:ln cap="flat" w="104775">
            <a:solidFill>
              <a:srgbClr val="1EFFC1"/>
            </a:solidFill>
            <a:prstDash val="solid"/>
            <a:headEnd type="none" len="sm" w="sm"/>
            <a:tailEnd type="arrow" len="sm" w="med"/>
          </a:ln>
        </p:spPr>
      </p:sp>
      <p:sp>
        <p:nvSpPr>
          <p:cNvPr name="TextBox 7" id="7"/>
          <p:cNvSpPr txBox="true"/>
          <p:nvPr/>
        </p:nvSpPr>
        <p:spPr>
          <a:xfrm rot="0">
            <a:off x="6813995" y="4518025"/>
            <a:ext cx="3847954" cy="625475"/>
          </a:xfrm>
          <a:prstGeom prst="rect">
            <a:avLst/>
          </a:prstGeom>
        </p:spPr>
        <p:txBody>
          <a:bodyPr anchor="t" rtlCol="false" tIns="0" lIns="0" bIns="0" rIns="0">
            <a:spAutoFit/>
          </a:bodyPr>
          <a:lstStyle/>
          <a:p>
            <a:pPr algn="ctr">
              <a:lnSpc>
                <a:spcPts val="4900"/>
              </a:lnSpc>
            </a:pPr>
            <a:r>
              <a:rPr lang="en-US" sz="3500">
                <a:solidFill>
                  <a:srgbClr val="1EFFC1"/>
                </a:solidFill>
                <a:latin typeface="Arimo"/>
              </a:rPr>
              <a:t>Google bard</a:t>
            </a:r>
          </a:p>
        </p:txBody>
      </p:sp>
      <p:grpSp>
        <p:nvGrpSpPr>
          <p:cNvPr name="Group 8" id="8"/>
          <p:cNvGrpSpPr/>
          <p:nvPr/>
        </p:nvGrpSpPr>
        <p:grpSpPr>
          <a:xfrm rot="36138">
            <a:off x="11556707" y="975106"/>
            <a:ext cx="6398193" cy="8503330"/>
            <a:chOff x="0" y="0"/>
            <a:chExt cx="1650726" cy="2193848"/>
          </a:xfrm>
        </p:grpSpPr>
        <p:sp>
          <p:nvSpPr>
            <p:cNvPr name="Freeform 9" id="9"/>
            <p:cNvSpPr/>
            <p:nvPr/>
          </p:nvSpPr>
          <p:spPr>
            <a:xfrm flipH="false" flipV="false" rot="0">
              <a:off x="0" y="0"/>
              <a:ext cx="1650726" cy="2193848"/>
            </a:xfrm>
            <a:custGeom>
              <a:avLst/>
              <a:gdLst/>
              <a:ahLst/>
              <a:cxnLst/>
              <a:rect r="r" b="b" t="t" l="l"/>
              <a:pathLst>
                <a:path h="2193848" w="1650726">
                  <a:moveTo>
                    <a:pt x="41141" y="0"/>
                  </a:moveTo>
                  <a:lnTo>
                    <a:pt x="1609585" y="0"/>
                  </a:lnTo>
                  <a:cubicBezTo>
                    <a:pt x="1632306" y="0"/>
                    <a:pt x="1650726" y="18419"/>
                    <a:pt x="1650726" y="41141"/>
                  </a:cubicBezTo>
                  <a:lnTo>
                    <a:pt x="1650726" y="2152708"/>
                  </a:lnTo>
                  <a:cubicBezTo>
                    <a:pt x="1650726" y="2163619"/>
                    <a:pt x="1646391" y="2174083"/>
                    <a:pt x="1638676" y="2181798"/>
                  </a:cubicBezTo>
                  <a:cubicBezTo>
                    <a:pt x="1630961" y="2189514"/>
                    <a:pt x="1620496" y="2193848"/>
                    <a:pt x="1609585" y="2193848"/>
                  </a:cubicBezTo>
                  <a:lnTo>
                    <a:pt x="41141" y="2193848"/>
                  </a:lnTo>
                  <a:cubicBezTo>
                    <a:pt x="30229" y="2193848"/>
                    <a:pt x="19765" y="2189514"/>
                    <a:pt x="12050" y="2181798"/>
                  </a:cubicBezTo>
                  <a:cubicBezTo>
                    <a:pt x="4334" y="2174083"/>
                    <a:pt x="0" y="2163619"/>
                    <a:pt x="0" y="2152708"/>
                  </a:cubicBezTo>
                  <a:lnTo>
                    <a:pt x="0" y="41141"/>
                  </a:lnTo>
                  <a:cubicBezTo>
                    <a:pt x="0" y="30229"/>
                    <a:pt x="4334" y="19765"/>
                    <a:pt x="12050" y="12050"/>
                  </a:cubicBezTo>
                  <a:cubicBezTo>
                    <a:pt x="19765" y="4334"/>
                    <a:pt x="30229" y="0"/>
                    <a:pt x="41141" y="0"/>
                  </a:cubicBezTo>
                  <a:close/>
                </a:path>
              </a:pathLst>
            </a:custGeom>
            <a:solidFill>
              <a:srgbClr val="000000">
                <a:alpha val="0"/>
              </a:srgbClr>
            </a:solidFill>
            <a:ln w="38100" cap="rnd">
              <a:solidFill>
                <a:srgbClr val="FFDE59"/>
              </a:solidFill>
              <a:prstDash val="solid"/>
              <a:round/>
            </a:ln>
          </p:spPr>
        </p:sp>
        <p:sp>
          <p:nvSpPr>
            <p:cNvPr name="TextBox 10" id="10"/>
            <p:cNvSpPr txBox="true"/>
            <p:nvPr/>
          </p:nvSpPr>
          <p:spPr>
            <a:xfrm>
              <a:off x="0" y="-57150"/>
              <a:ext cx="1650726" cy="2250998"/>
            </a:xfrm>
            <a:prstGeom prst="rect">
              <a:avLst/>
            </a:prstGeom>
          </p:spPr>
          <p:txBody>
            <a:bodyPr anchor="ctr" rtlCol="false" tIns="50800" lIns="50800" bIns="50800" rIns="50800"/>
            <a:lstStyle/>
            <a:p>
              <a:pPr>
                <a:lnSpc>
                  <a:spcPts val="3499"/>
                </a:lnSpc>
              </a:pPr>
            </a:p>
          </p:txBody>
        </p:sp>
      </p:grpSp>
      <p:sp>
        <p:nvSpPr>
          <p:cNvPr name="TextBox 11" id="11"/>
          <p:cNvSpPr txBox="true"/>
          <p:nvPr/>
        </p:nvSpPr>
        <p:spPr>
          <a:xfrm rot="-2885">
            <a:off x="11832199" y="1512000"/>
            <a:ext cx="5844959" cy="8601075"/>
          </a:xfrm>
          <a:prstGeom prst="rect">
            <a:avLst/>
          </a:prstGeom>
        </p:spPr>
        <p:txBody>
          <a:bodyPr anchor="t" rtlCol="false" tIns="0" lIns="0" bIns="0" rIns="0">
            <a:spAutoFit/>
          </a:bodyPr>
          <a:lstStyle/>
          <a:p>
            <a:pPr>
              <a:lnSpc>
                <a:spcPts val="3092"/>
              </a:lnSpc>
              <a:spcBef>
                <a:spcPct val="0"/>
              </a:spcBef>
            </a:pPr>
            <a:r>
              <a:rPr lang="en-US" sz="2576">
                <a:solidFill>
                  <a:srgbClr val="1EFFC1"/>
                </a:solidFill>
                <a:latin typeface="Arimo"/>
              </a:rPr>
              <a:t>Sure, here is a conversation between a teacher and a school kid about generative AI:</a:t>
            </a:r>
          </a:p>
          <a:p>
            <a:pPr>
              <a:lnSpc>
                <a:spcPts val="3092"/>
              </a:lnSpc>
              <a:spcBef>
                <a:spcPct val="0"/>
              </a:spcBef>
            </a:pPr>
          </a:p>
          <a:p>
            <a:pPr>
              <a:lnSpc>
                <a:spcPts val="3092"/>
              </a:lnSpc>
              <a:spcBef>
                <a:spcPct val="0"/>
              </a:spcBef>
            </a:pPr>
            <a:r>
              <a:rPr lang="en-US" sz="2576">
                <a:solidFill>
                  <a:srgbClr val="1EFFC1"/>
                </a:solidFill>
                <a:latin typeface="Arimo"/>
              </a:rPr>
              <a:t>School kid: Tell me about generative AI, mam?</a:t>
            </a:r>
          </a:p>
          <a:p>
            <a:pPr>
              <a:lnSpc>
                <a:spcPts val="3092"/>
              </a:lnSpc>
              <a:spcBef>
                <a:spcPct val="0"/>
              </a:spcBef>
            </a:pPr>
          </a:p>
          <a:p>
            <a:pPr>
              <a:lnSpc>
                <a:spcPts val="3092"/>
              </a:lnSpc>
              <a:spcBef>
                <a:spcPct val="0"/>
              </a:spcBef>
            </a:pPr>
            <a:r>
              <a:rPr lang="en-US" sz="2576">
                <a:solidFill>
                  <a:srgbClr val="1EFFC1"/>
                </a:solidFill>
                <a:latin typeface="Arimo"/>
              </a:rPr>
              <a:t>Teacher: Generative AI is a type of artificial intelligence that can create new content, such as text, images, and music.</a:t>
            </a:r>
          </a:p>
          <a:p>
            <a:pPr>
              <a:lnSpc>
                <a:spcPts val="3092"/>
              </a:lnSpc>
              <a:spcBef>
                <a:spcPct val="0"/>
              </a:spcBef>
            </a:pPr>
          </a:p>
          <a:p>
            <a:pPr>
              <a:lnSpc>
                <a:spcPts val="3092"/>
              </a:lnSpc>
              <a:spcBef>
                <a:spcPct val="0"/>
              </a:spcBef>
            </a:pPr>
            <a:r>
              <a:rPr lang="en-US" sz="2576">
                <a:solidFill>
                  <a:srgbClr val="1EFFC1"/>
                </a:solidFill>
                <a:latin typeface="Arimo"/>
              </a:rPr>
              <a:t>School kid: That's amazing! How does it work?</a:t>
            </a:r>
          </a:p>
          <a:p>
            <a:pPr>
              <a:lnSpc>
                <a:spcPts val="3092"/>
              </a:lnSpc>
              <a:spcBef>
                <a:spcPct val="0"/>
              </a:spcBef>
            </a:pPr>
          </a:p>
          <a:p>
            <a:pPr>
              <a:lnSpc>
                <a:spcPts val="3092"/>
              </a:lnSpc>
              <a:spcBef>
                <a:spcPct val="0"/>
              </a:spcBef>
            </a:pPr>
            <a:r>
              <a:rPr lang="en-US" sz="2576">
                <a:solidFill>
                  <a:srgbClr val="1EFFC1"/>
                </a:solidFill>
                <a:latin typeface="Arimo"/>
              </a:rPr>
              <a:t>Teacher: Generative AI models typically use a technique called deep learning.</a:t>
            </a:r>
          </a:p>
          <a:p>
            <a:pPr>
              <a:lnSpc>
                <a:spcPts val="3092"/>
              </a:lnSpc>
              <a:spcBef>
                <a:spcPct val="0"/>
              </a:spcBef>
            </a:pPr>
          </a:p>
          <a:p>
            <a:pPr>
              <a:lnSpc>
                <a:spcPts val="3092"/>
              </a:lnSpc>
              <a:spcBef>
                <a:spcPct val="0"/>
              </a:spcBef>
            </a:pPr>
            <a:r>
              <a:rPr lang="en-US" sz="2576">
                <a:solidFill>
                  <a:srgbClr val="FFFFFF"/>
                </a:solidFill>
                <a:latin typeface="Arimo Bold Italics"/>
              </a:rPr>
              <a:t>Inference : The answer generator strictly follwed the given instruction</a:t>
            </a:r>
          </a:p>
          <a:p>
            <a:pPr>
              <a:lnSpc>
                <a:spcPts val="3092"/>
              </a:lnSpc>
              <a:spcBef>
                <a:spcPct val="0"/>
              </a:spcBef>
            </a:pPr>
          </a:p>
          <a:p>
            <a:pPr>
              <a:lnSpc>
                <a:spcPts val="3092"/>
              </a:lnSpc>
              <a:spcBef>
                <a:spcPct val="0"/>
              </a:spcBef>
            </a:pPr>
          </a:p>
        </p:txBody>
      </p:sp>
      <p:sp>
        <p:nvSpPr>
          <p:cNvPr name="TextBox 12" id="12"/>
          <p:cNvSpPr txBox="true"/>
          <p:nvPr/>
        </p:nvSpPr>
        <p:spPr>
          <a:xfrm rot="0">
            <a:off x="0" y="677989"/>
            <a:ext cx="9144000" cy="1057275"/>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Arimo"/>
              </a:rPr>
              <a:t>Impersonating  Teacher</a:t>
            </a:r>
          </a:p>
        </p:txBody>
      </p:sp>
      <p:sp>
        <p:nvSpPr>
          <p:cNvPr name="TextBox 13" id="13"/>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112</a:t>
            </a:r>
          </a:p>
        </p:txBody>
      </p:sp>
      <p:sp>
        <p:nvSpPr>
          <p:cNvPr name="TextBox 14" id="14"/>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grpSp>
        <p:nvGrpSpPr>
          <p:cNvPr name="Group 2" id="2"/>
          <p:cNvGrpSpPr/>
          <p:nvPr/>
        </p:nvGrpSpPr>
        <p:grpSpPr>
          <a:xfrm rot="0">
            <a:off x="247129" y="4314896"/>
            <a:ext cx="5883961" cy="2600134"/>
            <a:chOff x="0" y="0"/>
            <a:chExt cx="1518054" cy="670831"/>
          </a:xfrm>
        </p:grpSpPr>
        <p:sp>
          <p:nvSpPr>
            <p:cNvPr name="Freeform 3" id="3"/>
            <p:cNvSpPr/>
            <p:nvPr/>
          </p:nvSpPr>
          <p:spPr>
            <a:xfrm flipH="false" flipV="false" rot="0">
              <a:off x="0" y="0"/>
              <a:ext cx="1518055" cy="670831"/>
            </a:xfrm>
            <a:custGeom>
              <a:avLst/>
              <a:gdLst/>
              <a:ahLst/>
              <a:cxnLst/>
              <a:rect r="r" b="b" t="t" l="l"/>
              <a:pathLst>
                <a:path h="670831" w="1518055">
                  <a:moveTo>
                    <a:pt x="44736" y="0"/>
                  </a:moveTo>
                  <a:lnTo>
                    <a:pt x="1473319" y="0"/>
                  </a:lnTo>
                  <a:cubicBezTo>
                    <a:pt x="1498026" y="0"/>
                    <a:pt x="1518055" y="20029"/>
                    <a:pt x="1518055" y="44736"/>
                  </a:cubicBezTo>
                  <a:lnTo>
                    <a:pt x="1518055" y="626095"/>
                  </a:lnTo>
                  <a:cubicBezTo>
                    <a:pt x="1518055" y="637960"/>
                    <a:pt x="1513341" y="649339"/>
                    <a:pt x="1504952" y="657728"/>
                  </a:cubicBezTo>
                  <a:cubicBezTo>
                    <a:pt x="1496562" y="666118"/>
                    <a:pt x="1485183" y="670831"/>
                    <a:pt x="1473319" y="670831"/>
                  </a:cubicBezTo>
                  <a:lnTo>
                    <a:pt x="44736" y="670831"/>
                  </a:lnTo>
                  <a:cubicBezTo>
                    <a:pt x="20029" y="670831"/>
                    <a:pt x="0" y="650802"/>
                    <a:pt x="0" y="626095"/>
                  </a:cubicBezTo>
                  <a:lnTo>
                    <a:pt x="0" y="44736"/>
                  </a:lnTo>
                  <a:cubicBezTo>
                    <a:pt x="0" y="20029"/>
                    <a:pt x="20029" y="0"/>
                    <a:pt x="44736" y="0"/>
                  </a:cubicBezTo>
                  <a:close/>
                </a:path>
              </a:pathLst>
            </a:custGeom>
            <a:solidFill>
              <a:srgbClr val="000000">
                <a:alpha val="0"/>
              </a:srgbClr>
            </a:solidFill>
            <a:ln w="38100" cap="rnd">
              <a:solidFill>
                <a:srgbClr val="FFDE59"/>
              </a:solidFill>
              <a:prstDash val="solid"/>
              <a:round/>
            </a:ln>
          </p:spPr>
        </p:sp>
        <p:sp>
          <p:nvSpPr>
            <p:cNvPr name="TextBox 4" id="4"/>
            <p:cNvSpPr txBox="true"/>
            <p:nvPr/>
          </p:nvSpPr>
          <p:spPr>
            <a:xfrm>
              <a:off x="0" y="-19050"/>
              <a:ext cx="1518054" cy="689881"/>
            </a:xfrm>
            <a:prstGeom prst="rect">
              <a:avLst/>
            </a:prstGeom>
          </p:spPr>
          <p:txBody>
            <a:bodyPr anchor="ctr" rtlCol="false" tIns="50800" lIns="50800" bIns="50800" rIns="50800"/>
            <a:lstStyle/>
            <a:p>
              <a:pPr>
                <a:lnSpc>
                  <a:spcPts val="3239"/>
                </a:lnSpc>
              </a:pPr>
              <a:r>
                <a:rPr lang="en-US" sz="2699">
                  <a:solidFill>
                    <a:srgbClr val="FFFFFF"/>
                  </a:solidFill>
                  <a:latin typeface="Arimo Bold Italics"/>
                </a:rPr>
                <a:t>prompt : </a:t>
              </a:r>
              <a:r>
                <a:rPr lang="en-US" sz="2699">
                  <a:solidFill>
                    <a:srgbClr val="1EFFC1"/>
                  </a:solidFill>
                  <a:latin typeface="Arimo"/>
                </a:rPr>
                <a:t>Generate a program that will take set of words and count the number of words in python</a:t>
              </a:r>
            </a:p>
          </p:txBody>
        </p:sp>
      </p:grpSp>
      <p:sp>
        <p:nvSpPr>
          <p:cNvPr name="AutoShape 5" id="5"/>
          <p:cNvSpPr/>
          <p:nvPr/>
        </p:nvSpPr>
        <p:spPr>
          <a:xfrm>
            <a:off x="6159765" y="5574849"/>
            <a:ext cx="2052458" cy="0"/>
          </a:xfrm>
          <a:prstGeom prst="line">
            <a:avLst/>
          </a:prstGeom>
          <a:ln cap="flat" w="104775">
            <a:solidFill>
              <a:srgbClr val="1EFFC1"/>
            </a:solidFill>
            <a:prstDash val="solid"/>
            <a:headEnd type="none" len="sm" w="sm"/>
            <a:tailEnd type="arrow" len="sm" w="med"/>
          </a:ln>
        </p:spPr>
      </p:sp>
      <p:sp>
        <p:nvSpPr>
          <p:cNvPr name="Freeform 6" id="6"/>
          <p:cNvSpPr/>
          <p:nvPr/>
        </p:nvSpPr>
        <p:spPr>
          <a:xfrm flipH="false" flipV="false" rot="0">
            <a:off x="8212223" y="3440400"/>
            <a:ext cx="9779903" cy="4373672"/>
          </a:xfrm>
          <a:custGeom>
            <a:avLst/>
            <a:gdLst/>
            <a:ahLst/>
            <a:cxnLst/>
            <a:rect r="r" b="b" t="t" l="l"/>
            <a:pathLst>
              <a:path h="4373672" w="9779903">
                <a:moveTo>
                  <a:pt x="0" y="0"/>
                </a:moveTo>
                <a:lnTo>
                  <a:pt x="9779903" y="0"/>
                </a:lnTo>
                <a:lnTo>
                  <a:pt x="9779903" y="4373672"/>
                </a:lnTo>
                <a:lnTo>
                  <a:pt x="0" y="4373672"/>
                </a:lnTo>
                <a:lnTo>
                  <a:pt x="0" y="0"/>
                </a:lnTo>
                <a:close/>
              </a:path>
            </a:pathLst>
          </a:custGeom>
          <a:blipFill>
            <a:blip r:embed="rId2"/>
            <a:stretch>
              <a:fillRect l="0" t="0" r="-5032" b="0"/>
            </a:stretch>
          </a:blipFill>
        </p:spPr>
      </p:sp>
      <p:sp>
        <p:nvSpPr>
          <p:cNvPr name="TextBox 7" id="7"/>
          <p:cNvSpPr txBox="true"/>
          <p:nvPr/>
        </p:nvSpPr>
        <p:spPr>
          <a:xfrm rot="0">
            <a:off x="456387" y="542925"/>
            <a:ext cx="5465445" cy="942975"/>
          </a:xfrm>
          <a:prstGeom prst="rect">
            <a:avLst/>
          </a:prstGeom>
        </p:spPr>
        <p:txBody>
          <a:bodyPr anchor="t" rtlCol="false" tIns="0" lIns="0" bIns="0" rIns="0">
            <a:spAutoFit/>
          </a:bodyPr>
          <a:lstStyle/>
          <a:p>
            <a:pPr algn="ctr">
              <a:lnSpc>
                <a:spcPts val="7200"/>
              </a:lnSpc>
              <a:spcBef>
                <a:spcPct val="0"/>
              </a:spcBef>
            </a:pPr>
            <a:r>
              <a:rPr lang="en-US" sz="6000">
                <a:solidFill>
                  <a:srgbClr val="FFFFFF"/>
                </a:solidFill>
                <a:latin typeface="Arimo"/>
              </a:rPr>
              <a:t>code generation</a:t>
            </a:r>
          </a:p>
        </p:txBody>
      </p:sp>
      <p:sp>
        <p:nvSpPr>
          <p:cNvPr name="TextBox 8" id="8"/>
          <p:cNvSpPr txBox="true"/>
          <p:nvPr/>
        </p:nvSpPr>
        <p:spPr>
          <a:xfrm rot="0">
            <a:off x="5077752" y="4783138"/>
            <a:ext cx="3847954" cy="625475"/>
          </a:xfrm>
          <a:prstGeom prst="rect">
            <a:avLst/>
          </a:prstGeom>
        </p:spPr>
        <p:txBody>
          <a:bodyPr anchor="t" rtlCol="false" tIns="0" lIns="0" bIns="0" rIns="0">
            <a:spAutoFit/>
          </a:bodyPr>
          <a:lstStyle/>
          <a:p>
            <a:pPr algn="ctr">
              <a:lnSpc>
                <a:spcPts val="4900"/>
              </a:lnSpc>
            </a:pPr>
            <a:r>
              <a:rPr lang="en-US" sz="3500">
                <a:solidFill>
                  <a:srgbClr val="1EFFC1"/>
                </a:solidFill>
                <a:latin typeface="Arimo"/>
              </a:rPr>
              <a:t>chat gpt</a:t>
            </a:r>
          </a:p>
        </p:txBody>
      </p:sp>
      <p:sp>
        <p:nvSpPr>
          <p:cNvPr name="TextBox 9" id="9"/>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113</a:t>
            </a:r>
          </a:p>
        </p:txBody>
      </p:sp>
      <p:sp>
        <p:nvSpPr>
          <p:cNvPr name="TextBox 10" id="10"/>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67.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5455852" y="3801473"/>
            <a:ext cx="6521649" cy="1038126"/>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Types of prompting</a:t>
            </a:r>
          </a:p>
        </p:txBody>
      </p:sp>
      <p:sp>
        <p:nvSpPr>
          <p:cNvPr name="TextBox 3" id="3"/>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114</a:t>
            </a:r>
          </a:p>
        </p:txBody>
      </p:sp>
      <p:sp>
        <p:nvSpPr>
          <p:cNvPr name="TextBox 4" id="4"/>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68.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grpSp>
        <p:nvGrpSpPr>
          <p:cNvPr name="Group 2" id="2"/>
          <p:cNvGrpSpPr/>
          <p:nvPr/>
        </p:nvGrpSpPr>
        <p:grpSpPr>
          <a:xfrm rot="0">
            <a:off x="1028700" y="3557237"/>
            <a:ext cx="4004591" cy="1586263"/>
            <a:chOff x="0" y="0"/>
            <a:chExt cx="1033179" cy="409254"/>
          </a:xfrm>
        </p:grpSpPr>
        <p:sp>
          <p:nvSpPr>
            <p:cNvPr name="Freeform 3" id="3"/>
            <p:cNvSpPr/>
            <p:nvPr/>
          </p:nvSpPr>
          <p:spPr>
            <a:xfrm flipH="false" flipV="false" rot="0">
              <a:off x="0" y="0"/>
              <a:ext cx="1033179" cy="409254"/>
            </a:xfrm>
            <a:custGeom>
              <a:avLst/>
              <a:gdLst/>
              <a:ahLst/>
              <a:cxnLst/>
              <a:rect r="r" b="b" t="t" l="l"/>
              <a:pathLst>
                <a:path h="409254" w="1033179">
                  <a:moveTo>
                    <a:pt x="65731" y="0"/>
                  </a:moveTo>
                  <a:lnTo>
                    <a:pt x="967449" y="0"/>
                  </a:lnTo>
                  <a:cubicBezTo>
                    <a:pt x="984882" y="0"/>
                    <a:pt x="1001600" y="6925"/>
                    <a:pt x="1013927" y="19252"/>
                  </a:cubicBezTo>
                  <a:cubicBezTo>
                    <a:pt x="1026254" y="31579"/>
                    <a:pt x="1033179" y="48298"/>
                    <a:pt x="1033179" y="65731"/>
                  </a:cubicBezTo>
                  <a:lnTo>
                    <a:pt x="1033179" y="343523"/>
                  </a:lnTo>
                  <a:cubicBezTo>
                    <a:pt x="1033179" y="379825"/>
                    <a:pt x="1003751" y="409254"/>
                    <a:pt x="967449" y="409254"/>
                  </a:cubicBezTo>
                  <a:lnTo>
                    <a:pt x="65731" y="409254"/>
                  </a:lnTo>
                  <a:cubicBezTo>
                    <a:pt x="48298" y="409254"/>
                    <a:pt x="31579" y="402329"/>
                    <a:pt x="19252" y="390002"/>
                  </a:cubicBezTo>
                  <a:cubicBezTo>
                    <a:pt x="6925" y="377675"/>
                    <a:pt x="0" y="360956"/>
                    <a:pt x="0" y="343523"/>
                  </a:cubicBezTo>
                  <a:lnTo>
                    <a:pt x="0" y="65731"/>
                  </a:lnTo>
                  <a:cubicBezTo>
                    <a:pt x="0" y="48298"/>
                    <a:pt x="6925" y="31579"/>
                    <a:pt x="19252" y="19252"/>
                  </a:cubicBezTo>
                  <a:cubicBezTo>
                    <a:pt x="31579" y="6925"/>
                    <a:pt x="48298" y="0"/>
                    <a:pt x="65731" y="0"/>
                  </a:cubicBezTo>
                  <a:close/>
                </a:path>
              </a:pathLst>
            </a:custGeom>
            <a:solidFill>
              <a:srgbClr val="000000">
                <a:alpha val="0"/>
              </a:srgbClr>
            </a:solidFill>
            <a:ln w="38100" cap="rnd">
              <a:solidFill>
                <a:srgbClr val="FFDE59"/>
              </a:solidFill>
              <a:prstDash val="solid"/>
              <a:round/>
            </a:ln>
          </p:spPr>
        </p:sp>
        <p:sp>
          <p:nvSpPr>
            <p:cNvPr name="TextBox 4" id="4"/>
            <p:cNvSpPr txBox="true"/>
            <p:nvPr/>
          </p:nvSpPr>
          <p:spPr>
            <a:xfrm>
              <a:off x="0" y="-19050"/>
              <a:ext cx="1033179" cy="428304"/>
            </a:xfrm>
            <a:prstGeom prst="rect">
              <a:avLst/>
            </a:prstGeom>
          </p:spPr>
          <p:txBody>
            <a:bodyPr anchor="ctr" rtlCol="false" tIns="50800" lIns="50800" bIns="50800" rIns="50800"/>
            <a:lstStyle/>
            <a:p>
              <a:pPr algn="ctr">
                <a:lnSpc>
                  <a:spcPts val="4919"/>
                </a:lnSpc>
              </a:pPr>
              <a:r>
                <a:rPr lang="en-US" sz="4099">
                  <a:solidFill>
                    <a:srgbClr val="1EFFC1"/>
                  </a:solidFill>
                  <a:latin typeface="Arimo"/>
                </a:rPr>
                <a:t>Zero shot</a:t>
              </a:r>
            </a:p>
          </p:txBody>
        </p:sp>
      </p:grpSp>
      <p:grpSp>
        <p:nvGrpSpPr>
          <p:cNvPr name="Group 5" id="5"/>
          <p:cNvGrpSpPr/>
          <p:nvPr/>
        </p:nvGrpSpPr>
        <p:grpSpPr>
          <a:xfrm rot="0">
            <a:off x="6869690" y="3557237"/>
            <a:ext cx="4004591" cy="1586263"/>
            <a:chOff x="0" y="0"/>
            <a:chExt cx="1033179" cy="409254"/>
          </a:xfrm>
        </p:grpSpPr>
        <p:sp>
          <p:nvSpPr>
            <p:cNvPr name="Freeform 6" id="6"/>
            <p:cNvSpPr/>
            <p:nvPr/>
          </p:nvSpPr>
          <p:spPr>
            <a:xfrm flipH="false" flipV="false" rot="0">
              <a:off x="0" y="0"/>
              <a:ext cx="1033179" cy="409254"/>
            </a:xfrm>
            <a:custGeom>
              <a:avLst/>
              <a:gdLst/>
              <a:ahLst/>
              <a:cxnLst/>
              <a:rect r="r" b="b" t="t" l="l"/>
              <a:pathLst>
                <a:path h="409254" w="1033179">
                  <a:moveTo>
                    <a:pt x="65731" y="0"/>
                  </a:moveTo>
                  <a:lnTo>
                    <a:pt x="967449" y="0"/>
                  </a:lnTo>
                  <a:cubicBezTo>
                    <a:pt x="984882" y="0"/>
                    <a:pt x="1001600" y="6925"/>
                    <a:pt x="1013927" y="19252"/>
                  </a:cubicBezTo>
                  <a:cubicBezTo>
                    <a:pt x="1026254" y="31579"/>
                    <a:pt x="1033179" y="48298"/>
                    <a:pt x="1033179" y="65731"/>
                  </a:cubicBezTo>
                  <a:lnTo>
                    <a:pt x="1033179" y="343523"/>
                  </a:lnTo>
                  <a:cubicBezTo>
                    <a:pt x="1033179" y="379825"/>
                    <a:pt x="1003751" y="409254"/>
                    <a:pt x="967449" y="409254"/>
                  </a:cubicBezTo>
                  <a:lnTo>
                    <a:pt x="65731" y="409254"/>
                  </a:lnTo>
                  <a:cubicBezTo>
                    <a:pt x="48298" y="409254"/>
                    <a:pt x="31579" y="402329"/>
                    <a:pt x="19252" y="390002"/>
                  </a:cubicBezTo>
                  <a:cubicBezTo>
                    <a:pt x="6925" y="377675"/>
                    <a:pt x="0" y="360956"/>
                    <a:pt x="0" y="343523"/>
                  </a:cubicBezTo>
                  <a:lnTo>
                    <a:pt x="0" y="65731"/>
                  </a:lnTo>
                  <a:cubicBezTo>
                    <a:pt x="0" y="48298"/>
                    <a:pt x="6925" y="31579"/>
                    <a:pt x="19252" y="19252"/>
                  </a:cubicBezTo>
                  <a:cubicBezTo>
                    <a:pt x="31579" y="6925"/>
                    <a:pt x="48298" y="0"/>
                    <a:pt x="65731" y="0"/>
                  </a:cubicBezTo>
                  <a:close/>
                </a:path>
              </a:pathLst>
            </a:custGeom>
            <a:solidFill>
              <a:srgbClr val="000000">
                <a:alpha val="0"/>
              </a:srgbClr>
            </a:solidFill>
            <a:ln w="38100" cap="rnd">
              <a:solidFill>
                <a:srgbClr val="FFDE59"/>
              </a:solidFill>
              <a:prstDash val="solid"/>
              <a:round/>
            </a:ln>
          </p:spPr>
        </p:sp>
        <p:sp>
          <p:nvSpPr>
            <p:cNvPr name="TextBox 7" id="7"/>
            <p:cNvSpPr txBox="true"/>
            <p:nvPr/>
          </p:nvSpPr>
          <p:spPr>
            <a:xfrm>
              <a:off x="0" y="-19050"/>
              <a:ext cx="1033179" cy="428304"/>
            </a:xfrm>
            <a:prstGeom prst="rect">
              <a:avLst/>
            </a:prstGeom>
          </p:spPr>
          <p:txBody>
            <a:bodyPr anchor="ctr" rtlCol="false" tIns="50800" lIns="50800" bIns="50800" rIns="50800"/>
            <a:lstStyle/>
            <a:p>
              <a:pPr algn="ctr">
                <a:lnSpc>
                  <a:spcPts val="4919"/>
                </a:lnSpc>
              </a:pPr>
              <a:r>
                <a:rPr lang="en-US" sz="4099">
                  <a:solidFill>
                    <a:srgbClr val="1EFFC1"/>
                  </a:solidFill>
                  <a:latin typeface="Arimo"/>
                </a:rPr>
                <a:t>One shot</a:t>
              </a:r>
            </a:p>
          </p:txBody>
        </p:sp>
      </p:grpSp>
      <p:grpSp>
        <p:nvGrpSpPr>
          <p:cNvPr name="Group 8" id="8"/>
          <p:cNvGrpSpPr/>
          <p:nvPr/>
        </p:nvGrpSpPr>
        <p:grpSpPr>
          <a:xfrm rot="0">
            <a:off x="13254709" y="3557237"/>
            <a:ext cx="4004591" cy="1586263"/>
            <a:chOff x="0" y="0"/>
            <a:chExt cx="1033179" cy="409254"/>
          </a:xfrm>
        </p:grpSpPr>
        <p:sp>
          <p:nvSpPr>
            <p:cNvPr name="Freeform 9" id="9"/>
            <p:cNvSpPr/>
            <p:nvPr/>
          </p:nvSpPr>
          <p:spPr>
            <a:xfrm flipH="false" flipV="false" rot="0">
              <a:off x="0" y="0"/>
              <a:ext cx="1033179" cy="409254"/>
            </a:xfrm>
            <a:custGeom>
              <a:avLst/>
              <a:gdLst/>
              <a:ahLst/>
              <a:cxnLst/>
              <a:rect r="r" b="b" t="t" l="l"/>
              <a:pathLst>
                <a:path h="409254" w="1033179">
                  <a:moveTo>
                    <a:pt x="65731" y="0"/>
                  </a:moveTo>
                  <a:lnTo>
                    <a:pt x="967449" y="0"/>
                  </a:lnTo>
                  <a:cubicBezTo>
                    <a:pt x="984882" y="0"/>
                    <a:pt x="1001600" y="6925"/>
                    <a:pt x="1013927" y="19252"/>
                  </a:cubicBezTo>
                  <a:cubicBezTo>
                    <a:pt x="1026254" y="31579"/>
                    <a:pt x="1033179" y="48298"/>
                    <a:pt x="1033179" y="65731"/>
                  </a:cubicBezTo>
                  <a:lnTo>
                    <a:pt x="1033179" y="343523"/>
                  </a:lnTo>
                  <a:cubicBezTo>
                    <a:pt x="1033179" y="379825"/>
                    <a:pt x="1003751" y="409254"/>
                    <a:pt x="967449" y="409254"/>
                  </a:cubicBezTo>
                  <a:lnTo>
                    <a:pt x="65731" y="409254"/>
                  </a:lnTo>
                  <a:cubicBezTo>
                    <a:pt x="48298" y="409254"/>
                    <a:pt x="31579" y="402329"/>
                    <a:pt x="19252" y="390002"/>
                  </a:cubicBezTo>
                  <a:cubicBezTo>
                    <a:pt x="6925" y="377675"/>
                    <a:pt x="0" y="360956"/>
                    <a:pt x="0" y="343523"/>
                  </a:cubicBezTo>
                  <a:lnTo>
                    <a:pt x="0" y="65731"/>
                  </a:lnTo>
                  <a:cubicBezTo>
                    <a:pt x="0" y="48298"/>
                    <a:pt x="6925" y="31579"/>
                    <a:pt x="19252" y="19252"/>
                  </a:cubicBezTo>
                  <a:cubicBezTo>
                    <a:pt x="31579" y="6925"/>
                    <a:pt x="48298" y="0"/>
                    <a:pt x="65731" y="0"/>
                  </a:cubicBezTo>
                  <a:close/>
                </a:path>
              </a:pathLst>
            </a:custGeom>
            <a:solidFill>
              <a:srgbClr val="000000">
                <a:alpha val="0"/>
              </a:srgbClr>
            </a:solidFill>
            <a:ln w="38100" cap="rnd">
              <a:solidFill>
                <a:srgbClr val="FFDE59"/>
              </a:solidFill>
              <a:prstDash val="solid"/>
              <a:round/>
            </a:ln>
          </p:spPr>
        </p:sp>
        <p:sp>
          <p:nvSpPr>
            <p:cNvPr name="TextBox 10" id="10"/>
            <p:cNvSpPr txBox="true"/>
            <p:nvPr/>
          </p:nvSpPr>
          <p:spPr>
            <a:xfrm>
              <a:off x="0" y="-19050"/>
              <a:ext cx="1033179" cy="428304"/>
            </a:xfrm>
            <a:prstGeom prst="rect">
              <a:avLst/>
            </a:prstGeom>
          </p:spPr>
          <p:txBody>
            <a:bodyPr anchor="ctr" rtlCol="false" tIns="50800" lIns="50800" bIns="50800" rIns="50800"/>
            <a:lstStyle/>
            <a:p>
              <a:pPr algn="ctr">
                <a:lnSpc>
                  <a:spcPts val="4919"/>
                </a:lnSpc>
              </a:pPr>
              <a:r>
                <a:rPr lang="en-US" sz="4099">
                  <a:solidFill>
                    <a:srgbClr val="1EFFC1"/>
                  </a:solidFill>
                  <a:latin typeface="Arimo"/>
                </a:rPr>
                <a:t>Few shot</a:t>
              </a:r>
            </a:p>
          </p:txBody>
        </p:sp>
      </p:grpSp>
      <p:grpSp>
        <p:nvGrpSpPr>
          <p:cNvPr name="Group 11" id="11"/>
          <p:cNvGrpSpPr/>
          <p:nvPr/>
        </p:nvGrpSpPr>
        <p:grpSpPr>
          <a:xfrm rot="0">
            <a:off x="10874282" y="6351264"/>
            <a:ext cx="4004591" cy="1586263"/>
            <a:chOff x="0" y="0"/>
            <a:chExt cx="1033179" cy="409254"/>
          </a:xfrm>
        </p:grpSpPr>
        <p:sp>
          <p:nvSpPr>
            <p:cNvPr name="Freeform 12" id="12"/>
            <p:cNvSpPr/>
            <p:nvPr/>
          </p:nvSpPr>
          <p:spPr>
            <a:xfrm flipH="false" flipV="false" rot="0">
              <a:off x="0" y="0"/>
              <a:ext cx="1033179" cy="409254"/>
            </a:xfrm>
            <a:custGeom>
              <a:avLst/>
              <a:gdLst/>
              <a:ahLst/>
              <a:cxnLst/>
              <a:rect r="r" b="b" t="t" l="l"/>
              <a:pathLst>
                <a:path h="409254" w="1033179">
                  <a:moveTo>
                    <a:pt x="65731" y="0"/>
                  </a:moveTo>
                  <a:lnTo>
                    <a:pt x="967449" y="0"/>
                  </a:lnTo>
                  <a:cubicBezTo>
                    <a:pt x="984882" y="0"/>
                    <a:pt x="1001600" y="6925"/>
                    <a:pt x="1013927" y="19252"/>
                  </a:cubicBezTo>
                  <a:cubicBezTo>
                    <a:pt x="1026254" y="31579"/>
                    <a:pt x="1033179" y="48298"/>
                    <a:pt x="1033179" y="65731"/>
                  </a:cubicBezTo>
                  <a:lnTo>
                    <a:pt x="1033179" y="343523"/>
                  </a:lnTo>
                  <a:cubicBezTo>
                    <a:pt x="1033179" y="379825"/>
                    <a:pt x="1003751" y="409254"/>
                    <a:pt x="967449" y="409254"/>
                  </a:cubicBezTo>
                  <a:lnTo>
                    <a:pt x="65731" y="409254"/>
                  </a:lnTo>
                  <a:cubicBezTo>
                    <a:pt x="48298" y="409254"/>
                    <a:pt x="31579" y="402329"/>
                    <a:pt x="19252" y="390002"/>
                  </a:cubicBezTo>
                  <a:cubicBezTo>
                    <a:pt x="6925" y="377675"/>
                    <a:pt x="0" y="360956"/>
                    <a:pt x="0" y="343523"/>
                  </a:cubicBezTo>
                  <a:lnTo>
                    <a:pt x="0" y="65731"/>
                  </a:lnTo>
                  <a:cubicBezTo>
                    <a:pt x="0" y="48298"/>
                    <a:pt x="6925" y="31579"/>
                    <a:pt x="19252" y="19252"/>
                  </a:cubicBezTo>
                  <a:cubicBezTo>
                    <a:pt x="31579" y="6925"/>
                    <a:pt x="48298" y="0"/>
                    <a:pt x="65731" y="0"/>
                  </a:cubicBezTo>
                  <a:close/>
                </a:path>
              </a:pathLst>
            </a:custGeom>
            <a:solidFill>
              <a:srgbClr val="000000">
                <a:alpha val="0"/>
              </a:srgbClr>
            </a:solidFill>
            <a:ln w="38100" cap="rnd">
              <a:solidFill>
                <a:srgbClr val="FFDE59"/>
              </a:solidFill>
              <a:prstDash val="solid"/>
              <a:round/>
            </a:ln>
          </p:spPr>
        </p:sp>
        <p:sp>
          <p:nvSpPr>
            <p:cNvPr name="TextBox 13" id="13"/>
            <p:cNvSpPr txBox="true"/>
            <p:nvPr/>
          </p:nvSpPr>
          <p:spPr>
            <a:xfrm>
              <a:off x="0" y="-19050"/>
              <a:ext cx="1033179" cy="428304"/>
            </a:xfrm>
            <a:prstGeom prst="rect">
              <a:avLst/>
            </a:prstGeom>
          </p:spPr>
          <p:txBody>
            <a:bodyPr anchor="ctr" rtlCol="false" tIns="50800" lIns="50800" bIns="50800" rIns="50800"/>
            <a:lstStyle/>
            <a:p>
              <a:pPr algn="ctr">
                <a:lnSpc>
                  <a:spcPts val="4919"/>
                </a:lnSpc>
              </a:pPr>
              <a:r>
                <a:rPr lang="en-US" sz="4099">
                  <a:solidFill>
                    <a:srgbClr val="1EFFC1"/>
                  </a:solidFill>
                  <a:latin typeface="Arimo"/>
                </a:rPr>
                <a:t>Tree of thought</a:t>
              </a:r>
            </a:p>
          </p:txBody>
        </p:sp>
      </p:grpSp>
      <p:sp>
        <p:nvSpPr>
          <p:cNvPr name="TextBox 14" id="14"/>
          <p:cNvSpPr txBox="true"/>
          <p:nvPr/>
        </p:nvSpPr>
        <p:spPr>
          <a:xfrm rot="0">
            <a:off x="775194" y="895350"/>
            <a:ext cx="6521649" cy="1038126"/>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Types of prompting</a:t>
            </a:r>
          </a:p>
        </p:txBody>
      </p:sp>
      <p:sp>
        <p:nvSpPr>
          <p:cNvPr name="TextBox 15" id="15"/>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115</a:t>
            </a:r>
          </a:p>
        </p:txBody>
      </p:sp>
      <p:grpSp>
        <p:nvGrpSpPr>
          <p:cNvPr name="Group 16" id="16"/>
          <p:cNvGrpSpPr/>
          <p:nvPr/>
        </p:nvGrpSpPr>
        <p:grpSpPr>
          <a:xfrm rot="0">
            <a:off x="4036019" y="6351264"/>
            <a:ext cx="4004591" cy="1586263"/>
            <a:chOff x="0" y="0"/>
            <a:chExt cx="1033179" cy="409254"/>
          </a:xfrm>
        </p:grpSpPr>
        <p:sp>
          <p:nvSpPr>
            <p:cNvPr name="Freeform 17" id="17"/>
            <p:cNvSpPr/>
            <p:nvPr/>
          </p:nvSpPr>
          <p:spPr>
            <a:xfrm flipH="false" flipV="false" rot="0">
              <a:off x="0" y="0"/>
              <a:ext cx="1033179" cy="409254"/>
            </a:xfrm>
            <a:custGeom>
              <a:avLst/>
              <a:gdLst/>
              <a:ahLst/>
              <a:cxnLst/>
              <a:rect r="r" b="b" t="t" l="l"/>
              <a:pathLst>
                <a:path h="409254" w="1033179">
                  <a:moveTo>
                    <a:pt x="65731" y="0"/>
                  </a:moveTo>
                  <a:lnTo>
                    <a:pt x="967449" y="0"/>
                  </a:lnTo>
                  <a:cubicBezTo>
                    <a:pt x="984882" y="0"/>
                    <a:pt x="1001600" y="6925"/>
                    <a:pt x="1013927" y="19252"/>
                  </a:cubicBezTo>
                  <a:cubicBezTo>
                    <a:pt x="1026254" y="31579"/>
                    <a:pt x="1033179" y="48298"/>
                    <a:pt x="1033179" y="65731"/>
                  </a:cubicBezTo>
                  <a:lnTo>
                    <a:pt x="1033179" y="343523"/>
                  </a:lnTo>
                  <a:cubicBezTo>
                    <a:pt x="1033179" y="379825"/>
                    <a:pt x="1003751" y="409254"/>
                    <a:pt x="967449" y="409254"/>
                  </a:cubicBezTo>
                  <a:lnTo>
                    <a:pt x="65731" y="409254"/>
                  </a:lnTo>
                  <a:cubicBezTo>
                    <a:pt x="48298" y="409254"/>
                    <a:pt x="31579" y="402329"/>
                    <a:pt x="19252" y="390002"/>
                  </a:cubicBezTo>
                  <a:cubicBezTo>
                    <a:pt x="6925" y="377675"/>
                    <a:pt x="0" y="360956"/>
                    <a:pt x="0" y="343523"/>
                  </a:cubicBezTo>
                  <a:lnTo>
                    <a:pt x="0" y="65731"/>
                  </a:lnTo>
                  <a:cubicBezTo>
                    <a:pt x="0" y="48298"/>
                    <a:pt x="6925" y="31579"/>
                    <a:pt x="19252" y="19252"/>
                  </a:cubicBezTo>
                  <a:cubicBezTo>
                    <a:pt x="31579" y="6925"/>
                    <a:pt x="48298" y="0"/>
                    <a:pt x="65731" y="0"/>
                  </a:cubicBezTo>
                  <a:close/>
                </a:path>
              </a:pathLst>
            </a:custGeom>
            <a:solidFill>
              <a:srgbClr val="000000">
                <a:alpha val="0"/>
              </a:srgbClr>
            </a:solidFill>
            <a:ln w="38100" cap="rnd">
              <a:solidFill>
                <a:srgbClr val="FFDE59"/>
              </a:solidFill>
              <a:prstDash val="solid"/>
              <a:round/>
            </a:ln>
          </p:spPr>
        </p:sp>
        <p:sp>
          <p:nvSpPr>
            <p:cNvPr name="TextBox 18" id="18"/>
            <p:cNvSpPr txBox="true"/>
            <p:nvPr/>
          </p:nvSpPr>
          <p:spPr>
            <a:xfrm>
              <a:off x="0" y="-19050"/>
              <a:ext cx="1033179" cy="428304"/>
            </a:xfrm>
            <a:prstGeom prst="rect">
              <a:avLst/>
            </a:prstGeom>
          </p:spPr>
          <p:txBody>
            <a:bodyPr anchor="ctr" rtlCol="false" tIns="50800" lIns="50800" bIns="50800" rIns="50800"/>
            <a:lstStyle/>
            <a:p>
              <a:pPr algn="ctr">
                <a:lnSpc>
                  <a:spcPts val="4919"/>
                </a:lnSpc>
              </a:pPr>
              <a:r>
                <a:rPr lang="en-US" sz="4099">
                  <a:solidFill>
                    <a:srgbClr val="1EFFC1"/>
                  </a:solidFill>
                  <a:latin typeface="Arimo"/>
                </a:rPr>
                <a:t>Chain of thought</a:t>
              </a:r>
            </a:p>
          </p:txBody>
        </p:sp>
      </p:grpSp>
      <p:sp>
        <p:nvSpPr>
          <p:cNvPr name="TextBox 19" id="19"/>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69.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4741195" y="3518576"/>
            <a:ext cx="6818147" cy="1038126"/>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Zero shot prompting</a:t>
            </a:r>
          </a:p>
        </p:txBody>
      </p:sp>
      <p:sp>
        <p:nvSpPr>
          <p:cNvPr name="TextBox 3" id="3"/>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116</a:t>
            </a:r>
          </a:p>
        </p:txBody>
      </p:sp>
      <p:sp>
        <p:nvSpPr>
          <p:cNvPr name="TextBox 4" id="4"/>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1653721"/>
          <a:ext cx="16230600" cy="7702871"/>
        </p:xfrm>
        <a:graphic>
          <a:graphicData uri="http://schemas.openxmlformats.org/drawingml/2006/table">
            <a:tbl>
              <a:tblPr/>
              <a:tblGrid>
                <a:gridCol w="8258236"/>
                <a:gridCol w="7972364"/>
              </a:tblGrid>
              <a:tr h="1690874">
                <a:tc>
                  <a:txBody>
                    <a:bodyPr anchor="t" rtlCol="false"/>
                    <a:lstStyle/>
                    <a:p>
                      <a:pPr algn="ctr">
                        <a:lnSpc>
                          <a:spcPts val="5625"/>
                        </a:lnSpc>
                        <a:defRPr/>
                      </a:pPr>
                      <a:r>
                        <a:rPr lang="en-US" sz="4018">
                          <a:solidFill>
                            <a:srgbClr val="1EFFC1"/>
                          </a:solidFill>
                          <a:latin typeface="Arimo Bold"/>
                        </a:rPr>
                        <a:t>Generative AI</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5625"/>
                        </a:lnSpc>
                        <a:defRPr/>
                      </a:pPr>
                      <a:r>
                        <a:rPr lang="en-US" sz="4018">
                          <a:solidFill>
                            <a:srgbClr val="1EFFC1"/>
                          </a:solidFill>
                          <a:latin typeface="Arimo Bold"/>
                        </a:rPr>
                        <a:t>Web search</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2094211">
                <a:tc>
                  <a:txBody>
                    <a:bodyPr anchor="t" rtlCol="false"/>
                    <a:lstStyle/>
                    <a:p>
                      <a:pPr algn="l">
                        <a:lnSpc>
                          <a:spcPts val="4925"/>
                        </a:lnSpc>
                        <a:defRPr/>
                      </a:pPr>
                      <a:r>
                        <a:rPr lang="en-US" sz="3518">
                          <a:solidFill>
                            <a:srgbClr val="1EFFC1"/>
                          </a:solidFill>
                          <a:latin typeface="Arimo"/>
                        </a:rPr>
                        <a:t> C</a:t>
                      </a:r>
                      <a:r>
                        <a:rPr lang="en-US" sz="3518">
                          <a:solidFill>
                            <a:srgbClr val="1EFFC1"/>
                          </a:solidFill>
                          <a:latin typeface="Arimo"/>
                        </a:rPr>
                        <a:t>reate new and unique content</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l">
                        <a:lnSpc>
                          <a:spcPts val="4925"/>
                        </a:lnSpc>
                        <a:defRPr/>
                      </a:pPr>
                      <a:r>
                        <a:rPr lang="en-US" sz="3518">
                          <a:solidFill>
                            <a:srgbClr val="1EFFC1"/>
                          </a:solidFill>
                          <a:latin typeface="Arimo"/>
                        </a:rPr>
                        <a:t>Retrieves existing information from the internet</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958893">
                <a:tc>
                  <a:txBody>
                    <a:bodyPr anchor="t" rtlCol="false"/>
                    <a:lstStyle/>
                    <a:p>
                      <a:pPr algn="l">
                        <a:lnSpc>
                          <a:spcPts val="4925"/>
                        </a:lnSpc>
                        <a:defRPr/>
                      </a:pPr>
                      <a:r>
                        <a:rPr lang="en-US" sz="3518">
                          <a:solidFill>
                            <a:srgbClr val="1EFFC1"/>
                          </a:solidFill>
                          <a:latin typeface="Arimo"/>
                        </a:rPr>
                        <a:t>Requires training data</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5065"/>
                        </a:lnSpc>
                        <a:defRPr/>
                      </a:pPr>
                      <a:r>
                        <a:rPr lang="en-US" sz="3618">
                          <a:solidFill>
                            <a:srgbClr val="1EFFC1"/>
                          </a:solidFill>
                          <a:latin typeface="Arimo"/>
                        </a:rPr>
                        <a:t>U</a:t>
                      </a:r>
                      <a:r>
                        <a:rPr lang="en-US" sz="3618">
                          <a:solidFill>
                            <a:srgbClr val="1EFFC1"/>
                          </a:solidFill>
                          <a:latin typeface="Arimo"/>
                        </a:rPr>
                        <a:t>ses web crawling technique</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958893">
                <a:tc>
                  <a:txBody>
                    <a:bodyPr anchor="t" rtlCol="false"/>
                    <a:lstStyle/>
                    <a:p>
                      <a:pPr algn="l">
                        <a:lnSpc>
                          <a:spcPts val="4925"/>
                        </a:lnSpc>
                        <a:defRPr/>
                      </a:pPr>
                      <a:r>
                        <a:rPr lang="en-US" sz="3518">
                          <a:solidFill>
                            <a:srgbClr val="1EFFC1"/>
                          </a:solidFill>
                          <a:latin typeface="Arimo"/>
                        </a:rPr>
                        <a:t>Example:</a:t>
                      </a:r>
                      <a:endParaRPr lang="en-US" sz="1100"/>
                    </a:p>
                    <a:p>
                      <a:pPr algn="just">
                        <a:lnSpc>
                          <a:spcPts val="4925"/>
                        </a:lnSpc>
                      </a:pPr>
                      <a:r>
                        <a:rPr lang="en-US" sz="3518">
                          <a:solidFill>
                            <a:srgbClr val="1EFFC1"/>
                          </a:solidFill>
                          <a:latin typeface="Arimo"/>
                        </a:rPr>
                        <a:t>       Chat GPT, DALL-E, Hugging Face</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l">
                        <a:lnSpc>
                          <a:spcPts val="4925"/>
                        </a:lnSpc>
                        <a:defRPr/>
                      </a:pPr>
                      <a:r>
                        <a:rPr lang="en-US" sz="3518">
                          <a:solidFill>
                            <a:srgbClr val="1EFFC1"/>
                          </a:solidFill>
                          <a:latin typeface="Arimo"/>
                        </a:rPr>
                        <a:t>Example:</a:t>
                      </a:r>
                      <a:endParaRPr lang="en-US" sz="1100"/>
                    </a:p>
                    <a:p>
                      <a:pPr algn="ctr">
                        <a:lnSpc>
                          <a:spcPts val="4925"/>
                        </a:lnSpc>
                      </a:pPr>
                      <a:r>
                        <a:rPr lang="en-US" sz="3518">
                          <a:solidFill>
                            <a:srgbClr val="1EFFC1"/>
                          </a:solidFill>
                          <a:latin typeface="Arimo"/>
                        </a:rPr>
                        <a:t>    </a:t>
                      </a:r>
                      <a:r>
                        <a:rPr lang="en-US" sz="3518">
                          <a:solidFill>
                            <a:srgbClr val="1EFFC1"/>
                          </a:solidFill>
                          <a:latin typeface="Arimo"/>
                        </a:rPr>
                        <a:t>Google Search, Bing</a:t>
                      </a:r>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TextBox 3" id="3"/>
          <p:cNvSpPr txBox="true"/>
          <p:nvPr/>
        </p:nvSpPr>
        <p:spPr>
          <a:xfrm rot="0">
            <a:off x="348725" y="-9426"/>
            <a:ext cx="16649696" cy="1038126"/>
          </a:xfrm>
          <a:prstGeom prst="rect">
            <a:avLst/>
          </a:prstGeom>
        </p:spPr>
        <p:txBody>
          <a:bodyPr anchor="t" rtlCol="false" tIns="0" lIns="0" bIns="0" rIns="0">
            <a:spAutoFit/>
          </a:bodyPr>
          <a:lstStyle/>
          <a:p>
            <a:pPr>
              <a:lnSpc>
                <a:spcPts val="8399"/>
              </a:lnSpc>
            </a:pPr>
            <a:r>
              <a:rPr lang="en-US" sz="5999">
                <a:solidFill>
                  <a:srgbClr val="FFFFFF"/>
                </a:solidFill>
                <a:latin typeface="Arimo"/>
              </a:rPr>
              <a:t>How is Generative AI different from Web search?</a:t>
            </a:r>
          </a:p>
        </p:txBody>
      </p:sp>
      <p:sp>
        <p:nvSpPr>
          <p:cNvPr name="TextBox 4" id="4"/>
          <p:cNvSpPr txBox="true"/>
          <p:nvPr/>
        </p:nvSpPr>
        <p:spPr>
          <a:xfrm rot="0">
            <a:off x="17036341" y="9453334"/>
            <a:ext cx="914550" cy="476250"/>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7</a:t>
            </a:r>
          </a:p>
        </p:txBody>
      </p:sp>
      <p:sp>
        <p:nvSpPr>
          <p:cNvPr name="TextBox 5" id="5"/>
          <p:cNvSpPr txBox="true"/>
          <p:nvPr/>
        </p:nvSpPr>
        <p:spPr>
          <a:xfrm rot="0">
            <a:off x="72110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70.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1063535" y="895350"/>
            <a:ext cx="6818147" cy="1038126"/>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Zero shot prompting</a:t>
            </a:r>
          </a:p>
        </p:txBody>
      </p:sp>
      <p:sp>
        <p:nvSpPr>
          <p:cNvPr name="TextBox 3" id="3"/>
          <p:cNvSpPr txBox="true"/>
          <p:nvPr/>
        </p:nvSpPr>
        <p:spPr>
          <a:xfrm rot="0">
            <a:off x="404919" y="1676040"/>
            <a:ext cx="15934650" cy="7962377"/>
          </a:xfrm>
          <a:prstGeom prst="rect">
            <a:avLst/>
          </a:prstGeom>
        </p:spPr>
        <p:txBody>
          <a:bodyPr anchor="t" rtlCol="false" tIns="0" lIns="0" bIns="0" rIns="0">
            <a:spAutoFit/>
          </a:bodyPr>
          <a:lstStyle/>
          <a:p>
            <a:pPr>
              <a:lnSpc>
                <a:spcPts val="4868"/>
              </a:lnSpc>
            </a:pPr>
          </a:p>
          <a:p>
            <a:pPr marL="767228" indent="-383614" lvl="1">
              <a:lnSpc>
                <a:spcPts val="8884"/>
              </a:lnSpc>
              <a:buFont typeface="Arial"/>
              <a:buChar char="•"/>
            </a:pPr>
            <a:r>
              <a:rPr lang="en-US" sz="3553">
                <a:solidFill>
                  <a:srgbClr val="1EFFC1"/>
                </a:solidFill>
                <a:latin typeface="Arimo"/>
              </a:rPr>
              <a:t> Allows a model to recognize what it hasn’t seen before.</a:t>
            </a:r>
          </a:p>
          <a:p>
            <a:pPr marL="767228" indent="-383614" lvl="1">
              <a:lnSpc>
                <a:spcPts val="8884"/>
              </a:lnSpc>
              <a:buFont typeface="Arial"/>
              <a:buChar char="•"/>
            </a:pPr>
            <a:r>
              <a:rPr lang="en-US" sz="3553">
                <a:solidFill>
                  <a:srgbClr val="1EFFC1"/>
                </a:solidFill>
                <a:latin typeface="Arimo"/>
              </a:rPr>
              <a:t>The LLM is first pre-trained on a large dataset of MNLI text</a:t>
            </a:r>
          </a:p>
          <a:p>
            <a:pPr marL="767228" indent="-383614" lvl="1">
              <a:lnSpc>
                <a:spcPts val="8884"/>
              </a:lnSpc>
              <a:buFont typeface="Arial"/>
              <a:buChar char="•"/>
            </a:pPr>
            <a:r>
              <a:rPr lang="en-US" sz="3553">
                <a:solidFill>
                  <a:srgbClr val="1EFFC1"/>
                </a:solidFill>
                <a:latin typeface="Arimo"/>
              </a:rPr>
              <a:t>The prompt is used to generate a semantic representation of the task</a:t>
            </a:r>
          </a:p>
          <a:p>
            <a:pPr marL="767228" indent="-383614" lvl="1">
              <a:lnSpc>
                <a:spcPts val="8884"/>
              </a:lnSpc>
              <a:buFont typeface="Arial"/>
              <a:buChar char="•"/>
            </a:pPr>
            <a:r>
              <a:rPr lang="en-US" sz="3553">
                <a:solidFill>
                  <a:srgbClr val="1EFFC1"/>
                </a:solidFill>
                <a:latin typeface="Arimo"/>
              </a:rPr>
              <a:t>Inferencing the output</a:t>
            </a:r>
          </a:p>
          <a:p>
            <a:pPr marL="767228" indent="-383614" lvl="1">
              <a:lnSpc>
                <a:spcPts val="8884"/>
              </a:lnSpc>
              <a:buFont typeface="Arial"/>
              <a:buChar char="•"/>
            </a:pPr>
            <a:r>
              <a:rPr lang="en-US" sz="3553">
                <a:solidFill>
                  <a:srgbClr val="1EFFC1"/>
                </a:solidFill>
                <a:latin typeface="Arimo"/>
              </a:rPr>
              <a:t>LLM generates the output, which is the text, translation, creative content, or answer to your question.</a:t>
            </a:r>
          </a:p>
          <a:p>
            <a:pPr>
              <a:lnSpc>
                <a:spcPts val="4868"/>
              </a:lnSpc>
            </a:pPr>
          </a:p>
        </p:txBody>
      </p:sp>
      <p:sp>
        <p:nvSpPr>
          <p:cNvPr name="TextBox 4" id="4"/>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117</a:t>
            </a:r>
          </a:p>
        </p:txBody>
      </p:sp>
      <p:sp>
        <p:nvSpPr>
          <p:cNvPr name="TextBox 5" id="5"/>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71.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AutoShape 2" id="2"/>
          <p:cNvSpPr/>
          <p:nvPr/>
        </p:nvSpPr>
        <p:spPr>
          <a:xfrm>
            <a:off x="6513173" y="4613702"/>
            <a:ext cx="4026204" cy="9381"/>
          </a:xfrm>
          <a:prstGeom prst="line">
            <a:avLst/>
          </a:prstGeom>
          <a:ln cap="flat" w="57150">
            <a:solidFill>
              <a:srgbClr val="1EFFC1"/>
            </a:solidFill>
            <a:prstDash val="solid"/>
            <a:headEnd type="none" len="sm" w="sm"/>
            <a:tailEnd type="arrow" len="sm" w="med"/>
          </a:ln>
        </p:spPr>
      </p:sp>
      <p:sp>
        <p:nvSpPr>
          <p:cNvPr name="TextBox 3" id="3"/>
          <p:cNvSpPr txBox="true"/>
          <p:nvPr/>
        </p:nvSpPr>
        <p:spPr>
          <a:xfrm rot="0">
            <a:off x="389908" y="1000125"/>
            <a:ext cx="2964656" cy="942975"/>
          </a:xfrm>
          <a:prstGeom prst="rect">
            <a:avLst/>
          </a:prstGeom>
        </p:spPr>
        <p:txBody>
          <a:bodyPr anchor="t" rtlCol="false" tIns="0" lIns="0" bIns="0" rIns="0">
            <a:spAutoFit/>
          </a:bodyPr>
          <a:lstStyle/>
          <a:p>
            <a:pPr algn="ctr">
              <a:lnSpc>
                <a:spcPts val="7200"/>
              </a:lnSpc>
              <a:spcBef>
                <a:spcPct val="0"/>
              </a:spcBef>
            </a:pPr>
            <a:r>
              <a:rPr lang="en-US" sz="6000">
                <a:solidFill>
                  <a:srgbClr val="FFFFFF"/>
                </a:solidFill>
                <a:latin typeface="Arimo"/>
              </a:rPr>
              <a:t>Example</a:t>
            </a:r>
          </a:p>
        </p:txBody>
      </p:sp>
      <p:sp>
        <p:nvSpPr>
          <p:cNvPr name="TextBox 4" id="4"/>
          <p:cNvSpPr txBox="true"/>
          <p:nvPr/>
        </p:nvSpPr>
        <p:spPr>
          <a:xfrm rot="0">
            <a:off x="5990979" y="3960490"/>
            <a:ext cx="4548465" cy="624637"/>
          </a:xfrm>
          <a:prstGeom prst="rect">
            <a:avLst/>
          </a:prstGeom>
        </p:spPr>
        <p:txBody>
          <a:bodyPr anchor="t" rtlCol="false" tIns="0" lIns="0" bIns="0" rIns="0">
            <a:spAutoFit/>
          </a:bodyPr>
          <a:lstStyle/>
          <a:p>
            <a:pPr algn="ctr">
              <a:lnSpc>
                <a:spcPts val="4946"/>
              </a:lnSpc>
              <a:spcBef>
                <a:spcPct val="0"/>
              </a:spcBef>
            </a:pPr>
            <a:r>
              <a:rPr lang="en-US" sz="3532">
                <a:solidFill>
                  <a:srgbClr val="1EFFC1"/>
                </a:solidFill>
                <a:latin typeface="Arimo"/>
              </a:rPr>
              <a:t>Chat gpt</a:t>
            </a:r>
          </a:p>
        </p:txBody>
      </p:sp>
      <p:grpSp>
        <p:nvGrpSpPr>
          <p:cNvPr name="Group 5" id="5"/>
          <p:cNvGrpSpPr/>
          <p:nvPr/>
        </p:nvGrpSpPr>
        <p:grpSpPr>
          <a:xfrm rot="0">
            <a:off x="629145" y="3285060"/>
            <a:ext cx="5883961" cy="2600134"/>
            <a:chOff x="0" y="0"/>
            <a:chExt cx="1518054" cy="670831"/>
          </a:xfrm>
        </p:grpSpPr>
        <p:sp>
          <p:nvSpPr>
            <p:cNvPr name="Freeform 6" id="6"/>
            <p:cNvSpPr/>
            <p:nvPr/>
          </p:nvSpPr>
          <p:spPr>
            <a:xfrm flipH="false" flipV="false" rot="0">
              <a:off x="0" y="0"/>
              <a:ext cx="1518055" cy="670831"/>
            </a:xfrm>
            <a:custGeom>
              <a:avLst/>
              <a:gdLst/>
              <a:ahLst/>
              <a:cxnLst/>
              <a:rect r="r" b="b" t="t" l="l"/>
              <a:pathLst>
                <a:path h="670831" w="1518055">
                  <a:moveTo>
                    <a:pt x="44736" y="0"/>
                  </a:moveTo>
                  <a:lnTo>
                    <a:pt x="1473319" y="0"/>
                  </a:lnTo>
                  <a:cubicBezTo>
                    <a:pt x="1498026" y="0"/>
                    <a:pt x="1518055" y="20029"/>
                    <a:pt x="1518055" y="44736"/>
                  </a:cubicBezTo>
                  <a:lnTo>
                    <a:pt x="1518055" y="626095"/>
                  </a:lnTo>
                  <a:cubicBezTo>
                    <a:pt x="1518055" y="637960"/>
                    <a:pt x="1513341" y="649339"/>
                    <a:pt x="1504952" y="657728"/>
                  </a:cubicBezTo>
                  <a:cubicBezTo>
                    <a:pt x="1496562" y="666118"/>
                    <a:pt x="1485183" y="670831"/>
                    <a:pt x="1473319" y="670831"/>
                  </a:cubicBezTo>
                  <a:lnTo>
                    <a:pt x="44736" y="670831"/>
                  </a:lnTo>
                  <a:cubicBezTo>
                    <a:pt x="20029" y="670831"/>
                    <a:pt x="0" y="650802"/>
                    <a:pt x="0" y="626095"/>
                  </a:cubicBezTo>
                  <a:lnTo>
                    <a:pt x="0" y="44736"/>
                  </a:lnTo>
                  <a:cubicBezTo>
                    <a:pt x="0" y="20029"/>
                    <a:pt x="20029" y="0"/>
                    <a:pt x="44736" y="0"/>
                  </a:cubicBezTo>
                  <a:close/>
                </a:path>
              </a:pathLst>
            </a:custGeom>
            <a:solidFill>
              <a:srgbClr val="000000">
                <a:alpha val="0"/>
              </a:srgbClr>
            </a:solidFill>
            <a:ln w="38100" cap="rnd">
              <a:solidFill>
                <a:srgbClr val="FFDE59"/>
              </a:solidFill>
              <a:prstDash val="solid"/>
              <a:round/>
            </a:ln>
          </p:spPr>
        </p:sp>
        <p:sp>
          <p:nvSpPr>
            <p:cNvPr name="TextBox 7" id="7"/>
            <p:cNvSpPr txBox="true"/>
            <p:nvPr/>
          </p:nvSpPr>
          <p:spPr>
            <a:xfrm>
              <a:off x="0" y="-19050"/>
              <a:ext cx="1518054" cy="689881"/>
            </a:xfrm>
            <a:prstGeom prst="rect">
              <a:avLst/>
            </a:prstGeom>
          </p:spPr>
          <p:txBody>
            <a:bodyPr anchor="ctr" rtlCol="false" tIns="50800" lIns="50800" bIns="50800" rIns="50800"/>
            <a:lstStyle/>
            <a:p>
              <a:pPr>
                <a:lnSpc>
                  <a:spcPts val="3239"/>
                </a:lnSpc>
              </a:pPr>
              <a:r>
                <a:rPr lang="en-US" sz="2699">
                  <a:solidFill>
                    <a:srgbClr val="FFFFFF"/>
                  </a:solidFill>
                  <a:latin typeface="Arimo Bold Italics"/>
                </a:rPr>
                <a:t>prompt :   write a poetry for a 9 year old childd who like shakespeare on midnight summer</a:t>
              </a:r>
            </a:p>
          </p:txBody>
        </p:sp>
      </p:grpSp>
      <p:grpSp>
        <p:nvGrpSpPr>
          <p:cNvPr name="Group 8" id="8"/>
          <p:cNvGrpSpPr/>
          <p:nvPr/>
        </p:nvGrpSpPr>
        <p:grpSpPr>
          <a:xfrm rot="0">
            <a:off x="10566731" y="1943100"/>
            <a:ext cx="5883961" cy="7063213"/>
            <a:chOff x="0" y="0"/>
            <a:chExt cx="1518054" cy="1822300"/>
          </a:xfrm>
        </p:grpSpPr>
        <p:sp>
          <p:nvSpPr>
            <p:cNvPr name="Freeform 9" id="9"/>
            <p:cNvSpPr/>
            <p:nvPr/>
          </p:nvSpPr>
          <p:spPr>
            <a:xfrm flipH="false" flipV="false" rot="0">
              <a:off x="0" y="0"/>
              <a:ext cx="1518055" cy="1822300"/>
            </a:xfrm>
            <a:custGeom>
              <a:avLst/>
              <a:gdLst/>
              <a:ahLst/>
              <a:cxnLst/>
              <a:rect r="r" b="b" t="t" l="l"/>
              <a:pathLst>
                <a:path h="1822300" w="1518055">
                  <a:moveTo>
                    <a:pt x="44736" y="0"/>
                  </a:moveTo>
                  <a:lnTo>
                    <a:pt x="1473319" y="0"/>
                  </a:lnTo>
                  <a:cubicBezTo>
                    <a:pt x="1498026" y="0"/>
                    <a:pt x="1518055" y="20029"/>
                    <a:pt x="1518055" y="44736"/>
                  </a:cubicBezTo>
                  <a:lnTo>
                    <a:pt x="1518055" y="1777564"/>
                  </a:lnTo>
                  <a:cubicBezTo>
                    <a:pt x="1518055" y="1789429"/>
                    <a:pt x="1513341" y="1800808"/>
                    <a:pt x="1504952" y="1809197"/>
                  </a:cubicBezTo>
                  <a:cubicBezTo>
                    <a:pt x="1496562" y="1817587"/>
                    <a:pt x="1485183" y="1822300"/>
                    <a:pt x="1473319" y="1822300"/>
                  </a:cubicBezTo>
                  <a:lnTo>
                    <a:pt x="44736" y="1822300"/>
                  </a:lnTo>
                  <a:cubicBezTo>
                    <a:pt x="20029" y="1822300"/>
                    <a:pt x="0" y="1802271"/>
                    <a:pt x="0" y="1777564"/>
                  </a:cubicBezTo>
                  <a:lnTo>
                    <a:pt x="0" y="44736"/>
                  </a:lnTo>
                  <a:cubicBezTo>
                    <a:pt x="0" y="20029"/>
                    <a:pt x="20029" y="0"/>
                    <a:pt x="44736" y="0"/>
                  </a:cubicBezTo>
                  <a:close/>
                </a:path>
              </a:pathLst>
            </a:custGeom>
            <a:solidFill>
              <a:srgbClr val="000000">
                <a:alpha val="0"/>
              </a:srgbClr>
            </a:solidFill>
            <a:ln w="38100" cap="rnd">
              <a:solidFill>
                <a:srgbClr val="FFDE59"/>
              </a:solidFill>
              <a:prstDash val="solid"/>
              <a:round/>
            </a:ln>
          </p:spPr>
        </p:sp>
        <p:sp>
          <p:nvSpPr>
            <p:cNvPr name="TextBox 10" id="10"/>
            <p:cNvSpPr txBox="true"/>
            <p:nvPr/>
          </p:nvSpPr>
          <p:spPr>
            <a:xfrm>
              <a:off x="0" y="-19050"/>
              <a:ext cx="1518054" cy="1841350"/>
            </a:xfrm>
            <a:prstGeom prst="rect">
              <a:avLst/>
            </a:prstGeom>
          </p:spPr>
          <p:txBody>
            <a:bodyPr anchor="ctr" rtlCol="false" tIns="50800" lIns="50800" bIns="50800" rIns="50800"/>
            <a:lstStyle/>
            <a:p>
              <a:pPr>
                <a:lnSpc>
                  <a:spcPts val="3239"/>
                </a:lnSpc>
              </a:pPr>
            </a:p>
          </p:txBody>
        </p:sp>
      </p:grpSp>
      <p:sp>
        <p:nvSpPr>
          <p:cNvPr name="TextBox 11" id="11"/>
          <p:cNvSpPr txBox="true"/>
          <p:nvPr/>
        </p:nvSpPr>
        <p:spPr>
          <a:xfrm rot="0">
            <a:off x="10994963" y="1533525"/>
            <a:ext cx="5027497" cy="8277225"/>
          </a:xfrm>
          <a:prstGeom prst="rect">
            <a:avLst/>
          </a:prstGeom>
        </p:spPr>
        <p:txBody>
          <a:bodyPr anchor="t" rtlCol="false" tIns="0" lIns="0" bIns="0" rIns="0">
            <a:spAutoFit/>
          </a:bodyPr>
          <a:lstStyle/>
          <a:p>
            <a:pPr>
              <a:lnSpc>
                <a:spcPts val="2879"/>
              </a:lnSpc>
              <a:spcBef>
                <a:spcPct val="0"/>
              </a:spcBef>
            </a:pPr>
          </a:p>
          <a:p>
            <a:pPr>
              <a:lnSpc>
                <a:spcPts val="3119"/>
              </a:lnSpc>
              <a:spcBef>
                <a:spcPct val="0"/>
              </a:spcBef>
            </a:pPr>
          </a:p>
          <a:p>
            <a:pPr>
              <a:lnSpc>
                <a:spcPts val="3359"/>
              </a:lnSpc>
              <a:spcBef>
                <a:spcPct val="0"/>
              </a:spcBef>
            </a:pPr>
            <a:r>
              <a:rPr lang="en-US" sz="2799">
                <a:solidFill>
                  <a:srgbClr val="1EFFC1"/>
                </a:solidFill>
                <a:latin typeface="Arimo"/>
              </a:rPr>
              <a:t>Midnight Summer</a:t>
            </a:r>
          </a:p>
          <a:p>
            <a:pPr>
              <a:lnSpc>
                <a:spcPts val="3359"/>
              </a:lnSpc>
              <a:spcBef>
                <a:spcPct val="0"/>
              </a:spcBef>
            </a:pPr>
          </a:p>
          <a:p>
            <a:pPr>
              <a:lnSpc>
                <a:spcPts val="3359"/>
              </a:lnSpc>
              <a:spcBef>
                <a:spcPct val="0"/>
              </a:spcBef>
            </a:pPr>
            <a:r>
              <a:rPr lang="en-US" sz="2799">
                <a:solidFill>
                  <a:srgbClr val="1EFFC1"/>
                </a:solidFill>
                <a:latin typeface="Arimo"/>
              </a:rPr>
              <a:t>The sun has set, the moon is high,</a:t>
            </a:r>
          </a:p>
          <a:p>
            <a:pPr>
              <a:lnSpc>
                <a:spcPts val="3359"/>
              </a:lnSpc>
              <a:spcBef>
                <a:spcPct val="0"/>
              </a:spcBef>
            </a:pPr>
            <a:r>
              <a:rPr lang="en-US" sz="2799">
                <a:solidFill>
                  <a:srgbClr val="1EFFC1"/>
                </a:solidFill>
                <a:latin typeface="Arimo"/>
              </a:rPr>
              <a:t>The stars are out, the night is still.</a:t>
            </a:r>
          </a:p>
          <a:p>
            <a:pPr>
              <a:lnSpc>
                <a:spcPts val="3359"/>
              </a:lnSpc>
              <a:spcBef>
                <a:spcPct val="0"/>
              </a:spcBef>
            </a:pPr>
            <a:r>
              <a:rPr lang="en-US" sz="2799">
                <a:solidFill>
                  <a:srgbClr val="1EFFC1"/>
                </a:solidFill>
                <a:latin typeface="Arimo"/>
              </a:rPr>
              <a:t>The crickets chirp, the owls hoot,</a:t>
            </a:r>
          </a:p>
          <a:p>
            <a:pPr>
              <a:lnSpc>
                <a:spcPts val="3359"/>
              </a:lnSpc>
              <a:spcBef>
                <a:spcPct val="0"/>
              </a:spcBef>
            </a:pPr>
            <a:r>
              <a:rPr lang="en-US" sz="2799">
                <a:solidFill>
                  <a:srgbClr val="1EFFC1"/>
                </a:solidFill>
                <a:latin typeface="Arimo"/>
              </a:rPr>
              <a:t>And all is quiet, save for this:</a:t>
            </a:r>
          </a:p>
          <a:p>
            <a:pPr>
              <a:lnSpc>
                <a:spcPts val="3359"/>
              </a:lnSpc>
              <a:spcBef>
                <a:spcPct val="0"/>
              </a:spcBef>
            </a:pPr>
          </a:p>
          <a:p>
            <a:pPr>
              <a:lnSpc>
                <a:spcPts val="3359"/>
              </a:lnSpc>
              <a:spcBef>
                <a:spcPct val="0"/>
              </a:spcBef>
            </a:pPr>
            <a:r>
              <a:rPr lang="en-US" sz="2799">
                <a:solidFill>
                  <a:srgbClr val="1EFFC1"/>
                </a:solidFill>
                <a:latin typeface="Arimo"/>
              </a:rPr>
              <a:t>A child, a book, a bed,</a:t>
            </a:r>
          </a:p>
          <a:p>
            <a:pPr>
              <a:lnSpc>
                <a:spcPts val="3359"/>
              </a:lnSpc>
              <a:spcBef>
                <a:spcPct val="0"/>
              </a:spcBef>
            </a:pPr>
            <a:r>
              <a:rPr lang="en-US" sz="2799">
                <a:solidFill>
                  <a:srgbClr val="1EFFC1"/>
                </a:solidFill>
                <a:latin typeface="Arimo"/>
              </a:rPr>
              <a:t>A dream of Shakespeare's words.</a:t>
            </a:r>
          </a:p>
          <a:p>
            <a:pPr>
              <a:lnSpc>
                <a:spcPts val="3359"/>
              </a:lnSpc>
              <a:spcBef>
                <a:spcPct val="0"/>
              </a:spcBef>
            </a:pPr>
            <a:r>
              <a:rPr lang="en-US" sz="2799">
                <a:solidFill>
                  <a:srgbClr val="1EFFC1"/>
                </a:solidFill>
                <a:latin typeface="Arimo"/>
              </a:rPr>
              <a:t>The child is lost in thought,</a:t>
            </a:r>
          </a:p>
          <a:p>
            <a:pPr>
              <a:lnSpc>
                <a:spcPts val="3359"/>
              </a:lnSpc>
              <a:spcBef>
                <a:spcPct val="0"/>
              </a:spcBef>
            </a:pPr>
            <a:r>
              <a:rPr lang="en-US" sz="2799">
                <a:solidFill>
                  <a:srgbClr val="1EFFC1"/>
                </a:solidFill>
                <a:latin typeface="Arimo"/>
              </a:rPr>
              <a:t>A world of wonder all their own</a:t>
            </a:r>
            <a:r>
              <a:rPr lang="en-US" sz="2799">
                <a:solidFill>
                  <a:srgbClr val="FFFFFF"/>
                </a:solidFill>
                <a:latin typeface="Arimo"/>
              </a:rPr>
              <a:t>.</a:t>
            </a:r>
          </a:p>
          <a:p>
            <a:pPr>
              <a:lnSpc>
                <a:spcPts val="3239"/>
              </a:lnSpc>
              <a:spcBef>
                <a:spcPct val="0"/>
              </a:spcBef>
            </a:pPr>
          </a:p>
          <a:p>
            <a:pPr>
              <a:lnSpc>
                <a:spcPts val="3239"/>
              </a:lnSpc>
              <a:spcBef>
                <a:spcPct val="0"/>
              </a:spcBef>
            </a:pPr>
          </a:p>
          <a:p>
            <a:pPr>
              <a:lnSpc>
                <a:spcPts val="3239"/>
              </a:lnSpc>
              <a:spcBef>
                <a:spcPct val="0"/>
              </a:spcBef>
            </a:pPr>
          </a:p>
        </p:txBody>
      </p:sp>
      <p:sp>
        <p:nvSpPr>
          <p:cNvPr name="TextBox 12" id="12"/>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118</a:t>
            </a:r>
          </a:p>
        </p:txBody>
      </p:sp>
      <p:sp>
        <p:nvSpPr>
          <p:cNvPr name="TextBox 13" id="13"/>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482571" y="542925"/>
            <a:ext cx="3643789" cy="942975"/>
          </a:xfrm>
          <a:prstGeom prst="rect">
            <a:avLst/>
          </a:prstGeom>
        </p:spPr>
        <p:txBody>
          <a:bodyPr anchor="t" rtlCol="false" tIns="0" lIns="0" bIns="0" rIns="0">
            <a:spAutoFit/>
          </a:bodyPr>
          <a:lstStyle/>
          <a:p>
            <a:pPr algn="ctr">
              <a:lnSpc>
                <a:spcPts val="7200"/>
              </a:lnSpc>
              <a:spcBef>
                <a:spcPct val="0"/>
              </a:spcBef>
            </a:pPr>
            <a:r>
              <a:rPr lang="en-US" sz="6000">
                <a:solidFill>
                  <a:srgbClr val="FFFFFF"/>
                </a:solidFill>
                <a:latin typeface="Arimo"/>
              </a:rPr>
              <a:t>Advantage</a:t>
            </a:r>
          </a:p>
        </p:txBody>
      </p:sp>
      <p:sp>
        <p:nvSpPr>
          <p:cNvPr name="TextBox 3" id="3"/>
          <p:cNvSpPr txBox="true"/>
          <p:nvPr/>
        </p:nvSpPr>
        <p:spPr>
          <a:xfrm rot="0">
            <a:off x="482571" y="1961290"/>
            <a:ext cx="12615982" cy="4298955"/>
          </a:xfrm>
          <a:prstGeom prst="rect">
            <a:avLst/>
          </a:prstGeom>
        </p:spPr>
        <p:txBody>
          <a:bodyPr anchor="t" rtlCol="false" tIns="0" lIns="0" bIns="0" rIns="0">
            <a:spAutoFit/>
          </a:bodyPr>
          <a:lstStyle/>
          <a:p>
            <a:pPr marL="755644" indent="-377822" lvl="1">
              <a:lnSpc>
                <a:spcPts val="8749"/>
              </a:lnSpc>
              <a:buFont typeface="Arial"/>
              <a:buChar char="•"/>
            </a:pPr>
            <a:r>
              <a:rPr lang="en-US" sz="3499">
                <a:solidFill>
                  <a:srgbClr val="1EFFC1"/>
                </a:solidFill>
                <a:latin typeface="Arimo"/>
              </a:rPr>
              <a:t>D</a:t>
            </a:r>
            <a:r>
              <a:rPr lang="en-US" sz="3499">
                <a:solidFill>
                  <a:srgbClr val="1EFFC1"/>
                </a:solidFill>
                <a:latin typeface="Arimo"/>
              </a:rPr>
              <a:t>oes not require the model to have learned the training data</a:t>
            </a:r>
          </a:p>
          <a:p>
            <a:pPr marL="755644" indent="-377822" lvl="1">
              <a:lnSpc>
                <a:spcPts val="8749"/>
              </a:lnSpc>
              <a:buFont typeface="Arial"/>
              <a:buChar char="•"/>
            </a:pPr>
            <a:r>
              <a:rPr lang="en-US" sz="3499">
                <a:solidFill>
                  <a:srgbClr val="1EFFC1"/>
                </a:solidFill>
                <a:latin typeface="Arimo"/>
              </a:rPr>
              <a:t>Allows  to rely less on the model's need for labeled data.</a:t>
            </a:r>
          </a:p>
          <a:p>
            <a:pPr marL="755644" indent="-377822" lvl="1">
              <a:lnSpc>
                <a:spcPts val="8749"/>
              </a:lnSpc>
              <a:buFont typeface="Arial"/>
              <a:buChar char="•"/>
            </a:pPr>
            <a:r>
              <a:rPr lang="en-US" sz="3499">
                <a:solidFill>
                  <a:srgbClr val="1EFFC1"/>
                </a:solidFill>
                <a:latin typeface="Arimo"/>
              </a:rPr>
              <a:t>Reducing the data labeling and collection efforts </a:t>
            </a:r>
          </a:p>
          <a:p>
            <a:pPr>
              <a:lnSpc>
                <a:spcPts val="8749"/>
              </a:lnSpc>
            </a:pPr>
          </a:p>
        </p:txBody>
      </p:sp>
      <p:sp>
        <p:nvSpPr>
          <p:cNvPr name="Freeform 4" id="4"/>
          <p:cNvSpPr/>
          <p:nvPr/>
        </p:nvSpPr>
        <p:spPr>
          <a:xfrm flipH="false" flipV="false" rot="0">
            <a:off x="9410949" y="6260244"/>
            <a:ext cx="8584155" cy="3292553"/>
          </a:xfrm>
          <a:custGeom>
            <a:avLst/>
            <a:gdLst/>
            <a:ahLst/>
            <a:cxnLst/>
            <a:rect r="r" b="b" t="t" l="l"/>
            <a:pathLst>
              <a:path h="3292553" w="8584155">
                <a:moveTo>
                  <a:pt x="0" y="0"/>
                </a:moveTo>
                <a:lnTo>
                  <a:pt x="8584155" y="0"/>
                </a:lnTo>
                <a:lnTo>
                  <a:pt x="8584155" y="3292553"/>
                </a:lnTo>
                <a:lnTo>
                  <a:pt x="0" y="3292553"/>
                </a:lnTo>
                <a:lnTo>
                  <a:pt x="0" y="0"/>
                </a:lnTo>
                <a:close/>
              </a:path>
            </a:pathLst>
          </a:custGeom>
          <a:blipFill>
            <a:blip r:embed="rId2"/>
            <a:stretch>
              <a:fillRect l="0" t="0" r="0" b="0"/>
            </a:stretch>
          </a:blipFill>
        </p:spPr>
      </p:sp>
      <p:sp>
        <p:nvSpPr>
          <p:cNvPr name="TextBox 5" id="5"/>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119</a:t>
            </a:r>
          </a:p>
        </p:txBody>
      </p:sp>
      <p:sp>
        <p:nvSpPr>
          <p:cNvPr name="TextBox 6" id="6"/>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73.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4552068" y="4057650"/>
            <a:ext cx="7453442" cy="1085850"/>
          </a:xfrm>
          <a:prstGeom prst="rect">
            <a:avLst/>
          </a:prstGeom>
        </p:spPr>
        <p:txBody>
          <a:bodyPr anchor="t" rtlCol="false" tIns="0" lIns="0" bIns="0" rIns="0">
            <a:spAutoFit/>
          </a:bodyPr>
          <a:lstStyle/>
          <a:p>
            <a:pPr algn="ctr">
              <a:lnSpc>
                <a:spcPts val="8700"/>
              </a:lnSpc>
              <a:spcBef>
                <a:spcPct val="0"/>
              </a:spcBef>
            </a:pPr>
            <a:r>
              <a:rPr lang="en-US" sz="6000">
                <a:solidFill>
                  <a:srgbClr val="FFFFFF"/>
                </a:solidFill>
                <a:latin typeface="Arimo"/>
              </a:rPr>
              <a:t>One Shot Prompting</a:t>
            </a:r>
          </a:p>
        </p:txBody>
      </p:sp>
      <p:sp>
        <p:nvSpPr>
          <p:cNvPr name="TextBox 3" id="3"/>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120</a:t>
            </a:r>
          </a:p>
        </p:txBody>
      </p:sp>
      <p:sp>
        <p:nvSpPr>
          <p:cNvPr name="TextBox 4" id="4"/>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0" y="589493"/>
            <a:ext cx="7453442" cy="1085850"/>
          </a:xfrm>
          <a:prstGeom prst="rect">
            <a:avLst/>
          </a:prstGeom>
        </p:spPr>
        <p:txBody>
          <a:bodyPr anchor="t" rtlCol="false" tIns="0" lIns="0" bIns="0" rIns="0">
            <a:spAutoFit/>
          </a:bodyPr>
          <a:lstStyle/>
          <a:p>
            <a:pPr algn="ctr">
              <a:lnSpc>
                <a:spcPts val="8700"/>
              </a:lnSpc>
              <a:spcBef>
                <a:spcPct val="0"/>
              </a:spcBef>
            </a:pPr>
            <a:r>
              <a:rPr lang="en-US" sz="6000">
                <a:solidFill>
                  <a:srgbClr val="FFFFFF"/>
                </a:solidFill>
                <a:latin typeface="Arimo"/>
              </a:rPr>
              <a:t>One Shot Prompting</a:t>
            </a:r>
          </a:p>
        </p:txBody>
      </p:sp>
      <p:sp>
        <p:nvSpPr>
          <p:cNvPr name="TextBox 3" id="3"/>
          <p:cNvSpPr txBox="true"/>
          <p:nvPr/>
        </p:nvSpPr>
        <p:spPr>
          <a:xfrm rot="0">
            <a:off x="0" y="1930417"/>
            <a:ext cx="13133784" cy="6569909"/>
          </a:xfrm>
          <a:prstGeom prst="rect">
            <a:avLst/>
          </a:prstGeom>
        </p:spPr>
        <p:txBody>
          <a:bodyPr anchor="t" rtlCol="false" tIns="0" lIns="0" bIns="0" rIns="0">
            <a:spAutoFit/>
          </a:bodyPr>
          <a:lstStyle/>
          <a:p>
            <a:pPr marL="762863" indent="-381431" lvl="1">
              <a:lnSpc>
                <a:spcPts val="8833"/>
              </a:lnSpc>
              <a:buFont typeface="Arial"/>
              <a:buChar char="•"/>
            </a:pPr>
            <a:r>
              <a:rPr lang="en-US" sz="3533">
                <a:solidFill>
                  <a:srgbClr val="1EFFC1"/>
                </a:solidFill>
                <a:latin typeface="Arimo"/>
              </a:rPr>
              <a:t>Single prompt  used to guide the model</a:t>
            </a:r>
          </a:p>
          <a:p>
            <a:pPr marL="762863" indent="-381431" lvl="1">
              <a:lnSpc>
                <a:spcPts val="8833"/>
              </a:lnSpc>
              <a:buFont typeface="Arial"/>
              <a:buChar char="•"/>
            </a:pPr>
            <a:r>
              <a:rPr lang="en-US" sz="3533">
                <a:solidFill>
                  <a:srgbClr val="1EFFC1"/>
                </a:solidFill>
                <a:latin typeface="Arimo"/>
              </a:rPr>
              <a:t>suitable for incomplete data</a:t>
            </a:r>
          </a:p>
          <a:p>
            <a:pPr marL="762863" indent="-381431" lvl="1">
              <a:lnSpc>
                <a:spcPts val="8833"/>
              </a:lnSpc>
              <a:buFont typeface="Arial"/>
              <a:buChar char="•"/>
            </a:pPr>
            <a:r>
              <a:rPr lang="en-US" sz="3533">
                <a:solidFill>
                  <a:srgbClr val="1EFFC1"/>
                </a:solidFill>
                <a:latin typeface="Arimo"/>
              </a:rPr>
              <a:t>Achieve higher accuracy than zero-shot learning</a:t>
            </a:r>
          </a:p>
          <a:p>
            <a:pPr marL="762863" indent="-381431" lvl="1">
              <a:lnSpc>
                <a:spcPts val="8833"/>
              </a:lnSpc>
              <a:buFont typeface="Arial"/>
              <a:buChar char="•"/>
            </a:pPr>
            <a:r>
              <a:rPr lang="en-US" sz="3533">
                <a:solidFill>
                  <a:srgbClr val="1EFFC1"/>
                </a:solidFill>
                <a:latin typeface="Arimo"/>
              </a:rPr>
              <a:t>More transferable than zero-shot learning</a:t>
            </a:r>
          </a:p>
          <a:p>
            <a:pPr marL="762863" indent="-381431" lvl="1">
              <a:lnSpc>
                <a:spcPts val="8833"/>
              </a:lnSpc>
              <a:buFont typeface="Arial"/>
              <a:buChar char="•"/>
            </a:pPr>
            <a:r>
              <a:rPr lang="en-US" sz="3533">
                <a:solidFill>
                  <a:srgbClr val="1EFFC1"/>
                </a:solidFill>
                <a:latin typeface="Arimo"/>
              </a:rPr>
              <a:t>Enough data available to train a model </a:t>
            </a:r>
          </a:p>
          <a:p>
            <a:pPr marL="762863" indent="-381431" lvl="1">
              <a:lnSpc>
                <a:spcPts val="8833"/>
              </a:lnSpc>
              <a:buFont typeface="Arial"/>
              <a:buChar char="•"/>
            </a:pPr>
            <a:r>
              <a:rPr lang="en-US" sz="3533">
                <a:solidFill>
                  <a:srgbClr val="1EFFC1"/>
                </a:solidFill>
                <a:latin typeface="Arimo"/>
              </a:rPr>
              <a:t>Models can quickly learn from limited examples than zero shot</a:t>
            </a:r>
          </a:p>
        </p:txBody>
      </p:sp>
      <p:sp>
        <p:nvSpPr>
          <p:cNvPr name="TextBox 4" id="4"/>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121</a:t>
            </a:r>
          </a:p>
        </p:txBody>
      </p:sp>
      <p:sp>
        <p:nvSpPr>
          <p:cNvPr name="TextBox 5" id="5"/>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
        <p:nvSpPr>
          <p:cNvPr name="Freeform 6" id="6"/>
          <p:cNvSpPr/>
          <p:nvPr/>
        </p:nvSpPr>
        <p:spPr>
          <a:xfrm flipH="false" flipV="false" rot="0">
            <a:off x="11650540" y="574484"/>
            <a:ext cx="6200535" cy="3677062"/>
          </a:xfrm>
          <a:custGeom>
            <a:avLst/>
            <a:gdLst/>
            <a:ahLst/>
            <a:cxnLst/>
            <a:rect r="r" b="b" t="t" l="l"/>
            <a:pathLst>
              <a:path h="3677062" w="6200535">
                <a:moveTo>
                  <a:pt x="0" y="0"/>
                </a:moveTo>
                <a:lnTo>
                  <a:pt x="6200536" y="0"/>
                </a:lnTo>
                <a:lnTo>
                  <a:pt x="6200536" y="3677062"/>
                </a:lnTo>
                <a:lnTo>
                  <a:pt x="0" y="3677062"/>
                </a:lnTo>
                <a:lnTo>
                  <a:pt x="0" y="0"/>
                </a:lnTo>
                <a:close/>
              </a:path>
            </a:pathLst>
          </a:custGeom>
          <a:blipFill>
            <a:blip r:embed="rId2"/>
            <a:stretch>
              <a:fillRect l="0" t="0" r="0" b="0"/>
            </a:stretch>
          </a:blipFill>
        </p:spPr>
      </p:sp>
    </p:spTree>
  </p:cSld>
  <p:clrMapOvr>
    <a:masterClrMapping/>
  </p:clrMapOvr>
</p:sld>
</file>

<file path=ppt/slides/slide75.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AutoShape 2" id="2"/>
          <p:cNvSpPr/>
          <p:nvPr/>
        </p:nvSpPr>
        <p:spPr>
          <a:xfrm flipV="true">
            <a:off x="6601891" y="5401494"/>
            <a:ext cx="3807469" cy="61912"/>
          </a:xfrm>
          <a:prstGeom prst="line">
            <a:avLst/>
          </a:prstGeom>
          <a:ln cap="flat" w="123825">
            <a:solidFill>
              <a:srgbClr val="1EFFC1"/>
            </a:solidFill>
            <a:prstDash val="solid"/>
            <a:headEnd type="none" len="sm" w="sm"/>
            <a:tailEnd type="arrow" len="sm" w="med"/>
          </a:ln>
        </p:spPr>
      </p:sp>
      <p:sp>
        <p:nvSpPr>
          <p:cNvPr name="TextBox 3" id="3"/>
          <p:cNvSpPr txBox="true"/>
          <p:nvPr/>
        </p:nvSpPr>
        <p:spPr>
          <a:xfrm rot="0">
            <a:off x="289772" y="442912"/>
            <a:ext cx="13150809" cy="1038226"/>
          </a:xfrm>
          <a:prstGeom prst="rect">
            <a:avLst/>
          </a:prstGeom>
        </p:spPr>
        <p:txBody>
          <a:bodyPr anchor="t" rtlCol="false" tIns="0" lIns="0" bIns="0" rIns="0">
            <a:spAutoFit/>
          </a:bodyPr>
          <a:lstStyle/>
          <a:p>
            <a:pPr>
              <a:lnSpc>
                <a:spcPts val="8399"/>
              </a:lnSpc>
            </a:pPr>
            <a:r>
              <a:rPr lang="en-US" sz="5999">
                <a:solidFill>
                  <a:srgbClr val="FFFFFF"/>
                </a:solidFill>
                <a:latin typeface="Arimo"/>
              </a:rPr>
              <a:t>Example </a:t>
            </a:r>
          </a:p>
        </p:txBody>
      </p:sp>
      <p:sp>
        <p:nvSpPr>
          <p:cNvPr name="TextBox 4" id="4"/>
          <p:cNvSpPr txBox="true"/>
          <p:nvPr/>
        </p:nvSpPr>
        <p:spPr>
          <a:xfrm rot="0">
            <a:off x="5861902" y="4714953"/>
            <a:ext cx="4548465" cy="624637"/>
          </a:xfrm>
          <a:prstGeom prst="rect">
            <a:avLst/>
          </a:prstGeom>
        </p:spPr>
        <p:txBody>
          <a:bodyPr anchor="t" rtlCol="false" tIns="0" lIns="0" bIns="0" rIns="0">
            <a:spAutoFit/>
          </a:bodyPr>
          <a:lstStyle/>
          <a:p>
            <a:pPr algn="ctr">
              <a:lnSpc>
                <a:spcPts val="4946"/>
              </a:lnSpc>
              <a:spcBef>
                <a:spcPct val="0"/>
              </a:spcBef>
            </a:pPr>
            <a:r>
              <a:rPr lang="en-US" sz="3532">
                <a:solidFill>
                  <a:srgbClr val="1EFFC1"/>
                </a:solidFill>
                <a:latin typeface="Arimo"/>
              </a:rPr>
              <a:t>Chat gpt</a:t>
            </a:r>
          </a:p>
        </p:txBody>
      </p:sp>
      <p:grpSp>
        <p:nvGrpSpPr>
          <p:cNvPr name="Group 5" id="5"/>
          <p:cNvGrpSpPr/>
          <p:nvPr/>
        </p:nvGrpSpPr>
        <p:grpSpPr>
          <a:xfrm rot="0">
            <a:off x="717930" y="2388032"/>
            <a:ext cx="5797230" cy="7388943"/>
            <a:chOff x="0" y="0"/>
            <a:chExt cx="1495678" cy="1906338"/>
          </a:xfrm>
        </p:grpSpPr>
        <p:sp>
          <p:nvSpPr>
            <p:cNvPr name="Freeform 6" id="6"/>
            <p:cNvSpPr/>
            <p:nvPr/>
          </p:nvSpPr>
          <p:spPr>
            <a:xfrm flipH="false" flipV="false" rot="0">
              <a:off x="0" y="0"/>
              <a:ext cx="1495678" cy="1906338"/>
            </a:xfrm>
            <a:custGeom>
              <a:avLst/>
              <a:gdLst/>
              <a:ahLst/>
              <a:cxnLst/>
              <a:rect r="r" b="b" t="t" l="l"/>
              <a:pathLst>
                <a:path h="1906338" w="1495678">
                  <a:moveTo>
                    <a:pt x="45405" y="0"/>
                  </a:moveTo>
                  <a:lnTo>
                    <a:pt x="1450272" y="0"/>
                  </a:lnTo>
                  <a:cubicBezTo>
                    <a:pt x="1462315" y="0"/>
                    <a:pt x="1473864" y="4784"/>
                    <a:pt x="1482379" y="13299"/>
                  </a:cubicBezTo>
                  <a:cubicBezTo>
                    <a:pt x="1490894" y="21814"/>
                    <a:pt x="1495678" y="33363"/>
                    <a:pt x="1495678" y="45405"/>
                  </a:cubicBezTo>
                  <a:lnTo>
                    <a:pt x="1495678" y="1860933"/>
                  </a:lnTo>
                  <a:cubicBezTo>
                    <a:pt x="1495678" y="1872975"/>
                    <a:pt x="1490894" y="1884524"/>
                    <a:pt x="1482379" y="1893039"/>
                  </a:cubicBezTo>
                  <a:cubicBezTo>
                    <a:pt x="1473864" y="1901554"/>
                    <a:pt x="1462315" y="1906338"/>
                    <a:pt x="1450272" y="1906338"/>
                  </a:cubicBezTo>
                  <a:lnTo>
                    <a:pt x="45405" y="1906338"/>
                  </a:lnTo>
                  <a:cubicBezTo>
                    <a:pt x="33363" y="1906338"/>
                    <a:pt x="21814" y="1901554"/>
                    <a:pt x="13299" y="1893039"/>
                  </a:cubicBezTo>
                  <a:cubicBezTo>
                    <a:pt x="4784" y="1884524"/>
                    <a:pt x="0" y="1872975"/>
                    <a:pt x="0" y="1860933"/>
                  </a:cubicBezTo>
                  <a:lnTo>
                    <a:pt x="0" y="45405"/>
                  </a:lnTo>
                  <a:cubicBezTo>
                    <a:pt x="0" y="33363"/>
                    <a:pt x="4784" y="21814"/>
                    <a:pt x="13299" y="13299"/>
                  </a:cubicBezTo>
                  <a:cubicBezTo>
                    <a:pt x="21814" y="4784"/>
                    <a:pt x="33363" y="0"/>
                    <a:pt x="45405" y="0"/>
                  </a:cubicBezTo>
                  <a:close/>
                </a:path>
              </a:pathLst>
            </a:custGeom>
            <a:solidFill>
              <a:srgbClr val="000000">
                <a:alpha val="0"/>
              </a:srgbClr>
            </a:solidFill>
            <a:ln w="38100" cap="rnd">
              <a:solidFill>
                <a:srgbClr val="FFDE59"/>
              </a:solidFill>
              <a:prstDash val="solid"/>
              <a:round/>
            </a:ln>
          </p:spPr>
        </p:sp>
        <p:sp>
          <p:nvSpPr>
            <p:cNvPr name="TextBox 7" id="7"/>
            <p:cNvSpPr txBox="true"/>
            <p:nvPr/>
          </p:nvSpPr>
          <p:spPr>
            <a:xfrm>
              <a:off x="0" y="-19050"/>
              <a:ext cx="1495678" cy="1925388"/>
            </a:xfrm>
            <a:prstGeom prst="rect">
              <a:avLst/>
            </a:prstGeom>
          </p:spPr>
          <p:txBody>
            <a:bodyPr anchor="ctr" rtlCol="false" tIns="50800" lIns="50800" bIns="50800" rIns="50800"/>
            <a:lstStyle/>
            <a:p>
              <a:pPr>
                <a:lnSpc>
                  <a:spcPts val="3239"/>
                </a:lnSpc>
              </a:pPr>
              <a:r>
                <a:rPr lang="en-US" sz="2699">
                  <a:solidFill>
                    <a:srgbClr val="1EFFC1"/>
                  </a:solidFill>
                  <a:latin typeface="Arimo"/>
                </a:rPr>
                <a:t>Indicate the topic from the Message below: </a:t>
              </a:r>
            </a:p>
            <a:p>
              <a:pPr>
                <a:lnSpc>
                  <a:spcPts val="3239"/>
                </a:lnSpc>
              </a:pPr>
            </a:p>
            <a:p>
              <a:pPr>
                <a:lnSpc>
                  <a:spcPts val="3239"/>
                </a:lnSpc>
              </a:pPr>
              <a:r>
                <a:rPr lang="en-US" sz="2699">
                  <a:solidFill>
                    <a:srgbClr val="1EFFC1"/>
                  </a:solidFill>
                  <a:latin typeface="Arimo"/>
                </a:rPr>
                <a:t>Message: When the spaceship landed on Mars, the whole humanity was I excited</a:t>
              </a:r>
            </a:p>
            <a:p>
              <a:pPr>
                <a:lnSpc>
                  <a:spcPts val="3239"/>
                </a:lnSpc>
              </a:pPr>
            </a:p>
            <a:p>
              <a:pPr>
                <a:lnSpc>
                  <a:spcPts val="3239"/>
                </a:lnSpc>
              </a:pPr>
              <a:r>
                <a:rPr lang="en-US" sz="2699">
                  <a:solidFill>
                    <a:srgbClr val="1EFFC1"/>
                  </a:solidFill>
                  <a:latin typeface="Arimo"/>
                </a:rPr>
                <a:t>Topic: space </a:t>
              </a:r>
            </a:p>
            <a:p>
              <a:pPr>
                <a:lnSpc>
                  <a:spcPts val="3239"/>
                </a:lnSpc>
              </a:pPr>
            </a:p>
            <a:p>
              <a:pPr>
                <a:lnSpc>
                  <a:spcPts val="3239"/>
                </a:lnSpc>
              </a:pPr>
              <a:r>
                <a:rPr lang="en-US" sz="2699">
                  <a:solidFill>
                    <a:srgbClr val="FFFFFF"/>
                  </a:solidFill>
                  <a:latin typeface="Arimo Bold Italics"/>
                </a:rPr>
                <a:t>Message: | am trying to cook tofu with ‘tomatoes. </a:t>
              </a:r>
            </a:p>
            <a:p>
              <a:pPr>
                <a:lnSpc>
                  <a:spcPts val="3239"/>
                </a:lnSpc>
              </a:pPr>
            </a:p>
            <a:p>
              <a:pPr>
                <a:lnSpc>
                  <a:spcPts val="3239"/>
                </a:lnSpc>
              </a:pPr>
              <a:r>
                <a:rPr lang="en-US" sz="2699">
                  <a:solidFill>
                    <a:srgbClr val="FFFFFF"/>
                  </a:solidFill>
                  <a:latin typeface="Arimo Bold Italics"/>
                </a:rPr>
                <a:t>Topic:</a:t>
              </a:r>
            </a:p>
            <a:p>
              <a:pPr>
                <a:lnSpc>
                  <a:spcPts val="3239"/>
                </a:lnSpc>
              </a:pPr>
            </a:p>
          </p:txBody>
        </p:sp>
      </p:grpSp>
      <p:grpSp>
        <p:nvGrpSpPr>
          <p:cNvPr name="Group 8" id="8"/>
          <p:cNvGrpSpPr/>
          <p:nvPr/>
        </p:nvGrpSpPr>
        <p:grpSpPr>
          <a:xfrm rot="0">
            <a:off x="10498601" y="4751461"/>
            <a:ext cx="5883961" cy="1300067"/>
            <a:chOff x="0" y="0"/>
            <a:chExt cx="1518054" cy="335416"/>
          </a:xfrm>
        </p:grpSpPr>
        <p:sp>
          <p:nvSpPr>
            <p:cNvPr name="Freeform 9" id="9"/>
            <p:cNvSpPr/>
            <p:nvPr/>
          </p:nvSpPr>
          <p:spPr>
            <a:xfrm flipH="false" flipV="false" rot="0">
              <a:off x="0" y="0"/>
              <a:ext cx="1518055" cy="335416"/>
            </a:xfrm>
            <a:custGeom>
              <a:avLst/>
              <a:gdLst/>
              <a:ahLst/>
              <a:cxnLst/>
              <a:rect r="r" b="b" t="t" l="l"/>
              <a:pathLst>
                <a:path h="335416" w="1518055">
                  <a:moveTo>
                    <a:pt x="44736" y="0"/>
                  </a:moveTo>
                  <a:lnTo>
                    <a:pt x="1473319" y="0"/>
                  </a:lnTo>
                  <a:cubicBezTo>
                    <a:pt x="1498026" y="0"/>
                    <a:pt x="1518055" y="20029"/>
                    <a:pt x="1518055" y="44736"/>
                  </a:cubicBezTo>
                  <a:lnTo>
                    <a:pt x="1518055" y="290679"/>
                  </a:lnTo>
                  <a:cubicBezTo>
                    <a:pt x="1518055" y="302544"/>
                    <a:pt x="1513341" y="313923"/>
                    <a:pt x="1504952" y="322313"/>
                  </a:cubicBezTo>
                  <a:cubicBezTo>
                    <a:pt x="1496562" y="330702"/>
                    <a:pt x="1485183" y="335416"/>
                    <a:pt x="1473319" y="335416"/>
                  </a:cubicBezTo>
                  <a:lnTo>
                    <a:pt x="44736" y="335416"/>
                  </a:lnTo>
                  <a:cubicBezTo>
                    <a:pt x="20029" y="335416"/>
                    <a:pt x="0" y="315387"/>
                    <a:pt x="0" y="290679"/>
                  </a:cubicBezTo>
                  <a:lnTo>
                    <a:pt x="0" y="44736"/>
                  </a:lnTo>
                  <a:cubicBezTo>
                    <a:pt x="0" y="20029"/>
                    <a:pt x="20029" y="0"/>
                    <a:pt x="44736" y="0"/>
                  </a:cubicBezTo>
                  <a:close/>
                </a:path>
              </a:pathLst>
            </a:custGeom>
            <a:solidFill>
              <a:srgbClr val="000000">
                <a:alpha val="0"/>
              </a:srgbClr>
            </a:solidFill>
            <a:ln w="38100" cap="rnd">
              <a:solidFill>
                <a:srgbClr val="FFDE59"/>
              </a:solidFill>
              <a:prstDash val="solid"/>
              <a:round/>
            </a:ln>
          </p:spPr>
        </p:sp>
        <p:sp>
          <p:nvSpPr>
            <p:cNvPr name="TextBox 10" id="10"/>
            <p:cNvSpPr txBox="true"/>
            <p:nvPr/>
          </p:nvSpPr>
          <p:spPr>
            <a:xfrm>
              <a:off x="0" y="-19050"/>
              <a:ext cx="1518054" cy="354466"/>
            </a:xfrm>
            <a:prstGeom prst="rect">
              <a:avLst/>
            </a:prstGeom>
          </p:spPr>
          <p:txBody>
            <a:bodyPr anchor="ctr" rtlCol="false" tIns="50800" lIns="50800" bIns="50800" rIns="50800"/>
            <a:lstStyle/>
            <a:p>
              <a:pPr algn="ctr">
                <a:lnSpc>
                  <a:spcPts val="4199"/>
                </a:lnSpc>
              </a:pPr>
              <a:r>
                <a:rPr lang="en-US" sz="3499">
                  <a:solidFill>
                    <a:srgbClr val="FFFFFF"/>
                  </a:solidFill>
                  <a:latin typeface="Arimo Bold Italics"/>
                </a:rPr>
                <a:t>Cooking</a:t>
              </a:r>
            </a:p>
            <a:p>
              <a:pPr>
                <a:lnSpc>
                  <a:spcPts val="3239"/>
                </a:lnSpc>
              </a:pPr>
            </a:p>
          </p:txBody>
        </p:sp>
      </p:grpSp>
      <p:sp>
        <p:nvSpPr>
          <p:cNvPr name="TextBox 11" id="11"/>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122</a:t>
            </a:r>
          </a:p>
        </p:txBody>
      </p:sp>
      <p:sp>
        <p:nvSpPr>
          <p:cNvPr name="TextBox 12" id="12"/>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10210524" y="4468169"/>
            <a:ext cx="8077476" cy="4790131"/>
          </a:xfrm>
          <a:custGeom>
            <a:avLst/>
            <a:gdLst/>
            <a:ahLst/>
            <a:cxnLst/>
            <a:rect r="r" b="b" t="t" l="l"/>
            <a:pathLst>
              <a:path h="4790131" w="8077476">
                <a:moveTo>
                  <a:pt x="0" y="0"/>
                </a:moveTo>
                <a:lnTo>
                  <a:pt x="8077476" y="0"/>
                </a:lnTo>
                <a:lnTo>
                  <a:pt x="8077476" y="4790131"/>
                </a:lnTo>
                <a:lnTo>
                  <a:pt x="0" y="4790131"/>
                </a:lnTo>
                <a:lnTo>
                  <a:pt x="0" y="0"/>
                </a:lnTo>
                <a:close/>
              </a:path>
            </a:pathLst>
          </a:custGeom>
          <a:blipFill>
            <a:blip r:embed="rId2"/>
            <a:stretch>
              <a:fillRect l="0" t="0" r="0" b="0"/>
            </a:stretch>
          </a:blipFill>
        </p:spPr>
      </p:sp>
      <p:sp>
        <p:nvSpPr>
          <p:cNvPr name="TextBox 3" id="3"/>
          <p:cNvSpPr txBox="true"/>
          <p:nvPr/>
        </p:nvSpPr>
        <p:spPr>
          <a:xfrm rot="0">
            <a:off x="386970" y="565971"/>
            <a:ext cx="3855601" cy="1085850"/>
          </a:xfrm>
          <a:prstGeom prst="rect">
            <a:avLst/>
          </a:prstGeom>
        </p:spPr>
        <p:txBody>
          <a:bodyPr anchor="t" rtlCol="false" tIns="0" lIns="0" bIns="0" rIns="0">
            <a:spAutoFit/>
          </a:bodyPr>
          <a:lstStyle/>
          <a:p>
            <a:pPr algn="ctr">
              <a:lnSpc>
                <a:spcPts val="8700"/>
              </a:lnSpc>
              <a:spcBef>
                <a:spcPct val="0"/>
              </a:spcBef>
            </a:pPr>
            <a:r>
              <a:rPr lang="en-US" sz="6000">
                <a:solidFill>
                  <a:srgbClr val="FFFFFF"/>
                </a:solidFill>
                <a:latin typeface="Arimo"/>
              </a:rPr>
              <a:t>Advantage </a:t>
            </a:r>
          </a:p>
        </p:txBody>
      </p:sp>
      <p:sp>
        <p:nvSpPr>
          <p:cNvPr name="TextBox 4" id="4"/>
          <p:cNvSpPr txBox="true"/>
          <p:nvPr/>
        </p:nvSpPr>
        <p:spPr>
          <a:xfrm rot="0">
            <a:off x="0" y="1471239"/>
            <a:ext cx="9797296" cy="4298955"/>
          </a:xfrm>
          <a:prstGeom prst="rect">
            <a:avLst/>
          </a:prstGeom>
        </p:spPr>
        <p:txBody>
          <a:bodyPr anchor="t" rtlCol="false" tIns="0" lIns="0" bIns="0" rIns="0">
            <a:spAutoFit/>
          </a:bodyPr>
          <a:lstStyle/>
          <a:p>
            <a:pPr>
              <a:lnSpc>
                <a:spcPts val="8749"/>
              </a:lnSpc>
            </a:pPr>
          </a:p>
          <a:p>
            <a:pPr marL="755644" indent="-377822" lvl="1">
              <a:lnSpc>
                <a:spcPts val="8749"/>
              </a:lnSpc>
              <a:buFont typeface="Arial"/>
              <a:buChar char="•"/>
            </a:pPr>
            <a:r>
              <a:rPr lang="en-US" sz="3499">
                <a:solidFill>
                  <a:srgbClr val="1EFFC1"/>
                </a:solidFill>
                <a:latin typeface="Arimo"/>
              </a:rPr>
              <a:t>C</a:t>
            </a:r>
            <a:r>
              <a:rPr lang="en-US" sz="3499">
                <a:solidFill>
                  <a:srgbClr val="1EFFC1"/>
                </a:solidFill>
                <a:latin typeface="Arimo"/>
              </a:rPr>
              <a:t>reate more creative  applications </a:t>
            </a:r>
          </a:p>
          <a:p>
            <a:pPr marL="755644" indent="-377822" lvl="1">
              <a:lnSpc>
                <a:spcPts val="8749"/>
              </a:lnSpc>
              <a:buFont typeface="Arial"/>
              <a:buChar char="•"/>
            </a:pPr>
            <a:r>
              <a:rPr lang="en-US" sz="3499">
                <a:solidFill>
                  <a:srgbClr val="1EFFC1"/>
                </a:solidFill>
                <a:latin typeface="Arimo"/>
              </a:rPr>
              <a:t>Operate efficiently with minimal computational</a:t>
            </a:r>
          </a:p>
          <a:p>
            <a:pPr marL="755644" indent="-377822" lvl="1">
              <a:lnSpc>
                <a:spcPts val="8749"/>
              </a:lnSpc>
              <a:buFont typeface="Arial"/>
              <a:buChar char="•"/>
            </a:pPr>
            <a:r>
              <a:rPr lang="en-US" sz="3499">
                <a:solidFill>
                  <a:srgbClr val="1EFFC1"/>
                </a:solidFill>
                <a:latin typeface="Arimo"/>
              </a:rPr>
              <a:t>Allows efficient classifications</a:t>
            </a:r>
            <a:r>
              <a:rPr lang="en-US" sz="3499">
                <a:solidFill>
                  <a:srgbClr val="FFFFFF"/>
                </a:solidFill>
                <a:latin typeface="Arimo"/>
              </a:rPr>
              <a:t>.</a:t>
            </a:r>
          </a:p>
        </p:txBody>
      </p:sp>
      <p:sp>
        <p:nvSpPr>
          <p:cNvPr name="TextBox 5" id="5"/>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123</a:t>
            </a:r>
          </a:p>
        </p:txBody>
      </p:sp>
      <p:sp>
        <p:nvSpPr>
          <p:cNvPr name="TextBox 6" id="6"/>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77.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4577786" y="4057650"/>
            <a:ext cx="7844253" cy="1085850"/>
          </a:xfrm>
          <a:prstGeom prst="rect">
            <a:avLst/>
          </a:prstGeom>
        </p:spPr>
        <p:txBody>
          <a:bodyPr anchor="t" rtlCol="false" tIns="0" lIns="0" bIns="0" rIns="0">
            <a:spAutoFit/>
          </a:bodyPr>
          <a:lstStyle/>
          <a:p>
            <a:pPr algn="ctr">
              <a:lnSpc>
                <a:spcPts val="8700"/>
              </a:lnSpc>
              <a:spcBef>
                <a:spcPct val="0"/>
              </a:spcBef>
            </a:pPr>
            <a:r>
              <a:rPr lang="en-US" sz="6000">
                <a:solidFill>
                  <a:srgbClr val="FFFFFF"/>
                </a:solidFill>
                <a:latin typeface="Arimo"/>
              </a:rPr>
              <a:t>Few shot prompting</a:t>
            </a:r>
          </a:p>
        </p:txBody>
      </p:sp>
      <p:sp>
        <p:nvSpPr>
          <p:cNvPr name="TextBox 3" id="3"/>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124</a:t>
            </a:r>
          </a:p>
        </p:txBody>
      </p:sp>
      <p:sp>
        <p:nvSpPr>
          <p:cNvPr name="TextBox 4" id="4"/>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177941" y="1194621"/>
            <a:ext cx="14593134" cy="6508755"/>
          </a:xfrm>
          <a:prstGeom prst="rect">
            <a:avLst/>
          </a:prstGeom>
        </p:spPr>
        <p:txBody>
          <a:bodyPr anchor="t" rtlCol="false" tIns="0" lIns="0" bIns="0" rIns="0">
            <a:spAutoFit/>
          </a:bodyPr>
          <a:lstStyle/>
          <a:p>
            <a:pPr>
              <a:lnSpc>
                <a:spcPts val="8749"/>
              </a:lnSpc>
            </a:pPr>
          </a:p>
          <a:p>
            <a:pPr marL="755644" indent="-377822" lvl="1">
              <a:lnSpc>
                <a:spcPts val="8749"/>
              </a:lnSpc>
              <a:buFont typeface="Arial"/>
              <a:buChar char="•"/>
            </a:pPr>
            <a:r>
              <a:rPr lang="en-US" sz="3499">
                <a:solidFill>
                  <a:srgbClr val="1EFFC1"/>
                </a:solidFill>
                <a:latin typeface="Arimo"/>
              </a:rPr>
              <a:t>More than 2 examples are shown to the model</a:t>
            </a:r>
          </a:p>
          <a:p>
            <a:pPr marL="755644" indent="-377822" lvl="1">
              <a:lnSpc>
                <a:spcPts val="8749"/>
              </a:lnSpc>
              <a:buFont typeface="Arial"/>
              <a:buChar char="•"/>
            </a:pPr>
            <a:r>
              <a:rPr lang="en-US" sz="3499">
                <a:solidFill>
                  <a:srgbClr val="1EFFC1"/>
                </a:solidFill>
                <a:latin typeface="Arimo"/>
              </a:rPr>
              <a:t>Model does not need to be trained on a separate dataset for each task</a:t>
            </a:r>
          </a:p>
          <a:p>
            <a:pPr marL="755644" indent="-377822" lvl="1">
              <a:lnSpc>
                <a:spcPts val="8749"/>
              </a:lnSpc>
              <a:buFont typeface="Arial"/>
              <a:buChar char="•"/>
            </a:pPr>
            <a:r>
              <a:rPr lang="en-US" sz="3499">
                <a:solidFill>
                  <a:srgbClr val="1EFFC1"/>
                </a:solidFill>
                <a:latin typeface="Arimo"/>
              </a:rPr>
              <a:t>Learn to generalize from the few examples that it is given.</a:t>
            </a:r>
          </a:p>
          <a:p>
            <a:pPr marL="755644" indent="-377822" lvl="1">
              <a:lnSpc>
                <a:spcPts val="8749"/>
              </a:lnSpc>
              <a:buFont typeface="Arial"/>
              <a:buChar char="•"/>
            </a:pPr>
            <a:r>
              <a:rPr lang="en-US" sz="3499">
                <a:solidFill>
                  <a:srgbClr val="1EFFC1"/>
                </a:solidFill>
                <a:latin typeface="Arimo"/>
              </a:rPr>
              <a:t>Few-shot learning is more robust to noise </a:t>
            </a:r>
          </a:p>
          <a:p>
            <a:pPr>
              <a:lnSpc>
                <a:spcPts val="8749"/>
              </a:lnSpc>
            </a:pPr>
          </a:p>
        </p:txBody>
      </p:sp>
      <p:sp>
        <p:nvSpPr>
          <p:cNvPr name="Freeform 3" id="3"/>
          <p:cNvSpPr/>
          <p:nvPr/>
        </p:nvSpPr>
        <p:spPr>
          <a:xfrm flipH="false" flipV="false" rot="0">
            <a:off x="10151535" y="6140094"/>
            <a:ext cx="8136465" cy="3498539"/>
          </a:xfrm>
          <a:custGeom>
            <a:avLst/>
            <a:gdLst/>
            <a:ahLst/>
            <a:cxnLst/>
            <a:rect r="r" b="b" t="t" l="l"/>
            <a:pathLst>
              <a:path h="3498539" w="8136465">
                <a:moveTo>
                  <a:pt x="0" y="0"/>
                </a:moveTo>
                <a:lnTo>
                  <a:pt x="8136465" y="0"/>
                </a:lnTo>
                <a:lnTo>
                  <a:pt x="8136465" y="3498539"/>
                </a:lnTo>
                <a:lnTo>
                  <a:pt x="0" y="3498539"/>
                </a:lnTo>
                <a:lnTo>
                  <a:pt x="0" y="0"/>
                </a:lnTo>
                <a:close/>
              </a:path>
            </a:pathLst>
          </a:custGeom>
          <a:blipFill>
            <a:blip r:embed="rId2"/>
            <a:stretch>
              <a:fillRect l="0" t="-48064" r="0" b="0"/>
            </a:stretch>
          </a:blipFill>
        </p:spPr>
      </p:sp>
      <p:sp>
        <p:nvSpPr>
          <p:cNvPr name="TextBox 4" id="4"/>
          <p:cNvSpPr txBox="true"/>
          <p:nvPr/>
        </p:nvSpPr>
        <p:spPr>
          <a:xfrm rot="0">
            <a:off x="0" y="565971"/>
            <a:ext cx="7844253" cy="1085850"/>
          </a:xfrm>
          <a:prstGeom prst="rect">
            <a:avLst/>
          </a:prstGeom>
        </p:spPr>
        <p:txBody>
          <a:bodyPr anchor="t" rtlCol="false" tIns="0" lIns="0" bIns="0" rIns="0">
            <a:spAutoFit/>
          </a:bodyPr>
          <a:lstStyle/>
          <a:p>
            <a:pPr algn="ctr">
              <a:lnSpc>
                <a:spcPts val="8700"/>
              </a:lnSpc>
              <a:spcBef>
                <a:spcPct val="0"/>
              </a:spcBef>
            </a:pPr>
            <a:r>
              <a:rPr lang="en-US" sz="6000">
                <a:solidFill>
                  <a:srgbClr val="FFFFFF"/>
                </a:solidFill>
                <a:latin typeface="Arimo"/>
              </a:rPr>
              <a:t>Few shot prompting</a:t>
            </a:r>
          </a:p>
        </p:txBody>
      </p:sp>
      <p:sp>
        <p:nvSpPr>
          <p:cNvPr name="TextBox 5" id="5"/>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125</a:t>
            </a:r>
          </a:p>
        </p:txBody>
      </p:sp>
      <p:sp>
        <p:nvSpPr>
          <p:cNvPr name="TextBox 6" id="6"/>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79.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AutoShape 2" id="2"/>
          <p:cNvSpPr/>
          <p:nvPr/>
        </p:nvSpPr>
        <p:spPr>
          <a:xfrm>
            <a:off x="2222659" y="9277350"/>
            <a:ext cx="14276174" cy="0"/>
          </a:xfrm>
          <a:prstGeom prst="line">
            <a:avLst/>
          </a:prstGeom>
          <a:ln cap="flat" w="38100">
            <a:solidFill>
              <a:srgbClr val="1EFFC1"/>
            </a:solidFill>
            <a:prstDash val="solid"/>
            <a:headEnd type="none" len="sm" w="sm"/>
            <a:tailEnd type="arrow" len="sm" w="med"/>
          </a:ln>
        </p:spPr>
      </p:sp>
      <p:sp>
        <p:nvSpPr>
          <p:cNvPr name="AutoShape 3" id="3"/>
          <p:cNvSpPr/>
          <p:nvPr/>
        </p:nvSpPr>
        <p:spPr>
          <a:xfrm flipV="true">
            <a:off x="2198846" y="1646339"/>
            <a:ext cx="4762" cy="7611961"/>
          </a:xfrm>
          <a:prstGeom prst="line">
            <a:avLst/>
          </a:prstGeom>
          <a:ln cap="flat" w="38100">
            <a:solidFill>
              <a:srgbClr val="1EFFC1"/>
            </a:solidFill>
            <a:prstDash val="solid"/>
            <a:headEnd type="none" len="sm" w="sm"/>
            <a:tailEnd type="arrow" len="sm" w="med"/>
          </a:ln>
        </p:spPr>
      </p:sp>
      <p:grpSp>
        <p:nvGrpSpPr>
          <p:cNvPr name="Group 4" id="4"/>
          <p:cNvGrpSpPr/>
          <p:nvPr/>
        </p:nvGrpSpPr>
        <p:grpSpPr>
          <a:xfrm rot="0">
            <a:off x="7349769" y="1879375"/>
            <a:ext cx="3264125" cy="326412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6" id="6"/>
            <p:cNvSpPr txBox="true"/>
            <p:nvPr/>
          </p:nvSpPr>
          <p:spPr>
            <a:xfrm>
              <a:off x="76200" y="-361950"/>
              <a:ext cx="660400" cy="1098550"/>
            </a:xfrm>
            <a:prstGeom prst="rect">
              <a:avLst/>
            </a:prstGeom>
          </p:spPr>
          <p:txBody>
            <a:bodyPr anchor="ctr" rtlCol="false" tIns="50800" lIns="50800" bIns="50800" rIns="50800"/>
            <a:lstStyle/>
            <a:p>
              <a:pPr algn="ctr">
                <a:lnSpc>
                  <a:spcPts val="8499"/>
                </a:lnSpc>
              </a:pPr>
              <a:r>
                <a:rPr lang="en-US" sz="3399">
                  <a:solidFill>
                    <a:srgbClr val="1EFFC1"/>
                  </a:solidFill>
                  <a:latin typeface="Arimo"/>
                </a:rPr>
                <a:t>Animals</a:t>
              </a:r>
            </a:p>
            <a:p>
              <a:pPr algn="ctr">
                <a:lnSpc>
                  <a:spcPts val="5338"/>
                </a:lnSpc>
              </a:pPr>
            </a:p>
          </p:txBody>
        </p:sp>
      </p:grpSp>
      <p:grpSp>
        <p:nvGrpSpPr>
          <p:cNvPr name="Group 7" id="7"/>
          <p:cNvGrpSpPr/>
          <p:nvPr/>
        </p:nvGrpSpPr>
        <p:grpSpPr>
          <a:xfrm rot="0">
            <a:off x="13507615" y="1859339"/>
            <a:ext cx="3264125" cy="3284161"/>
            <a:chOff x="0" y="0"/>
            <a:chExt cx="812800" cy="817789"/>
          </a:xfrm>
        </p:grpSpPr>
        <p:sp>
          <p:nvSpPr>
            <p:cNvPr name="Freeform 8" id="8"/>
            <p:cNvSpPr/>
            <p:nvPr/>
          </p:nvSpPr>
          <p:spPr>
            <a:xfrm flipH="false" flipV="false" rot="0">
              <a:off x="0" y="0"/>
              <a:ext cx="812800" cy="817789"/>
            </a:xfrm>
            <a:custGeom>
              <a:avLst/>
              <a:gdLst/>
              <a:ahLst/>
              <a:cxnLst/>
              <a:rect r="r" b="b" t="t" l="l"/>
              <a:pathLst>
                <a:path h="817789" w="812800">
                  <a:moveTo>
                    <a:pt x="406400" y="0"/>
                  </a:moveTo>
                  <a:cubicBezTo>
                    <a:pt x="181951" y="0"/>
                    <a:pt x="0" y="183068"/>
                    <a:pt x="0" y="408895"/>
                  </a:cubicBezTo>
                  <a:cubicBezTo>
                    <a:pt x="0" y="634721"/>
                    <a:pt x="181951" y="817789"/>
                    <a:pt x="406400" y="817789"/>
                  </a:cubicBezTo>
                  <a:cubicBezTo>
                    <a:pt x="630849" y="817789"/>
                    <a:pt x="812800" y="634721"/>
                    <a:pt x="812800" y="408895"/>
                  </a:cubicBezTo>
                  <a:cubicBezTo>
                    <a:pt x="812800" y="183068"/>
                    <a:pt x="630849" y="0"/>
                    <a:pt x="406400" y="0"/>
                  </a:cubicBezTo>
                  <a:close/>
                </a:path>
              </a:pathLst>
            </a:custGeom>
            <a:solidFill>
              <a:srgbClr val="000000">
                <a:alpha val="0"/>
              </a:srgbClr>
            </a:solidFill>
            <a:ln w="38100" cap="sq">
              <a:solidFill>
                <a:srgbClr val="FFFFFF"/>
              </a:solidFill>
              <a:prstDash val="solid"/>
              <a:miter/>
            </a:ln>
          </p:spPr>
        </p:sp>
        <p:sp>
          <p:nvSpPr>
            <p:cNvPr name="TextBox 9" id="9"/>
            <p:cNvSpPr txBox="true"/>
            <p:nvPr/>
          </p:nvSpPr>
          <p:spPr>
            <a:xfrm>
              <a:off x="76200" y="-361482"/>
              <a:ext cx="660400" cy="1102604"/>
            </a:xfrm>
            <a:prstGeom prst="rect">
              <a:avLst/>
            </a:prstGeom>
          </p:spPr>
          <p:txBody>
            <a:bodyPr anchor="ctr" rtlCol="false" tIns="50800" lIns="50800" bIns="50800" rIns="50800"/>
            <a:lstStyle/>
            <a:p>
              <a:pPr algn="ctr">
                <a:lnSpc>
                  <a:spcPts val="8499"/>
                </a:lnSpc>
              </a:pPr>
              <a:r>
                <a:rPr lang="en-US" sz="3399">
                  <a:solidFill>
                    <a:srgbClr val="1EFFC1"/>
                  </a:solidFill>
                  <a:latin typeface="Arimo"/>
                </a:rPr>
                <a:t>Mountain</a:t>
              </a:r>
            </a:p>
            <a:p>
              <a:pPr algn="ctr">
                <a:lnSpc>
                  <a:spcPts val="8499"/>
                </a:lnSpc>
              </a:pPr>
              <a:r>
                <a:rPr lang="en-US" sz="3399">
                  <a:solidFill>
                    <a:srgbClr val="1EFFC1"/>
                  </a:solidFill>
                  <a:latin typeface="Arimo"/>
                </a:rPr>
                <a:t>[2.3,1.7]</a:t>
              </a:r>
            </a:p>
            <a:p>
              <a:pPr algn="ctr">
                <a:lnSpc>
                  <a:spcPts val="5338"/>
                </a:lnSpc>
              </a:pPr>
            </a:p>
          </p:txBody>
        </p:sp>
      </p:grpSp>
      <p:grpSp>
        <p:nvGrpSpPr>
          <p:cNvPr name="Group 10" id="10"/>
          <p:cNvGrpSpPr/>
          <p:nvPr/>
        </p:nvGrpSpPr>
        <p:grpSpPr>
          <a:xfrm rot="0">
            <a:off x="11076817" y="5785942"/>
            <a:ext cx="3264125" cy="3284161"/>
            <a:chOff x="0" y="0"/>
            <a:chExt cx="812800" cy="817789"/>
          </a:xfrm>
        </p:grpSpPr>
        <p:sp>
          <p:nvSpPr>
            <p:cNvPr name="Freeform 11" id="11"/>
            <p:cNvSpPr/>
            <p:nvPr/>
          </p:nvSpPr>
          <p:spPr>
            <a:xfrm flipH="false" flipV="false" rot="0">
              <a:off x="0" y="0"/>
              <a:ext cx="812800" cy="817789"/>
            </a:xfrm>
            <a:custGeom>
              <a:avLst/>
              <a:gdLst/>
              <a:ahLst/>
              <a:cxnLst/>
              <a:rect r="r" b="b" t="t" l="l"/>
              <a:pathLst>
                <a:path h="817789" w="812800">
                  <a:moveTo>
                    <a:pt x="406400" y="0"/>
                  </a:moveTo>
                  <a:cubicBezTo>
                    <a:pt x="181951" y="0"/>
                    <a:pt x="0" y="183068"/>
                    <a:pt x="0" y="408895"/>
                  </a:cubicBezTo>
                  <a:cubicBezTo>
                    <a:pt x="0" y="634721"/>
                    <a:pt x="181951" y="817789"/>
                    <a:pt x="406400" y="817789"/>
                  </a:cubicBezTo>
                  <a:cubicBezTo>
                    <a:pt x="630849" y="817789"/>
                    <a:pt x="812800" y="634721"/>
                    <a:pt x="812800" y="408895"/>
                  </a:cubicBezTo>
                  <a:cubicBezTo>
                    <a:pt x="812800" y="183068"/>
                    <a:pt x="630849" y="0"/>
                    <a:pt x="406400" y="0"/>
                  </a:cubicBezTo>
                  <a:close/>
                </a:path>
              </a:pathLst>
            </a:custGeom>
            <a:solidFill>
              <a:srgbClr val="000000">
                <a:alpha val="0"/>
              </a:srgbClr>
            </a:solidFill>
            <a:ln w="38100" cap="sq">
              <a:solidFill>
                <a:srgbClr val="FFFFFF"/>
              </a:solidFill>
              <a:prstDash val="solid"/>
              <a:miter/>
            </a:ln>
          </p:spPr>
        </p:sp>
        <p:sp>
          <p:nvSpPr>
            <p:cNvPr name="TextBox 12" id="12"/>
            <p:cNvSpPr txBox="true"/>
            <p:nvPr/>
          </p:nvSpPr>
          <p:spPr>
            <a:xfrm>
              <a:off x="76200" y="-361482"/>
              <a:ext cx="660400" cy="1102604"/>
            </a:xfrm>
            <a:prstGeom prst="rect">
              <a:avLst/>
            </a:prstGeom>
          </p:spPr>
          <p:txBody>
            <a:bodyPr anchor="ctr" rtlCol="false" tIns="50800" lIns="50800" bIns="50800" rIns="50800"/>
            <a:lstStyle/>
            <a:p>
              <a:pPr algn="ctr">
                <a:lnSpc>
                  <a:spcPts val="8499"/>
                </a:lnSpc>
              </a:pPr>
              <a:r>
                <a:rPr lang="en-US" sz="3399">
                  <a:solidFill>
                    <a:srgbClr val="1EFFC1"/>
                  </a:solidFill>
                  <a:latin typeface="Arimo"/>
                </a:rPr>
                <a:t>Flowers</a:t>
              </a:r>
            </a:p>
            <a:p>
              <a:pPr algn="ctr">
                <a:lnSpc>
                  <a:spcPts val="8499"/>
                </a:lnSpc>
              </a:pPr>
              <a:r>
                <a:rPr lang="en-US" sz="3399">
                  <a:solidFill>
                    <a:srgbClr val="1EFFC1"/>
                  </a:solidFill>
                  <a:latin typeface="Arimo"/>
                </a:rPr>
                <a:t>[2.6,2]</a:t>
              </a:r>
            </a:p>
            <a:p>
              <a:pPr algn="ctr">
                <a:lnSpc>
                  <a:spcPts val="5338"/>
                </a:lnSpc>
              </a:pPr>
            </a:p>
          </p:txBody>
        </p:sp>
      </p:grpSp>
      <p:grpSp>
        <p:nvGrpSpPr>
          <p:cNvPr name="Group 13" id="13"/>
          <p:cNvGrpSpPr/>
          <p:nvPr/>
        </p:nvGrpSpPr>
        <p:grpSpPr>
          <a:xfrm rot="0">
            <a:off x="3443424" y="5363102"/>
            <a:ext cx="3264125" cy="3305153"/>
            <a:chOff x="0" y="0"/>
            <a:chExt cx="812800" cy="823016"/>
          </a:xfrm>
        </p:grpSpPr>
        <p:sp>
          <p:nvSpPr>
            <p:cNvPr name="Freeform 14" id="14"/>
            <p:cNvSpPr/>
            <p:nvPr/>
          </p:nvSpPr>
          <p:spPr>
            <a:xfrm flipH="false" flipV="false" rot="0">
              <a:off x="0" y="0"/>
              <a:ext cx="812800" cy="823016"/>
            </a:xfrm>
            <a:custGeom>
              <a:avLst/>
              <a:gdLst/>
              <a:ahLst/>
              <a:cxnLst/>
              <a:rect r="r" b="b" t="t" l="l"/>
              <a:pathLst>
                <a:path h="823016" w="812800">
                  <a:moveTo>
                    <a:pt x="406400" y="0"/>
                  </a:moveTo>
                  <a:cubicBezTo>
                    <a:pt x="181951" y="0"/>
                    <a:pt x="0" y="184238"/>
                    <a:pt x="0" y="411508"/>
                  </a:cubicBezTo>
                  <a:cubicBezTo>
                    <a:pt x="0" y="638778"/>
                    <a:pt x="181951" y="823016"/>
                    <a:pt x="406400" y="823016"/>
                  </a:cubicBezTo>
                  <a:cubicBezTo>
                    <a:pt x="630849" y="823016"/>
                    <a:pt x="812800" y="638778"/>
                    <a:pt x="812800" y="411508"/>
                  </a:cubicBezTo>
                  <a:cubicBezTo>
                    <a:pt x="812800" y="184238"/>
                    <a:pt x="630849" y="0"/>
                    <a:pt x="406400" y="0"/>
                  </a:cubicBezTo>
                  <a:close/>
                </a:path>
              </a:pathLst>
            </a:custGeom>
            <a:solidFill>
              <a:srgbClr val="000000">
                <a:alpha val="0"/>
              </a:srgbClr>
            </a:solidFill>
            <a:ln w="38100" cap="sq">
              <a:solidFill>
                <a:srgbClr val="FFFFFF"/>
              </a:solidFill>
              <a:prstDash val="solid"/>
              <a:miter/>
            </a:ln>
          </p:spPr>
        </p:sp>
        <p:sp>
          <p:nvSpPr>
            <p:cNvPr name="TextBox 15" id="15"/>
            <p:cNvSpPr txBox="true"/>
            <p:nvPr/>
          </p:nvSpPr>
          <p:spPr>
            <a:xfrm>
              <a:off x="76200" y="-360992"/>
              <a:ext cx="660400" cy="1106851"/>
            </a:xfrm>
            <a:prstGeom prst="rect">
              <a:avLst/>
            </a:prstGeom>
          </p:spPr>
          <p:txBody>
            <a:bodyPr anchor="ctr" rtlCol="false" tIns="50800" lIns="50800" bIns="50800" rIns="50800"/>
            <a:lstStyle/>
            <a:p>
              <a:pPr algn="ctr">
                <a:lnSpc>
                  <a:spcPts val="8588"/>
                </a:lnSpc>
              </a:pPr>
              <a:r>
                <a:rPr lang="en-US" sz="3435">
                  <a:solidFill>
                    <a:srgbClr val="1EFFC1"/>
                  </a:solidFill>
                  <a:latin typeface="Arimo"/>
                </a:rPr>
                <a:t>Birds</a:t>
              </a:r>
            </a:p>
            <a:p>
              <a:pPr algn="ctr">
                <a:lnSpc>
                  <a:spcPts val="8588"/>
                </a:lnSpc>
              </a:pPr>
              <a:r>
                <a:rPr lang="en-US" sz="3435">
                  <a:solidFill>
                    <a:srgbClr val="1EFFC1"/>
                  </a:solidFill>
                  <a:latin typeface="Arimo"/>
                </a:rPr>
                <a:t>[0.8,1.0]</a:t>
              </a:r>
            </a:p>
            <a:p>
              <a:pPr algn="ctr">
                <a:lnSpc>
                  <a:spcPts val="5338"/>
                </a:lnSpc>
              </a:pPr>
            </a:p>
          </p:txBody>
        </p:sp>
      </p:grpSp>
      <p:sp>
        <p:nvSpPr>
          <p:cNvPr name="TextBox 16" id="16"/>
          <p:cNvSpPr txBox="true"/>
          <p:nvPr/>
        </p:nvSpPr>
        <p:spPr>
          <a:xfrm rot="0">
            <a:off x="7812692" y="3574232"/>
            <a:ext cx="3264125" cy="599440"/>
          </a:xfrm>
          <a:prstGeom prst="rect">
            <a:avLst/>
          </a:prstGeom>
        </p:spPr>
        <p:txBody>
          <a:bodyPr anchor="t" rtlCol="false" tIns="0" lIns="0" bIns="0" rIns="0">
            <a:spAutoFit/>
          </a:bodyPr>
          <a:lstStyle/>
          <a:p>
            <a:pPr algn="ctr">
              <a:lnSpc>
                <a:spcPts val="4759"/>
              </a:lnSpc>
              <a:spcBef>
                <a:spcPct val="0"/>
              </a:spcBef>
            </a:pPr>
            <a:r>
              <a:rPr lang="en-US" sz="3399">
                <a:solidFill>
                  <a:srgbClr val="1EFFC1"/>
                </a:solidFill>
                <a:latin typeface="Arimo"/>
              </a:rPr>
              <a:t>[1.6,1.8]</a:t>
            </a:r>
          </a:p>
        </p:txBody>
      </p:sp>
      <p:sp>
        <p:nvSpPr>
          <p:cNvPr name="TextBox 17" id="17"/>
          <p:cNvSpPr txBox="true"/>
          <p:nvPr/>
        </p:nvSpPr>
        <p:spPr>
          <a:xfrm rot="0">
            <a:off x="0" y="157915"/>
            <a:ext cx="18356238" cy="1057275"/>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Arimo"/>
              </a:rPr>
              <a:t>Representation of class in Hyper dimensional space </a:t>
            </a:r>
          </a:p>
        </p:txBody>
      </p:sp>
      <p:sp>
        <p:nvSpPr>
          <p:cNvPr name="TextBox 18" id="18"/>
          <p:cNvSpPr txBox="true"/>
          <p:nvPr/>
        </p:nvSpPr>
        <p:spPr>
          <a:xfrm rot="0">
            <a:off x="16771741" y="9780670"/>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129</a:t>
            </a:r>
          </a:p>
        </p:txBody>
      </p:sp>
      <p:sp>
        <p:nvSpPr>
          <p:cNvPr name="TextBox 19" id="19"/>
          <p:cNvSpPr txBox="true"/>
          <p:nvPr/>
        </p:nvSpPr>
        <p:spPr>
          <a:xfrm rot="0">
            <a:off x="2105739" y="1154445"/>
            <a:ext cx="233839" cy="491873"/>
          </a:xfrm>
          <a:prstGeom prst="rect">
            <a:avLst/>
          </a:prstGeom>
        </p:spPr>
        <p:txBody>
          <a:bodyPr anchor="t" rtlCol="false" tIns="0" lIns="0" bIns="0" rIns="0">
            <a:spAutoFit/>
          </a:bodyPr>
          <a:lstStyle/>
          <a:p>
            <a:pPr algn="ctr">
              <a:lnSpc>
                <a:spcPts val="3863"/>
              </a:lnSpc>
              <a:spcBef>
                <a:spcPct val="0"/>
              </a:spcBef>
            </a:pPr>
            <a:r>
              <a:rPr lang="en-US" sz="2759">
                <a:solidFill>
                  <a:srgbClr val="FFFFFF"/>
                </a:solidFill>
                <a:latin typeface="Arimo"/>
              </a:rPr>
              <a:t>Y</a:t>
            </a:r>
          </a:p>
        </p:txBody>
      </p:sp>
      <p:sp>
        <p:nvSpPr>
          <p:cNvPr name="TextBox 20" id="20"/>
          <p:cNvSpPr txBox="true"/>
          <p:nvPr/>
        </p:nvSpPr>
        <p:spPr>
          <a:xfrm rot="0">
            <a:off x="16654821" y="9012364"/>
            <a:ext cx="233839" cy="491873"/>
          </a:xfrm>
          <a:prstGeom prst="rect">
            <a:avLst/>
          </a:prstGeom>
        </p:spPr>
        <p:txBody>
          <a:bodyPr anchor="t" rtlCol="false" tIns="0" lIns="0" bIns="0" rIns="0">
            <a:spAutoFit/>
          </a:bodyPr>
          <a:lstStyle/>
          <a:p>
            <a:pPr algn="ctr">
              <a:lnSpc>
                <a:spcPts val="3863"/>
              </a:lnSpc>
              <a:spcBef>
                <a:spcPct val="0"/>
              </a:spcBef>
            </a:pPr>
            <a:r>
              <a:rPr lang="en-US" sz="2759">
                <a:solidFill>
                  <a:srgbClr val="FFFFFF"/>
                </a:solidFill>
                <a:latin typeface="Arimo"/>
              </a:rPr>
              <a:t>X</a:t>
            </a:r>
          </a:p>
        </p:txBody>
      </p:sp>
      <p:sp>
        <p:nvSpPr>
          <p:cNvPr name="TextBox 21" id="21"/>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9790051" y="6755903"/>
            <a:ext cx="5789805" cy="1523633"/>
          </a:xfrm>
          <a:custGeom>
            <a:avLst/>
            <a:gdLst/>
            <a:ahLst/>
            <a:cxnLst/>
            <a:rect r="r" b="b" t="t" l="l"/>
            <a:pathLst>
              <a:path h="1523633" w="5789805">
                <a:moveTo>
                  <a:pt x="0" y="0"/>
                </a:moveTo>
                <a:lnTo>
                  <a:pt x="5789805" y="0"/>
                </a:lnTo>
                <a:lnTo>
                  <a:pt x="5789805" y="1523633"/>
                </a:lnTo>
                <a:lnTo>
                  <a:pt x="0" y="1523633"/>
                </a:lnTo>
                <a:lnTo>
                  <a:pt x="0" y="0"/>
                </a:lnTo>
                <a:close/>
              </a:path>
            </a:pathLst>
          </a:custGeom>
          <a:blipFill>
            <a:blip r:embed="rId2"/>
            <a:stretch>
              <a:fillRect l="0" t="0" r="0" b="0"/>
            </a:stretch>
          </a:blipFill>
        </p:spPr>
      </p:sp>
      <p:sp>
        <p:nvSpPr>
          <p:cNvPr name="Freeform 3" id="3"/>
          <p:cNvSpPr/>
          <p:nvPr/>
        </p:nvSpPr>
        <p:spPr>
          <a:xfrm flipH="false" flipV="false" rot="0">
            <a:off x="1317688" y="6755903"/>
            <a:ext cx="6178749" cy="1523633"/>
          </a:xfrm>
          <a:custGeom>
            <a:avLst/>
            <a:gdLst/>
            <a:ahLst/>
            <a:cxnLst/>
            <a:rect r="r" b="b" t="t" l="l"/>
            <a:pathLst>
              <a:path h="1523633" w="6178749">
                <a:moveTo>
                  <a:pt x="0" y="0"/>
                </a:moveTo>
                <a:lnTo>
                  <a:pt x="6178749" y="0"/>
                </a:lnTo>
                <a:lnTo>
                  <a:pt x="6178749" y="1523633"/>
                </a:lnTo>
                <a:lnTo>
                  <a:pt x="0" y="1523633"/>
                </a:lnTo>
                <a:lnTo>
                  <a:pt x="0" y="0"/>
                </a:lnTo>
                <a:close/>
              </a:path>
            </a:pathLst>
          </a:custGeom>
          <a:blipFill>
            <a:blip r:embed="rId3"/>
            <a:stretch>
              <a:fillRect l="-12603" t="-28317" r="-11547" b="-28317"/>
            </a:stretch>
          </a:blipFill>
        </p:spPr>
      </p:sp>
      <p:sp>
        <p:nvSpPr>
          <p:cNvPr name="Freeform 4" id="4"/>
          <p:cNvSpPr/>
          <p:nvPr/>
        </p:nvSpPr>
        <p:spPr>
          <a:xfrm flipH="false" flipV="false" rot="0">
            <a:off x="1317688" y="2247269"/>
            <a:ext cx="2455665" cy="3083416"/>
          </a:xfrm>
          <a:custGeom>
            <a:avLst/>
            <a:gdLst/>
            <a:ahLst/>
            <a:cxnLst/>
            <a:rect r="r" b="b" t="t" l="l"/>
            <a:pathLst>
              <a:path h="3083416" w="2455665">
                <a:moveTo>
                  <a:pt x="0" y="0"/>
                </a:moveTo>
                <a:lnTo>
                  <a:pt x="2455665" y="0"/>
                </a:lnTo>
                <a:lnTo>
                  <a:pt x="2455665" y="3083416"/>
                </a:lnTo>
                <a:lnTo>
                  <a:pt x="0" y="3083416"/>
                </a:lnTo>
                <a:lnTo>
                  <a:pt x="0" y="0"/>
                </a:lnTo>
                <a:close/>
              </a:path>
            </a:pathLst>
          </a:custGeom>
          <a:blipFill>
            <a:blip r:embed="rId4"/>
            <a:stretch>
              <a:fillRect l="0" t="-1136" r="0" b="-1136"/>
            </a:stretch>
          </a:blipFill>
        </p:spPr>
      </p:sp>
      <p:sp>
        <p:nvSpPr>
          <p:cNvPr name="Freeform 5" id="5"/>
          <p:cNvSpPr/>
          <p:nvPr/>
        </p:nvSpPr>
        <p:spPr>
          <a:xfrm flipH="false" flipV="false" rot="0">
            <a:off x="4624848" y="2340862"/>
            <a:ext cx="5165203" cy="2896231"/>
          </a:xfrm>
          <a:custGeom>
            <a:avLst/>
            <a:gdLst/>
            <a:ahLst/>
            <a:cxnLst/>
            <a:rect r="r" b="b" t="t" l="l"/>
            <a:pathLst>
              <a:path h="2896231" w="5165203">
                <a:moveTo>
                  <a:pt x="0" y="0"/>
                </a:moveTo>
                <a:lnTo>
                  <a:pt x="5165203" y="0"/>
                </a:lnTo>
                <a:lnTo>
                  <a:pt x="5165203" y="2896231"/>
                </a:lnTo>
                <a:lnTo>
                  <a:pt x="0" y="2896231"/>
                </a:lnTo>
                <a:lnTo>
                  <a:pt x="0" y="0"/>
                </a:lnTo>
                <a:close/>
              </a:path>
            </a:pathLst>
          </a:custGeom>
          <a:blipFill>
            <a:blip r:embed="rId5"/>
            <a:stretch>
              <a:fillRect l="0" t="0" r="0" b="0"/>
            </a:stretch>
          </a:blipFill>
        </p:spPr>
      </p:sp>
      <p:sp>
        <p:nvSpPr>
          <p:cNvPr name="Freeform 6" id="6"/>
          <p:cNvSpPr/>
          <p:nvPr/>
        </p:nvSpPr>
        <p:spPr>
          <a:xfrm flipH="false" flipV="false" rot="0">
            <a:off x="10290397" y="2594008"/>
            <a:ext cx="7708568" cy="2049214"/>
          </a:xfrm>
          <a:custGeom>
            <a:avLst/>
            <a:gdLst/>
            <a:ahLst/>
            <a:cxnLst/>
            <a:rect r="r" b="b" t="t" l="l"/>
            <a:pathLst>
              <a:path h="2049214" w="7708568">
                <a:moveTo>
                  <a:pt x="0" y="0"/>
                </a:moveTo>
                <a:lnTo>
                  <a:pt x="7708568" y="0"/>
                </a:lnTo>
                <a:lnTo>
                  <a:pt x="7708568" y="2049215"/>
                </a:lnTo>
                <a:lnTo>
                  <a:pt x="0" y="2049215"/>
                </a:lnTo>
                <a:lnTo>
                  <a:pt x="0" y="0"/>
                </a:lnTo>
                <a:close/>
              </a:path>
            </a:pathLst>
          </a:custGeom>
          <a:blipFill>
            <a:blip r:embed="rId6"/>
            <a:stretch>
              <a:fillRect l="0" t="0" r="0" b="0"/>
            </a:stretch>
          </a:blipFill>
        </p:spPr>
      </p:sp>
      <p:sp>
        <p:nvSpPr>
          <p:cNvPr name="TextBox 7" id="7"/>
          <p:cNvSpPr txBox="true"/>
          <p:nvPr/>
        </p:nvSpPr>
        <p:spPr>
          <a:xfrm rot="0">
            <a:off x="797052" y="442912"/>
            <a:ext cx="8470106" cy="1038226"/>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Tools for Text generation</a:t>
            </a:r>
          </a:p>
        </p:txBody>
      </p:sp>
      <p:sp>
        <p:nvSpPr>
          <p:cNvPr name="TextBox 8" id="8"/>
          <p:cNvSpPr txBox="true"/>
          <p:nvPr/>
        </p:nvSpPr>
        <p:spPr>
          <a:xfrm rot="0">
            <a:off x="17036341" y="9453334"/>
            <a:ext cx="914550" cy="476250"/>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8</a:t>
            </a:r>
          </a:p>
        </p:txBody>
      </p:sp>
      <p:sp>
        <p:nvSpPr>
          <p:cNvPr name="TextBox 9" id="9"/>
          <p:cNvSpPr txBox="true"/>
          <p:nvPr/>
        </p:nvSpPr>
        <p:spPr>
          <a:xfrm rot="0">
            <a:off x="72110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9745992" y="1028700"/>
            <a:ext cx="8068385" cy="3405997"/>
          </a:xfrm>
          <a:custGeom>
            <a:avLst/>
            <a:gdLst/>
            <a:ahLst/>
            <a:cxnLst/>
            <a:rect r="r" b="b" t="t" l="l"/>
            <a:pathLst>
              <a:path h="3405997" w="8068385">
                <a:moveTo>
                  <a:pt x="0" y="0"/>
                </a:moveTo>
                <a:lnTo>
                  <a:pt x="8068384" y="0"/>
                </a:lnTo>
                <a:lnTo>
                  <a:pt x="8068384" y="3405997"/>
                </a:lnTo>
                <a:lnTo>
                  <a:pt x="0" y="3405997"/>
                </a:lnTo>
                <a:lnTo>
                  <a:pt x="0" y="0"/>
                </a:lnTo>
                <a:close/>
              </a:path>
            </a:pathLst>
          </a:custGeom>
          <a:blipFill>
            <a:blip r:embed="rId2"/>
            <a:stretch>
              <a:fillRect l="0" t="0" r="0" b="0"/>
            </a:stretch>
          </a:blipFill>
        </p:spPr>
      </p:sp>
      <p:sp>
        <p:nvSpPr>
          <p:cNvPr name="TextBox 3" id="3"/>
          <p:cNvSpPr txBox="true"/>
          <p:nvPr/>
        </p:nvSpPr>
        <p:spPr>
          <a:xfrm rot="0">
            <a:off x="629365" y="192354"/>
            <a:ext cx="3541980" cy="1085850"/>
          </a:xfrm>
          <a:prstGeom prst="rect">
            <a:avLst/>
          </a:prstGeom>
        </p:spPr>
        <p:txBody>
          <a:bodyPr anchor="t" rtlCol="false" tIns="0" lIns="0" bIns="0" rIns="0">
            <a:spAutoFit/>
          </a:bodyPr>
          <a:lstStyle/>
          <a:p>
            <a:pPr algn="ctr">
              <a:lnSpc>
                <a:spcPts val="8700"/>
              </a:lnSpc>
              <a:spcBef>
                <a:spcPct val="0"/>
              </a:spcBef>
            </a:pPr>
            <a:r>
              <a:rPr lang="en-US" sz="6000">
                <a:solidFill>
                  <a:srgbClr val="FFFFFF"/>
                </a:solidFill>
                <a:latin typeface="Arimo"/>
              </a:rPr>
              <a:t>Inference </a:t>
            </a:r>
          </a:p>
        </p:txBody>
      </p:sp>
      <p:sp>
        <p:nvSpPr>
          <p:cNvPr name="TextBox 4" id="4"/>
          <p:cNvSpPr txBox="true"/>
          <p:nvPr/>
        </p:nvSpPr>
        <p:spPr>
          <a:xfrm rot="0">
            <a:off x="514350" y="1710143"/>
            <a:ext cx="7060422" cy="971817"/>
          </a:xfrm>
          <a:prstGeom prst="rect">
            <a:avLst/>
          </a:prstGeom>
        </p:spPr>
        <p:txBody>
          <a:bodyPr anchor="t" rtlCol="false" tIns="0" lIns="0" bIns="0" rIns="0">
            <a:spAutoFit/>
          </a:bodyPr>
          <a:lstStyle/>
          <a:p>
            <a:pPr>
              <a:lnSpc>
                <a:spcPts val="8649"/>
              </a:lnSpc>
            </a:pPr>
            <a:r>
              <a:rPr lang="en-US" sz="3459">
                <a:solidFill>
                  <a:srgbClr val="FFFFFF"/>
                </a:solidFill>
                <a:latin typeface="Arimo"/>
              </a:rPr>
              <a:t>Prompt : Is tiger an animal or bird ?</a:t>
            </a:r>
          </a:p>
        </p:txBody>
      </p:sp>
      <p:sp>
        <p:nvSpPr>
          <p:cNvPr name="TextBox 5" id="5"/>
          <p:cNvSpPr txBox="true"/>
          <p:nvPr/>
        </p:nvSpPr>
        <p:spPr>
          <a:xfrm rot="0">
            <a:off x="495300" y="3117580"/>
            <a:ext cx="6546072" cy="3268602"/>
          </a:xfrm>
          <a:prstGeom prst="rect">
            <a:avLst/>
          </a:prstGeom>
        </p:spPr>
        <p:txBody>
          <a:bodyPr anchor="t" rtlCol="false" tIns="0" lIns="0" bIns="0" rIns="0">
            <a:spAutoFit/>
          </a:bodyPr>
          <a:lstStyle/>
          <a:p>
            <a:pPr>
              <a:lnSpc>
                <a:spcPts val="5189"/>
              </a:lnSpc>
            </a:pPr>
            <a:r>
              <a:rPr lang="en-US" sz="3459">
                <a:solidFill>
                  <a:srgbClr val="1EFFC1"/>
                </a:solidFill>
                <a:latin typeface="Arimo"/>
              </a:rPr>
              <a:t>Assume</a:t>
            </a:r>
          </a:p>
          <a:p>
            <a:pPr>
              <a:lnSpc>
                <a:spcPts val="5189"/>
              </a:lnSpc>
            </a:pPr>
            <a:r>
              <a:rPr lang="en-US" sz="3459">
                <a:solidFill>
                  <a:srgbClr val="1EFFC1"/>
                </a:solidFill>
                <a:latin typeface="Arimo"/>
              </a:rPr>
              <a:t>Tiger  [0.2,0.4]</a:t>
            </a:r>
          </a:p>
          <a:p>
            <a:pPr>
              <a:lnSpc>
                <a:spcPts val="5189"/>
              </a:lnSpc>
            </a:pPr>
            <a:r>
              <a:rPr lang="en-US" sz="3459">
                <a:solidFill>
                  <a:srgbClr val="1EFFC1"/>
                </a:solidFill>
                <a:latin typeface="Arimo"/>
              </a:rPr>
              <a:t>Mean :</a:t>
            </a:r>
          </a:p>
          <a:p>
            <a:pPr>
              <a:lnSpc>
                <a:spcPts val="5189"/>
              </a:lnSpc>
            </a:pPr>
            <a:r>
              <a:rPr lang="en-US" sz="3459">
                <a:solidFill>
                  <a:srgbClr val="1EFFC1"/>
                </a:solidFill>
                <a:latin typeface="Arimo"/>
              </a:rPr>
              <a:t>Animal [1.6,1.8]</a:t>
            </a:r>
          </a:p>
          <a:p>
            <a:pPr>
              <a:lnSpc>
                <a:spcPts val="5189"/>
              </a:lnSpc>
            </a:pPr>
            <a:r>
              <a:rPr lang="en-US" sz="3459">
                <a:solidFill>
                  <a:srgbClr val="1EFFC1"/>
                </a:solidFill>
                <a:latin typeface="Arimo"/>
              </a:rPr>
              <a:t>Bird [0.8,1.0 ] </a:t>
            </a:r>
          </a:p>
        </p:txBody>
      </p:sp>
      <p:sp>
        <p:nvSpPr>
          <p:cNvPr name="TextBox 6" id="6"/>
          <p:cNvSpPr txBox="true"/>
          <p:nvPr/>
        </p:nvSpPr>
        <p:spPr>
          <a:xfrm rot="0">
            <a:off x="263839" y="6824332"/>
            <a:ext cx="11857154" cy="639702"/>
          </a:xfrm>
          <a:prstGeom prst="rect">
            <a:avLst/>
          </a:prstGeom>
        </p:spPr>
        <p:txBody>
          <a:bodyPr anchor="t" rtlCol="false" tIns="0" lIns="0" bIns="0" rIns="0">
            <a:spAutoFit/>
          </a:bodyPr>
          <a:lstStyle/>
          <a:p>
            <a:pPr>
              <a:lnSpc>
                <a:spcPts val="5189"/>
              </a:lnSpc>
            </a:pPr>
            <a:r>
              <a:rPr lang="en-US" sz="3459">
                <a:solidFill>
                  <a:srgbClr val="1EFFC1"/>
                </a:solidFill>
                <a:latin typeface="Arimo"/>
              </a:rPr>
              <a:t>Euclidean distance between tiger and animal is 1.97</a:t>
            </a:r>
          </a:p>
          <a:p>
            <a:pPr>
              <a:lnSpc>
                <a:spcPts val="5189"/>
              </a:lnSpc>
            </a:pPr>
            <a:r>
              <a:rPr lang="en-US" sz="3459">
                <a:solidFill>
                  <a:srgbClr val="1EFFC1"/>
                </a:solidFill>
                <a:latin typeface="Arimo"/>
              </a:rPr>
              <a:t>Euclidean distance between tiger and bird is 2.8</a:t>
            </a:r>
          </a:p>
        </p:txBody>
      </p:sp>
      <p:sp>
        <p:nvSpPr>
          <p:cNvPr name="TextBox 7" id="7"/>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130</a:t>
            </a:r>
          </a:p>
        </p:txBody>
      </p:sp>
      <p:sp>
        <p:nvSpPr>
          <p:cNvPr name="TextBox 8" id="8"/>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81.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AutoShape 2" id="2"/>
          <p:cNvSpPr/>
          <p:nvPr/>
        </p:nvSpPr>
        <p:spPr>
          <a:xfrm>
            <a:off x="2429734" y="9277350"/>
            <a:ext cx="14276174" cy="0"/>
          </a:xfrm>
          <a:prstGeom prst="line">
            <a:avLst/>
          </a:prstGeom>
          <a:ln cap="flat" w="38100">
            <a:solidFill>
              <a:srgbClr val="1EFFC1"/>
            </a:solidFill>
            <a:prstDash val="solid"/>
            <a:headEnd type="none" len="sm" w="sm"/>
            <a:tailEnd type="arrow" len="sm" w="med"/>
          </a:ln>
        </p:spPr>
      </p:sp>
      <p:sp>
        <p:nvSpPr>
          <p:cNvPr name="AutoShape 3" id="3"/>
          <p:cNvSpPr/>
          <p:nvPr/>
        </p:nvSpPr>
        <p:spPr>
          <a:xfrm flipH="true" flipV="true">
            <a:off x="2448784" y="2374435"/>
            <a:ext cx="19050" cy="6883812"/>
          </a:xfrm>
          <a:prstGeom prst="line">
            <a:avLst/>
          </a:prstGeom>
          <a:ln cap="flat" w="38100">
            <a:solidFill>
              <a:srgbClr val="1EFFC1"/>
            </a:solidFill>
            <a:prstDash val="solid"/>
            <a:headEnd type="none" len="sm" w="sm"/>
            <a:tailEnd type="arrow" len="sm" w="med"/>
          </a:ln>
        </p:spPr>
      </p:sp>
      <p:grpSp>
        <p:nvGrpSpPr>
          <p:cNvPr name="Group 4" id="4"/>
          <p:cNvGrpSpPr/>
          <p:nvPr/>
        </p:nvGrpSpPr>
        <p:grpSpPr>
          <a:xfrm rot="0">
            <a:off x="6776012" y="2911125"/>
            <a:ext cx="3264125" cy="326412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6" id="6"/>
            <p:cNvSpPr txBox="true"/>
            <p:nvPr/>
          </p:nvSpPr>
          <p:spPr>
            <a:xfrm>
              <a:off x="76200" y="-361950"/>
              <a:ext cx="660400" cy="1098550"/>
            </a:xfrm>
            <a:prstGeom prst="rect">
              <a:avLst/>
            </a:prstGeom>
          </p:spPr>
          <p:txBody>
            <a:bodyPr anchor="ctr" rtlCol="false" tIns="50800" lIns="50800" bIns="50800" rIns="50800"/>
            <a:lstStyle/>
            <a:p>
              <a:pPr algn="ctr">
                <a:lnSpc>
                  <a:spcPts val="8499"/>
                </a:lnSpc>
              </a:pPr>
              <a:r>
                <a:rPr lang="en-US" sz="3399">
                  <a:solidFill>
                    <a:srgbClr val="1EFFC1"/>
                  </a:solidFill>
                  <a:latin typeface="Arimo"/>
                </a:rPr>
                <a:t>Animals</a:t>
              </a:r>
            </a:p>
            <a:p>
              <a:pPr algn="ctr">
                <a:lnSpc>
                  <a:spcPts val="8499"/>
                </a:lnSpc>
              </a:pPr>
              <a:r>
                <a:rPr lang="en-US" sz="3399">
                  <a:solidFill>
                    <a:srgbClr val="1EFFC1"/>
                  </a:solidFill>
                  <a:latin typeface="Arimo"/>
                </a:rPr>
                <a:t>[1.6,1.8]</a:t>
              </a:r>
            </a:p>
          </p:txBody>
        </p:sp>
      </p:grpSp>
      <p:grpSp>
        <p:nvGrpSpPr>
          <p:cNvPr name="Group 7" id="7"/>
          <p:cNvGrpSpPr/>
          <p:nvPr/>
        </p:nvGrpSpPr>
        <p:grpSpPr>
          <a:xfrm rot="0">
            <a:off x="12011812" y="1271421"/>
            <a:ext cx="3264125" cy="326412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9" id="9"/>
            <p:cNvSpPr txBox="true"/>
            <p:nvPr/>
          </p:nvSpPr>
          <p:spPr>
            <a:xfrm>
              <a:off x="76200" y="-361950"/>
              <a:ext cx="660400" cy="1098550"/>
            </a:xfrm>
            <a:prstGeom prst="rect">
              <a:avLst/>
            </a:prstGeom>
          </p:spPr>
          <p:txBody>
            <a:bodyPr anchor="ctr" rtlCol="false" tIns="50800" lIns="50800" bIns="50800" rIns="50800"/>
            <a:lstStyle/>
            <a:p>
              <a:pPr algn="ctr">
                <a:lnSpc>
                  <a:spcPts val="8499"/>
                </a:lnSpc>
              </a:pPr>
              <a:r>
                <a:rPr lang="en-US" sz="3399">
                  <a:solidFill>
                    <a:srgbClr val="1EFFC1"/>
                  </a:solidFill>
                  <a:latin typeface="Arimo"/>
                </a:rPr>
                <a:t>Mountain</a:t>
              </a:r>
            </a:p>
            <a:p>
              <a:pPr algn="ctr">
                <a:lnSpc>
                  <a:spcPts val="8499"/>
                </a:lnSpc>
              </a:pPr>
              <a:r>
                <a:rPr lang="en-US" sz="3399">
                  <a:solidFill>
                    <a:srgbClr val="1EFFC1"/>
                  </a:solidFill>
                  <a:latin typeface="Arimo"/>
                </a:rPr>
                <a:t>[2.3,1.7]</a:t>
              </a:r>
            </a:p>
          </p:txBody>
        </p:sp>
      </p:grpSp>
      <p:grpSp>
        <p:nvGrpSpPr>
          <p:cNvPr name="Group 10" id="10"/>
          <p:cNvGrpSpPr/>
          <p:nvPr/>
        </p:nvGrpSpPr>
        <p:grpSpPr>
          <a:xfrm rot="0">
            <a:off x="11495033" y="5141705"/>
            <a:ext cx="3264125" cy="326412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2" id="12"/>
            <p:cNvSpPr txBox="true"/>
            <p:nvPr/>
          </p:nvSpPr>
          <p:spPr>
            <a:xfrm>
              <a:off x="76200" y="-361950"/>
              <a:ext cx="660400" cy="1098550"/>
            </a:xfrm>
            <a:prstGeom prst="rect">
              <a:avLst/>
            </a:prstGeom>
          </p:spPr>
          <p:txBody>
            <a:bodyPr anchor="ctr" rtlCol="false" tIns="50800" lIns="50800" bIns="50800" rIns="50800"/>
            <a:lstStyle/>
            <a:p>
              <a:pPr algn="ctr">
                <a:lnSpc>
                  <a:spcPts val="8499"/>
                </a:lnSpc>
              </a:pPr>
              <a:r>
                <a:rPr lang="en-US" sz="3399">
                  <a:solidFill>
                    <a:srgbClr val="1EFFC1"/>
                  </a:solidFill>
                  <a:latin typeface="Arimo"/>
                </a:rPr>
                <a:t>Flowers</a:t>
              </a:r>
            </a:p>
            <a:p>
              <a:pPr algn="ctr">
                <a:lnSpc>
                  <a:spcPts val="8499"/>
                </a:lnSpc>
              </a:pPr>
              <a:r>
                <a:rPr lang="en-US" sz="3399">
                  <a:solidFill>
                    <a:srgbClr val="1EFFC1"/>
                  </a:solidFill>
                  <a:latin typeface="Arimo"/>
                </a:rPr>
                <a:t>[2.6,2]</a:t>
              </a:r>
            </a:p>
          </p:txBody>
        </p:sp>
      </p:grpSp>
      <p:grpSp>
        <p:nvGrpSpPr>
          <p:cNvPr name="Group 13" id="13"/>
          <p:cNvGrpSpPr/>
          <p:nvPr/>
        </p:nvGrpSpPr>
        <p:grpSpPr>
          <a:xfrm rot="0">
            <a:off x="2768937" y="5508922"/>
            <a:ext cx="3264125" cy="326412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5" id="15"/>
            <p:cNvSpPr txBox="true"/>
            <p:nvPr/>
          </p:nvSpPr>
          <p:spPr>
            <a:xfrm>
              <a:off x="76200" y="-361950"/>
              <a:ext cx="660400" cy="1098550"/>
            </a:xfrm>
            <a:prstGeom prst="rect">
              <a:avLst/>
            </a:prstGeom>
          </p:spPr>
          <p:txBody>
            <a:bodyPr anchor="ctr" rtlCol="false" tIns="50800" lIns="50800" bIns="50800" rIns="50800"/>
            <a:lstStyle/>
            <a:p>
              <a:pPr algn="ctr">
                <a:lnSpc>
                  <a:spcPts val="8499"/>
                </a:lnSpc>
              </a:pPr>
              <a:r>
                <a:rPr lang="en-US" sz="3399">
                  <a:solidFill>
                    <a:srgbClr val="1EFFC1"/>
                  </a:solidFill>
                  <a:latin typeface="Arimo"/>
                </a:rPr>
                <a:t>Birds</a:t>
              </a:r>
            </a:p>
            <a:p>
              <a:pPr algn="ctr">
                <a:lnSpc>
                  <a:spcPts val="8499"/>
                </a:lnSpc>
              </a:pPr>
              <a:r>
                <a:rPr lang="en-US" sz="3399">
                  <a:solidFill>
                    <a:srgbClr val="1EFFC1"/>
                  </a:solidFill>
                  <a:latin typeface="Arimo"/>
                </a:rPr>
                <a:t>[0.8,1.0]</a:t>
              </a:r>
            </a:p>
          </p:txBody>
        </p:sp>
      </p:grpSp>
      <p:grpSp>
        <p:nvGrpSpPr>
          <p:cNvPr name="Group 16" id="16"/>
          <p:cNvGrpSpPr/>
          <p:nvPr/>
        </p:nvGrpSpPr>
        <p:grpSpPr>
          <a:xfrm rot="0">
            <a:off x="5084773" y="3233626"/>
            <a:ext cx="367393" cy="321469"/>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DEF59"/>
            </a:solidFill>
          </p:spPr>
        </p:sp>
        <p:sp>
          <p:nvSpPr>
            <p:cNvPr name="TextBox 18" id="18"/>
            <p:cNvSpPr txBox="true"/>
            <p:nvPr/>
          </p:nvSpPr>
          <p:spPr>
            <a:xfrm>
              <a:off x="127000" y="53975"/>
              <a:ext cx="558800" cy="606425"/>
            </a:xfrm>
            <a:prstGeom prst="rect">
              <a:avLst/>
            </a:prstGeom>
          </p:spPr>
          <p:txBody>
            <a:bodyPr anchor="ctr" rtlCol="false" tIns="50800" lIns="50800" bIns="50800" rIns="50800"/>
            <a:lstStyle/>
            <a:p>
              <a:pPr algn="ctr">
                <a:lnSpc>
                  <a:spcPts val="5338"/>
                </a:lnSpc>
              </a:pPr>
            </a:p>
          </p:txBody>
        </p:sp>
      </p:grpSp>
      <p:sp>
        <p:nvSpPr>
          <p:cNvPr name="TextBox 19" id="19"/>
          <p:cNvSpPr txBox="true"/>
          <p:nvPr/>
        </p:nvSpPr>
        <p:spPr>
          <a:xfrm rot="0">
            <a:off x="4076492" y="2955654"/>
            <a:ext cx="983694" cy="599440"/>
          </a:xfrm>
          <a:prstGeom prst="rect">
            <a:avLst/>
          </a:prstGeom>
        </p:spPr>
        <p:txBody>
          <a:bodyPr anchor="t" rtlCol="false" tIns="0" lIns="0" bIns="0" rIns="0">
            <a:spAutoFit/>
          </a:bodyPr>
          <a:lstStyle/>
          <a:p>
            <a:pPr algn="ctr">
              <a:lnSpc>
                <a:spcPts val="4759"/>
              </a:lnSpc>
            </a:pPr>
            <a:r>
              <a:rPr lang="en-US" sz="3399">
                <a:solidFill>
                  <a:srgbClr val="FFFFFF"/>
                </a:solidFill>
                <a:latin typeface="Arimo"/>
              </a:rPr>
              <a:t>Tiger</a:t>
            </a:r>
          </a:p>
        </p:txBody>
      </p:sp>
      <p:sp>
        <p:nvSpPr>
          <p:cNvPr name="AutoShape 20" id="20"/>
          <p:cNvSpPr/>
          <p:nvPr/>
        </p:nvSpPr>
        <p:spPr>
          <a:xfrm>
            <a:off x="5414560" y="3544590"/>
            <a:ext cx="1444902" cy="482000"/>
          </a:xfrm>
          <a:prstGeom prst="line">
            <a:avLst/>
          </a:prstGeom>
          <a:ln cap="flat" w="38100">
            <a:solidFill>
              <a:srgbClr val="FFFFFF"/>
            </a:solidFill>
            <a:prstDash val="sysDash"/>
            <a:headEnd type="none" len="sm" w="sm"/>
            <a:tailEnd type="none" len="sm" w="sm"/>
          </a:ln>
        </p:spPr>
      </p:sp>
      <p:sp>
        <p:nvSpPr>
          <p:cNvPr name="AutoShape 21" id="21"/>
          <p:cNvSpPr/>
          <p:nvPr/>
        </p:nvSpPr>
        <p:spPr>
          <a:xfrm flipH="true">
            <a:off x="4400999" y="3562169"/>
            <a:ext cx="852515" cy="1946753"/>
          </a:xfrm>
          <a:prstGeom prst="line">
            <a:avLst/>
          </a:prstGeom>
          <a:ln cap="flat" w="38100">
            <a:solidFill>
              <a:srgbClr val="FFFFFF"/>
            </a:solidFill>
            <a:prstDash val="sysDash"/>
            <a:headEnd type="none" len="sm" w="sm"/>
            <a:tailEnd type="none" len="sm" w="sm"/>
          </a:ln>
        </p:spPr>
      </p:sp>
      <p:sp>
        <p:nvSpPr>
          <p:cNvPr name="TextBox 22" id="22"/>
          <p:cNvSpPr txBox="true"/>
          <p:nvPr/>
        </p:nvSpPr>
        <p:spPr>
          <a:xfrm rot="0">
            <a:off x="4035312" y="3958937"/>
            <a:ext cx="600194" cy="599440"/>
          </a:xfrm>
          <a:prstGeom prst="rect">
            <a:avLst/>
          </a:prstGeom>
        </p:spPr>
        <p:txBody>
          <a:bodyPr anchor="t" rtlCol="false" tIns="0" lIns="0" bIns="0" rIns="0">
            <a:spAutoFit/>
          </a:bodyPr>
          <a:lstStyle/>
          <a:p>
            <a:pPr algn="ctr">
              <a:lnSpc>
                <a:spcPts val="4759"/>
              </a:lnSpc>
            </a:pPr>
            <a:r>
              <a:rPr lang="en-US" sz="3399">
                <a:solidFill>
                  <a:srgbClr val="FFFFFF"/>
                </a:solidFill>
                <a:latin typeface="Arimo"/>
              </a:rPr>
              <a:t>2.8</a:t>
            </a:r>
          </a:p>
        </p:txBody>
      </p:sp>
      <p:sp>
        <p:nvSpPr>
          <p:cNvPr name="TextBox 23" id="23"/>
          <p:cNvSpPr txBox="true"/>
          <p:nvPr/>
        </p:nvSpPr>
        <p:spPr>
          <a:xfrm rot="0">
            <a:off x="5912987" y="2955088"/>
            <a:ext cx="840343" cy="599440"/>
          </a:xfrm>
          <a:prstGeom prst="rect">
            <a:avLst/>
          </a:prstGeom>
        </p:spPr>
        <p:txBody>
          <a:bodyPr anchor="t" rtlCol="false" tIns="0" lIns="0" bIns="0" rIns="0">
            <a:spAutoFit/>
          </a:bodyPr>
          <a:lstStyle/>
          <a:p>
            <a:pPr algn="ctr">
              <a:lnSpc>
                <a:spcPts val="4759"/>
              </a:lnSpc>
            </a:pPr>
            <a:r>
              <a:rPr lang="en-US" sz="3399">
                <a:solidFill>
                  <a:srgbClr val="FFFFFF"/>
                </a:solidFill>
                <a:latin typeface="Arimo"/>
              </a:rPr>
              <a:t>1.97</a:t>
            </a:r>
          </a:p>
        </p:txBody>
      </p:sp>
      <p:sp>
        <p:nvSpPr>
          <p:cNvPr name="TextBox 24" id="24"/>
          <p:cNvSpPr txBox="true"/>
          <p:nvPr/>
        </p:nvSpPr>
        <p:spPr>
          <a:xfrm rot="0">
            <a:off x="0" y="428625"/>
            <a:ext cx="5268470" cy="1057275"/>
          </a:xfrm>
          <a:prstGeom prst="rect">
            <a:avLst/>
          </a:prstGeom>
        </p:spPr>
        <p:txBody>
          <a:bodyPr anchor="t" rtlCol="false" tIns="0" lIns="0" bIns="0" rIns="0">
            <a:spAutoFit/>
          </a:bodyPr>
          <a:lstStyle/>
          <a:p>
            <a:pPr algn="ctr">
              <a:lnSpc>
                <a:spcPts val="8400"/>
              </a:lnSpc>
            </a:pPr>
            <a:r>
              <a:rPr lang="en-US" sz="6000">
                <a:solidFill>
                  <a:srgbClr val="FFFFFF"/>
                </a:solidFill>
                <a:latin typeface="Arimo"/>
              </a:rPr>
              <a:t>Output graph</a:t>
            </a:r>
          </a:p>
        </p:txBody>
      </p:sp>
      <p:sp>
        <p:nvSpPr>
          <p:cNvPr name="TextBox 25" id="25"/>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131</a:t>
            </a:r>
          </a:p>
        </p:txBody>
      </p:sp>
      <p:sp>
        <p:nvSpPr>
          <p:cNvPr name="TextBox 26" id="26"/>
          <p:cNvSpPr txBox="true"/>
          <p:nvPr/>
        </p:nvSpPr>
        <p:spPr>
          <a:xfrm rot="0">
            <a:off x="2369964" y="1882510"/>
            <a:ext cx="233839" cy="491873"/>
          </a:xfrm>
          <a:prstGeom prst="rect">
            <a:avLst/>
          </a:prstGeom>
        </p:spPr>
        <p:txBody>
          <a:bodyPr anchor="t" rtlCol="false" tIns="0" lIns="0" bIns="0" rIns="0">
            <a:spAutoFit/>
          </a:bodyPr>
          <a:lstStyle/>
          <a:p>
            <a:pPr algn="ctr">
              <a:lnSpc>
                <a:spcPts val="3863"/>
              </a:lnSpc>
              <a:spcBef>
                <a:spcPct val="0"/>
              </a:spcBef>
            </a:pPr>
            <a:r>
              <a:rPr lang="en-US" sz="2759">
                <a:solidFill>
                  <a:srgbClr val="FFFFFF"/>
                </a:solidFill>
                <a:latin typeface="Arimo"/>
              </a:rPr>
              <a:t>Y</a:t>
            </a:r>
          </a:p>
        </p:txBody>
      </p:sp>
      <p:sp>
        <p:nvSpPr>
          <p:cNvPr name="TextBox 27" id="27"/>
          <p:cNvSpPr txBox="true"/>
          <p:nvPr/>
        </p:nvSpPr>
        <p:spPr>
          <a:xfrm rot="0">
            <a:off x="16860215" y="8993314"/>
            <a:ext cx="233839" cy="491873"/>
          </a:xfrm>
          <a:prstGeom prst="rect">
            <a:avLst/>
          </a:prstGeom>
        </p:spPr>
        <p:txBody>
          <a:bodyPr anchor="t" rtlCol="false" tIns="0" lIns="0" bIns="0" rIns="0">
            <a:spAutoFit/>
          </a:bodyPr>
          <a:lstStyle/>
          <a:p>
            <a:pPr algn="ctr">
              <a:lnSpc>
                <a:spcPts val="3863"/>
              </a:lnSpc>
              <a:spcBef>
                <a:spcPct val="0"/>
              </a:spcBef>
            </a:pPr>
            <a:r>
              <a:rPr lang="en-US" sz="2759">
                <a:solidFill>
                  <a:srgbClr val="FFFFFF"/>
                </a:solidFill>
                <a:latin typeface="Arimo"/>
              </a:rPr>
              <a:t>X</a:t>
            </a:r>
          </a:p>
        </p:txBody>
      </p:sp>
      <p:sp>
        <p:nvSpPr>
          <p:cNvPr name="TextBox 28" id="28"/>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82.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231461" y="428625"/>
            <a:ext cx="5268470" cy="1057275"/>
          </a:xfrm>
          <a:prstGeom prst="rect">
            <a:avLst/>
          </a:prstGeom>
        </p:spPr>
        <p:txBody>
          <a:bodyPr anchor="t" rtlCol="false" tIns="0" lIns="0" bIns="0" rIns="0">
            <a:spAutoFit/>
          </a:bodyPr>
          <a:lstStyle/>
          <a:p>
            <a:pPr algn="ctr">
              <a:lnSpc>
                <a:spcPts val="8400"/>
              </a:lnSpc>
            </a:pPr>
            <a:r>
              <a:rPr lang="en-US" sz="6000">
                <a:solidFill>
                  <a:srgbClr val="FFFFFF"/>
                </a:solidFill>
                <a:latin typeface="Arimo"/>
              </a:rPr>
              <a:t>Output Prompt</a:t>
            </a:r>
          </a:p>
        </p:txBody>
      </p:sp>
      <p:grpSp>
        <p:nvGrpSpPr>
          <p:cNvPr name="Group 3" id="3"/>
          <p:cNvGrpSpPr/>
          <p:nvPr/>
        </p:nvGrpSpPr>
        <p:grpSpPr>
          <a:xfrm rot="0">
            <a:off x="629145" y="3285060"/>
            <a:ext cx="5883961" cy="2600134"/>
            <a:chOff x="0" y="0"/>
            <a:chExt cx="1518054" cy="670831"/>
          </a:xfrm>
        </p:grpSpPr>
        <p:sp>
          <p:nvSpPr>
            <p:cNvPr name="Freeform 4" id="4"/>
            <p:cNvSpPr/>
            <p:nvPr/>
          </p:nvSpPr>
          <p:spPr>
            <a:xfrm flipH="false" flipV="false" rot="0">
              <a:off x="0" y="0"/>
              <a:ext cx="1518055" cy="670831"/>
            </a:xfrm>
            <a:custGeom>
              <a:avLst/>
              <a:gdLst/>
              <a:ahLst/>
              <a:cxnLst/>
              <a:rect r="r" b="b" t="t" l="l"/>
              <a:pathLst>
                <a:path h="670831" w="1518055">
                  <a:moveTo>
                    <a:pt x="44736" y="0"/>
                  </a:moveTo>
                  <a:lnTo>
                    <a:pt x="1473319" y="0"/>
                  </a:lnTo>
                  <a:cubicBezTo>
                    <a:pt x="1498026" y="0"/>
                    <a:pt x="1518055" y="20029"/>
                    <a:pt x="1518055" y="44736"/>
                  </a:cubicBezTo>
                  <a:lnTo>
                    <a:pt x="1518055" y="626095"/>
                  </a:lnTo>
                  <a:cubicBezTo>
                    <a:pt x="1518055" y="637960"/>
                    <a:pt x="1513341" y="649339"/>
                    <a:pt x="1504952" y="657728"/>
                  </a:cubicBezTo>
                  <a:cubicBezTo>
                    <a:pt x="1496562" y="666118"/>
                    <a:pt x="1485183" y="670831"/>
                    <a:pt x="1473319" y="670831"/>
                  </a:cubicBezTo>
                  <a:lnTo>
                    <a:pt x="44736" y="670831"/>
                  </a:lnTo>
                  <a:cubicBezTo>
                    <a:pt x="20029" y="670831"/>
                    <a:pt x="0" y="650802"/>
                    <a:pt x="0" y="626095"/>
                  </a:cubicBezTo>
                  <a:lnTo>
                    <a:pt x="0" y="44736"/>
                  </a:lnTo>
                  <a:cubicBezTo>
                    <a:pt x="0" y="20029"/>
                    <a:pt x="20029" y="0"/>
                    <a:pt x="44736" y="0"/>
                  </a:cubicBezTo>
                  <a:close/>
                </a:path>
              </a:pathLst>
            </a:custGeom>
            <a:solidFill>
              <a:srgbClr val="000000">
                <a:alpha val="0"/>
              </a:srgbClr>
            </a:solidFill>
            <a:ln w="38100" cap="rnd">
              <a:solidFill>
                <a:srgbClr val="FFDE59"/>
              </a:solidFill>
              <a:prstDash val="solid"/>
              <a:round/>
            </a:ln>
          </p:spPr>
        </p:sp>
        <p:sp>
          <p:nvSpPr>
            <p:cNvPr name="TextBox 5" id="5"/>
            <p:cNvSpPr txBox="true"/>
            <p:nvPr/>
          </p:nvSpPr>
          <p:spPr>
            <a:xfrm>
              <a:off x="0" y="-19050"/>
              <a:ext cx="1518054" cy="689881"/>
            </a:xfrm>
            <a:prstGeom prst="rect">
              <a:avLst/>
            </a:prstGeom>
          </p:spPr>
          <p:txBody>
            <a:bodyPr anchor="ctr" rtlCol="false" tIns="50800" lIns="50800" bIns="50800" rIns="50800"/>
            <a:lstStyle/>
            <a:p>
              <a:pPr>
                <a:lnSpc>
                  <a:spcPts val="4199"/>
                </a:lnSpc>
              </a:pPr>
              <a:r>
                <a:rPr lang="en-US" sz="3499">
                  <a:solidFill>
                    <a:srgbClr val="FFFFFF"/>
                  </a:solidFill>
                  <a:latin typeface="Arimo Bold Italics"/>
                </a:rPr>
                <a:t>Prompt : Is tiger is an animal or bird?</a:t>
              </a:r>
            </a:p>
          </p:txBody>
        </p:sp>
      </p:grpSp>
      <p:grpSp>
        <p:nvGrpSpPr>
          <p:cNvPr name="Group 6" id="6"/>
          <p:cNvGrpSpPr/>
          <p:nvPr/>
        </p:nvGrpSpPr>
        <p:grpSpPr>
          <a:xfrm rot="0">
            <a:off x="11375339" y="3285060"/>
            <a:ext cx="5883961" cy="2600134"/>
            <a:chOff x="0" y="0"/>
            <a:chExt cx="1518054" cy="670831"/>
          </a:xfrm>
        </p:grpSpPr>
        <p:sp>
          <p:nvSpPr>
            <p:cNvPr name="Freeform 7" id="7"/>
            <p:cNvSpPr/>
            <p:nvPr/>
          </p:nvSpPr>
          <p:spPr>
            <a:xfrm flipH="false" flipV="false" rot="0">
              <a:off x="0" y="0"/>
              <a:ext cx="1518055" cy="670831"/>
            </a:xfrm>
            <a:custGeom>
              <a:avLst/>
              <a:gdLst/>
              <a:ahLst/>
              <a:cxnLst/>
              <a:rect r="r" b="b" t="t" l="l"/>
              <a:pathLst>
                <a:path h="670831" w="1518055">
                  <a:moveTo>
                    <a:pt x="44736" y="0"/>
                  </a:moveTo>
                  <a:lnTo>
                    <a:pt x="1473319" y="0"/>
                  </a:lnTo>
                  <a:cubicBezTo>
                    <a:pt x="1498026" y="0"/>
                    <a:pt x="1518055" y="20029"/>
                    <a:pt x="1518055" y="44736"/>
                  </a:cubicBezTo>
                  <a:lnTo>
                    <a:pt x="1518055" y="626095"/>
                  </a:lnTo>
                  <a:cubicBezTo>
                    <a:pt x="1518055" y="637960"/>
                    <a:pt x="1513341" y="649339"/>
                    <a:pt x="1504952" y="657728"/>
                  </a:cubicBezTo>
                  <a:cubicBezTo>
                    <a:pt x="1496562" y="666118"/>
                    <a:pt x="1485183" y="670831"/>
                    <a:pt x="1473319" y="670831"/>
                  </a:cubicBezTo>
                  <a:lnTo>
                    <a:pt x="44736" y="670831"/>
                  </a:lnTo>
                  <a:cubicBezTo>
                    <a:pt x="20029" y="670831"/>
                    <a:pt x="0" y="650802"/>
                    <a:pt x="0" y="626095"/>
                  </a:cubicBezTo>
                  <a:lnTo>
                    <a:pt x="0" y="44736"/>
                  </a:lnTo>
                  <a:cubicBezTo>
                    <a:pt x="0" y="20029"/>
                    <a:pt x="20029" y="0"/>
                    <a:pt x="44736" y="0"/>
                  </a:cubicBezTo>
                  <a:close/>
                </a:path>
              </a:pathLst>
            </a:custGeom>
            <a:solidFill>
              <a:srgbClr val="000000">
                <a:alpha val="0"/>
              </a:srgbClr>
            </a:solidFill>
            <a:ln w="38100" cap="rnd">
              <a:solidFill>
                <a:srgbClr val="FFDE59"/>
              </a:solidFill>
              <a:prstDash val="solid"/>
              <a:round/>
            </a:ln>
          </p:spPr>
        </p:sp>
        <p:sp>
          <p:nvSpPr>
            <p:cNvPr name="TextBox 8" id="8"/>
            <p:cNvSpPr txBox="true"/>
            <p:nvPr/>
          </p:nvSpPr>
          <p:spPr>
            <a:xfrm>
              <a:off x="0" y="-19050"/>
              <a:ext cx="1518054" cy="689881"/>
            </a:xfrm>
            <a:prstGeom prst="rect">
              <a:avLst/>
            </a:prstGeom>
          </p:spPr>
          <p:txBody>
            <a:bodyPr anchor="ctr" rtlCol="false" tIns="50800" lIns="50800" bIns="50800" rIns="50800"/>
            <a:lstStyle/>
            <a:p>
              <a:pPr>
                <a:lnSpc>
                  <a:spcPts val="4199"/>
                </a:lnSpc>
              </a:pPr>
              <a:r>
                <a:rPr lang="en-US" sz="3499">
                  <a:solidFill>
                    <a:srgbClr val="FFFFFF"/>
                  </a:solidFill>
                  <a:latin typeface="Arimo Bold Italics"/>
                </a:rPr>
                <a:t>Tiger is an animal </a:t>
              </a:r>
            </a:p>
          </p:txBody>
        </p:sp>
      </p:grpSp>
      <p:sp>
        <p:nvSpPr>
          <p:cNvPr name="AutoShape 9" id="9"/>
          <p:cNvSpPr/>
          <p:nvPr/>
        </p:nvSpPr>
        <p:spPr>
          <a:xfrm flipV="true">
            <a:off x="6513107" y="4585127"/>
            <a:ext cx="4862232" cy="19050"/>
          </a:xfrm>
          <a:prstGeom prst="line">
            <a:avLst/>
          </a:prstGeom>
          <a:ln cap="flat" w="38100">
            <a:solidFill>
              <a:srgbClr val="1EFFC1"/>
            </a:solidFill>
            <a:prstDash val="solid"/>
            <a:headEnd type="none" len="sm" w="sm"/>
            <a:tailEnd type="arrow" len="sm" w="med"/>
          </a:ln>
        </p:spPr>
      </p:sp>
      <p:sp>
        <p:nvSpPr>
          <p:cNvPr name="TextBox 10" id="10"/>
          <p:cNvSpPr txBox="true"/>
          <p:nvPr/>
        </p:nvSpPr>
        <p:spPr>
          <a:xfrm rot="0">
            <a:off x="6002242" y="3975144"/>
            <a:ext cx="5883961" cy="590933"/>
          </a:xfrm>
          <a:prstGeom prst="rect">
            <a:avLst/>
          </a:prstGeom>
        </p:spPr>
        <p:txBody>
          <a:bodyPr anchor="t" rtlCol="false" tIns="0" lIns="0" bIns="0" rIns="0">
            <a:spAutoFit/>
          </a:bodyPr>
          <a:lstStyle/>
          <a:p>
            <a:pPr algn="ctr">
              <a:lnSpc>
                <a:spcPts val="4703"/>
              </a:lnSpc>
              <a:spcBef>
                <a:spcPct val="0"/>
              </a:spcBef>
            </a:pPr>
            <a:r>
              <a:rPr lang="en-US" sz="3359">
                <a:solidFill>
                  <a:srgbClr val="FFFFFF"/>
                </a:solidFill>
                <a:latin typeface="Arimo"/>
              </a:rPr>
              <a:t>Chat gpt</a:t>
            </a:r>
          </a:p>
        </p:txBody>
      </p:sp>
      <p:sp>
        <p:nvSpPr>
          <p:cNvPr name="TextBox 11" id="11"/>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132</a:t>
            </a:r>
          </a:p>
        </p:txBody>
      </p:sp>
      <p:sp>
        <p:nvSpPr>
          <p:cNvPr name="TextBox 12" id="12"/>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83.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grpSp>
        <p:nvGrpSpPr>
          <p:cNvPr name="Group 2" id="2"/>
          <p:cNvGrpSpPr/>
          <p:nvPr/>
        </p:nvGrpSpPr>
        <p:grpSpPr>
          <a:xfrm rot="0">
            <a:off x="372751" y="2307927"/>
            <a:ext cx="17542497" cy="7286711"/>
            <a:chOff x="0" y="0"/>
            <a:chExt cx="23389997" cy="9715614"/>
          </a:xfrm>
        </p:grpSpPr>
        <p:sp>
          <p:nvSpPr>
            <p:cNvPr name="AutoShape 3" id="3"/>
            <p:cNvSpPr/>
            <p:nvPr/>
          </p:nvSpPr>
          <p:spPr>
            <a:xfrm flipV="true">
              <a:off x="15193826" y="10634"/>
              <a:ext cx="25400" cy="9704913"/>
            </a:xfrm>
            <a:prstGeom prst="line">
              <a:avLst/>
            </a:prstGeom>
            <a:ln cap="flat" w="50800">
              <a:solidFill>
                <a:srgbClr val="FFBD59"/>
              </a:solidFill>
              <a:prstDash val="solid"/>
              <a:headEnd type="none" len="sm" w="sm"/>
              <a:tailEnd type="none" len="sm" w="sm"/>
            </a:ln>
          </p:spPr>
        </p:sp>
        <p:sp>
          <p:nvSpPr>
            <p:cNvPr name="AutoShape 4" id="4"/>
            <p:cNvSpPr/>
            <p:nvPr/>
          </p:nvSpPr>
          <p:spPr>
            <a:xfrm flipV="true">
              <a:off x="23009004" y="50596"/>
              <a:ext cx="25393" cy="9626489"/>
            </a:xfrm>
            <a:prstGeom prst="line">
              <a:avLst/>
            </a:prstGeom>
            <a:ln cap="flat" w="50800">
              <a:solidFill>
                <a:srgbClr val="FFBD59"/>
              </a:solidFill>
              <a:prstDash val="solid"/>
              <a:headEnd type="none" len="sm" w="sm"/>
              <a:tailEnd type="none" len="sm" w="sm"/>
            </a:ln>
          </p:spPr>
        </p:sp>
        <p:sp>
          <p:nvSpPr>
            <p:cNvPr name="AutoShape 5" id="5"/>
            <p:cNvSpPr/>
            <p:nvPr/>
          </p:nvSpPr>
          <p:spPr>
            <a:xfrm flipH="true" flipV="true">
              <a:off x="7241521" y="50800"/>
              <a:ext cx="138133" cy="9664385"/>
            </a:xfrm>
            <a:prstGeom prst="line">
              <a:avLst/>
            </a:prstGeom>
            <a:ln cap="flat" w="50800">
              <a:solidFill>
                <a:srgbClr val="FFBD59"/>
              </a:solidFill>
              <a:prstDash val="solid"/>
              <a:headEnd type="none" len="sm" w="sm"/>
              <a:tailEnd type="none" len="sm" w="sm"/>
            </a:ln>
          </p:spPr>
        </p:sp>
        <p:sp>
          <p:nvSpPr>
            <p:cNvPr name="AutoShape 6" id="6"/>
            <p:cNvSpPr/>
            <p:nvPr/>
          </p:nvSpPr>
          <p:spPr>
            <a:xfrm flipH="true" flipV="true">
              <a:off x="25442" y="25400"/>
              <a:ext cx="23059811" cy="25282"/>
            </a:xfrm>
            <a:prstGeom prst="line">
              <a:avLst/>
            </a:prstGeom>
            <a:ln cap="flat" w="50800">
              <a:solidFill>
                <a:srgbClr val="FFBD59"/>
              </a:solidFill>
              <a:prstDash val="solid"/>
              <a:headEnd type="none" len="sm" w="sm"/>
              <a:tailEnd type="none" len="sm" w="sm"/>
            </a:ln>
          </p:spPr>
        </p:sp>
        <p:sp>
          <p:nvSpPr>
            <p:cNvPr name="AutoShape 7" id="7"/>
            <p:cNvSpPr/>
            <p:nvPr/>
          </p:nvSpPr>
          <p:spPr>
            <a:xfrm flipV="true">
              <a:off x="25414" y="50800"/>
              <a:ext cx="25399" cy="9588185"/>
            </a:xfrm>
            <a:prstGeom prst="line">
              <a:avLst/>
            </a:prstGeom>
            <a:ln cap="flat" w="50800">
              <a:solidFill>
                <a:srgbClr val="FFBD59"/>
              </a:solidFill>
              <a:prstDash val="solid"/>
              <a:headEnd type="none" len="sm" w="sm"/>
              <a:tailEnd type="none" len="sm" w="sm"/>
            </a:ln>
          </p:spPr>
        </p:sp>
        <p:sp>
          <p:nvSpPr>
            <p:cNvPr name="AutoShape 8" id="8"/>
            <p:cNvSpPr/>
            <p:nvPr/>
          </p:nvSpPr>
          <p:spPr>
            <a:xfrm flipH="true">
              <a:off x="76242" y="2043316"/>
              <a:ext cx="23008955" cy="50800"/>
            </a:xfrm>
            <a:prstGeom prst="line">
              <a:avLst/>
            </a:prstGeom>
            <a:ln cap="flat" w="50800">
              <a:solidFill>
                <a:srgbClr val="FFBD59"/>
              </a:solidFill>
              <a:prstDash val="solid"/>
              <a:headEnd type="none" len="sm" w="sm"/>
              <a:tailEnd type="none" len="sm" w="sm"/>
            </a:ln>
          </p:spPr>
        </p:sp>
        <p:sp>
          <p:nvSpPr>
            <p:cNvPr name="AutoShape 9" id="9"/>
            <p:cNvSpPr/>
            <p:nvPr/>
          </p:nvSpPr>
          <p:spPr>
            <a:xfrm flipH="true">
              <a:off x="127042" y="7315764"/>
              <a:ext cx="22881955" cy="57004"/>
            </a:xfrm>
            <a:prstGeom prst="line">
              <a:avLst/>
            </a:prstGeom>
            <a:ln cap="flat" w="50800">
              <a:solidFill>
                <a:srgbClr val="FFBD59"/>
              </a:solidFill>
              <a:prstDash val="solid"/>
              <a:headEnd type="none" len="sm" w="sm"/>
              <a:tailEnd type="none" len="sm" w="sm"/>
            </a:ln>
          </p:spPr>
        </p:sp>
        <p:sp>
          <p:nvSpPr>
            <p:cNvPr name="AutoShape 10" id="10"/>
            <p:cNvSpPr/>
            <p:nvPr/>
          </p:nvSpPr>
          <p:spPr>
            <a:xfrm flipH="true">
              <a:off x="14" y="9664385"/>
              <a:ext cx="23008983" cy="12767"/>
            </a:xfrm>
            <a:prstGeom prst="line">
              <a:avLst/>
            </a:prstGeom>
            <a:ln cap="flat" w="50800">
              <a:solidFill>
                <a:srgbClr val="FFBD59"/>
              </a:solidFill>
              <a:prstDash val="solid"/>
              <a:headEnd type="none" len="sm" w="sm"/>
              <a:tailEnd type="none" len="sm" w="sm"/>
            </a:ln>
          </p:spPr>
        </p:sp>
        <p:sp>
          <p:nvSpPr>
            <p:cNvPr name="TextBox 11" id="11"/>
            <p:cNvSpPr txBox="true"/>
            <p:nvPr/>
          </p:nvSpPr>
          <p:spPr>
            <a:xfrm rot="0">
              <a:off x="1230463" y="811777"/>
              <a:ext cx="3399211" cy="1231539"/>
            </a:xfrm>
            <a:prstGeom prst="rect">
              <a:avLst/>
            </a:prstGeom>
          </p:spPr>
          <p:txBody>
            <a:bodyPr anchor="t" rtlCol="false" tIns="0" lIns="0" bIns="0" rIns="0">
              <a:spAutoFit/>
            </a:bodyPr>
            <a:lstStyle/>
            <a:p>
              <a:pPr algn="ctr">
                <a:lnSpc>
                  <a:spcPts val="8411"/>
                </a:lnSpc>
                <a:spcBef>
                  <a:spcPct val="0"/>
                </a:spcBef>
              </a:pPr>
              <a:r>
                <a:rPr lang="en-US" sz="4752">
                  <a:solidFill>
                    <a:srgbClr val="FFFFFF"/>
                  </a:solidFill>
                  <a:latin typeface="Arimo"/>
                </a:rPr>
                <a:t>Zero shot</a:t>
              </a:r>
            </a:p>
          </p:txBody>
        </p:sp>
        <p:sp>
          <p:nvSpPr>
            <p:cNvPr name="AutoShape 12" id="12"/>
            <p:cNvSpPr/>
            <p:nvPr/>
          </p:nvSpPr>
          <p:spPr>
            <a:xfrm flipH="true" flipV="true">
              <a:off x="25442" y="4719465"/>
              <a:ext cx="22983555" cy="6204"/>
            </a:xfrm>
            <a:prstGeom prst="line">
              <a:avLst/>
            </a:prstGeom>
            <a:ln cap="flat" w="50800">
              <a:solidFill>
                <a:srgbClr val="FFBD59"/>
              </a:solidFill>
              <a:prstDash val="solid"/>
              <a:headEnd type="none" len="sm" w="sm"/>
              <a:tailEnd type="none" len="sm" w="sm"/>
            </a:ln>
          </p:spPr>
        </p:sp>
        <p:sp>
          <p:nvSpPr>
            <p:cNvPr name="TextBox 13" id="13"/>
            <p:cNvSpPr txBox="true"/>
            <p:nvPr/>
          </p:nvSpPr>
          <p:spPr>
            <a:xfrm rot="0">
              <a:off x="17210022" y="811777"/>
              <a:ext cx="3264709" cy="1231539"/>
            </a:xfrm>
            <a:prstGeom prst="rect">
              <a:avLst/>
            </a:prstGeom>
          </p:spPr>
          <p:txBody>
            <a:bodyPr anchor="t" rtlCol="false" tIns="0" lIns="0" bIns="0" rIns="0">
              <a:spAutoFit/>
            </a:bodyPr>
            <a:lstStyle/>
            <a:p>
              <a:pPr algn="ctr">
                <a:lnSpc>
                  <a:spcPts val="8411"/>
                </a:lnSpc>
                <a:spcBef>
                  <a:spcPct val="0"/>
                </a:spcBef>
              </a:pPr>
              <a:r>
                <a:rPr lang="en-US" sz="4752">
                  <a:solidFill>
                    <a:srgbClr val="FFFFFF"/>
                  </a:solidFill>
                  <a:latin typeface="Arimo"/>
                </a:rPr>
                <a:t>Few shot</a:t>
              </a:r>
            </a:p>
          </p:txBody>
        </p:sp>
        <p:sp>
          <p:nvSpPr>
            <p:cNvPr name="TextBox 14" id="14"/>
            <p:cNvSpPr txBox="true"/>
            <p:nvPr/>
          </p:nvSpPr>
          <p:spPr>
            <a:xfrm rot="0">
              <a:off x="9256894" y="811777"/>
              <a:ext cx="3265571" cy="1231539"/>
            </a:xfrm>
            <a:prstGeom prst="rect">
              <a:avLst/>
            </a:prstGeom>
          </p:spPr>
          <p:txBody>
            <a:bodyPr anchor="t" rtlCol="false" tIns="0" lIns="0" bIns="0" rIns="0">
              <a:spAutoFit/>
            </a:bodyPr>
            <a:lstStyle/>
            <a:p>
              <a:pPr algn="ctr">
                <a:lnSpc>
                  <a:spcPts val="8411"/>
                </a:lnSpc>
                <a:spcBef>
                  <a:spcPct val="0"/>
                </a:spcBef>
              </a:pPr>
              <a:r>
                <a:rPr lang="en-US" sz="4752">
                  <a:solidFill>
                    <a:srgbClr val="FFFFFF"/>
                  </a:solidFill>
                  <a:latin typeface="Arimo"/>
                </a:rPr>
                <a:t>One shot</a:t>
              </a:r>
            </a:p>
          </p:txBody>
        </p:sp>
        <p:sp>
          <p:nvSpPr>
            <p:cNvPr name="TextBox 15" id="15"/>
            <p:cNvSpPr txBox="true"/>
            <p:nvPr/>
          </p:nvSpPr>
          <p:spPr>
            <a:xfrm rot="0">
              <a:off x="464124" y="2787648"/>
              <a:ext cx="6433632" cy="843660"/>
            </a:xfrm>
            <a:prstGeom prst="rect">
              <a:avLst/>
            </a:prstGeom>
          </p:spPr>
          <p:txBody>
            <a:bodyPr anchor="t" rtlCol="false" tIns="0" lIns="0" bIns="0" rIns="0">
              <a:spAutoFit/>
            </a:bodyPr>
            <a:lstStyle/>
            <a:p>
              <a:pPr>
                <a:lnSpc>
                  <a:spcPts val="5664"/>
                </a:lnSpc>
                <a:spcBef>
                  <a:spcPct val="0"/>
                </a:spcBef>
              </a:pPr>
              <a:r>
                <a:rPr lang="en-US" sz="3200">
                  <a:solidFill>
                    <a:srgbClr val="1EFFC1"/>
                  </a:solidFill>
                  <a:latin typeface="Arimo"/>
                </a:rPr>
                <a:t>N</a:t>
              </a:r>
              <a:r>
                <a:rPr lang="en-US" sz="3200">
                  <a:solidFill>
                    <a:srgbClr val="1EFFC1"/>
                  </a:solidFill>
                  <a:latin typeface="Arimo"/>
                </a:rPr>
                <a:t>o labeled data </a:t>
              </a:r>
            </a:p>
          </p:txBody>
        </p:sp>
        <p:sp>
          <p:nvSpPr>
            <p:cNvPr name="TextBox 16" id="16"/>
            <p:cNvSpPr txBox="true"/>
            <p:nvPr/>
          </p:nvSpPr>
          <p:spPr>
            <a:xfrm rot="0">
              <a:off x="7722552" y="2718178"/>
              <a:ext cx="7814172" cy="913130"/>
            </a:xfrm>
            <a:prstGeom prst="rect">
              <a:avLst/>
            </a:prstGeom>
          </p:spPr>
          <p:txBody>
            <a:bodyPr anchor="t" rtlCol="false" tIns="0" lIns="0" bIns="0" rIns="0">
              <a:spAutoFit/>
            </a:bodyPr>
            <a:lstStyle/>
            <a:p>
              <a:pPr>
                <a:lnSpc>
                  <a:spcPts val="6195"/>
                </a:lnSpc>
                <a:spcBef>
                  <a:spcPct val="0"/>
                </a:spcBef>
              </a:pPr>
              <a:r>
                <a:rPr lang="en-US" sz="3500">
                  <a:solidFill>
                    <a:srgbClr val="1EFFC1"/>
                  </a:solidFill>
                  <a:latin typeface="Arimo"/>
                </a:rPr>
                <a:t> one   labeled example</a:t>
              </a:r>
            </a:p>
          </p:txBody>
        </p:sp>
        <p:sp>
          <p:nvSpPr>
            <p:cNvPr name="TextBox 17" id="17"/>
            <p:cNvSpPr txBox="true"/>
            <p:nvPr/>
          </p:nvSpPr>
          <p:spPr>
            <a:xfrm rot="0">
              <a:off x="15587526" y="2331101"/>
              <a:ext cx="6878000" cy="1766279"/>
            </a:xfrm>
            <a:prstGeom prst="rect">
              <a:avLst/>
            </a:prstGeom>
          </p:spPr>
          <p:txBody>
            <a:bodyPr anchor="t" rtlCol="false" tIns="0" lIns="0" bIns="0" rIns="0">
              <a:spAutoFit/>
            </a:bodyPr>
            <a:lstStyle/>
            <a:p>
              <a:pPr>
                <a:lnSpc>
                  <a:spcPts val="5571"/>
                </a:lnSpc>
                <a:spcBef>
                  <a:spcPct val="0"/>
                </a:spcBef>
              </a:pPr>
              <a:r>
                <a:rPr lang="en-US" sz="3147">
                  <a:solidFill>
                    <a:srgbClr val="1EFFC1"/>
                  </a:solidFill>
                  <a:latin typeface="Arimo"/>
                </a:rPr>
                <a:t>L</a:t>
              </a:r>
              <a:r>
                <a:rPr lang="en-US" sz="3147">
                  <a:solidFill>
                    <a:srgbClr val="1EFFC1"/>
                  </a:solidFill>
                  <a:latin typeface="Arimo"/>
                </a:rPr>
                <a:t>imited number of labeled examples </a:t>
              </a:r>
            </a:p>
          </p:txBody>
        </p:sp>
        <p:sp>
          <p:nvSpPr>
            <p:cNvPr name="TextBox 18" id="18"/>
            <p:cNvSpPr txBox="true"/>
            <p:nvPr/>
          </p:nvSpPr>
          <p:spPr>
            <a:xfrm rot="0">
              <a:off x="7660420" y="5024119"/>
              <a:ext cx="6770742" cy="1913382"/>
            </a:xfrm>
            <a:prstGeom prst="rect">
              <a:avLst/>
            </a:prstGeom>
          </p:spPr>
          <p:txBody>
            <a:bodyPr anchor="t" rtlCol="false" tIns="0" lIns="0" bIns="0" rIns="0">
              <a:spAutoFit/>
            </a:bodyPr>
            <a:lstStyle/>
            <a:p>
              <a:pPr>
                <a:lnSpc>
                  <a:spcPts val="6018"/>
                </a:lnSpc>
                <a:spcBef>
                  <a:spcPct val="0"/>
                </a:spcBef>
              </a:pPr>
              <a:r>
                <a:rPr lang="en-US" sz="3400">
                  <a:solidFill>
                    <a:srgbClr val="1EFFC1"/>
                  </a:solidFill>
                  <a:latin typeface="Arimo"/>
                </a:rPr>
                <a:t>M</a:t>
              </a:r>
              <a:r>
                <a:rPr lang="en-US" sz="3400">
                  <a:solidFill>
                    <a:srgbClr val="1EFFC1"/>
                  </a:solidFill>
                  <a:latin typeface="Arimo"/>
                </a:rPr>
                <a:t>ake predictions  by single example.</a:t>
              </a:r>
            </a:p>
          </p:txBody>
        </p:sp>
        <p:sp>
          <p:nvSpPr>
            <p:cNvPr name="TextBox 19" id="19"/>
            <p:cNvSpPr txBox="true"/>
            <p:nvPr/>
          </p:nvSpPr>
          <p:spPr>
            <a:xfrm rot="0">
              <a:off x="272757" y="5035714"/>
              <a:ext cx="6624999" cy="1850986"/>
            </a:xfrm>
            <a:prstGeom prst="rect">
              <a:avLst/>
            </a:prstGeom>
          </p:spPr>
          <p:txBody>
            <a:bodyPr anchor="t" rtlCol="false" tIns="0" lIns="0" bIns="0" rIns="0">
              <a:spAutoFit/>
            </a:bodyPr>
            <a:lstStyle/>
            <a:p>
              <a:pPr>
                <a:lnSpc>
                  <a:spcPts val="5895"/>
                </a:lnSpc>
                <a:spcBef>
                  <a:spcPct val="0"/>
                </a:spcBef>
              </a:pPr>
              <a:r>
                <a:rPr lang="en-US" sz="3330">
                  <a:solidFill>
                    <a:srgbClr val="1EFFC1"/>
                  </a:solidFill>
                  <a:latin typeface="Arimo"/>
                </a:rPr>
                <a:t>P</a:t>
              </a:r>
              <a:r>
                <a:rPr lang="en-US" sz="3330">
                  <a:solidFill>
                    <a:srgbClr val="1EFFC1"/>
                  </a:solidFill>
                  <a:latin typeface="Arimo"/>
                </a:rPr>
                <a:t>redictions  by using prior knowledge</a:t>
              </a:r>
            </a:p>
          </p:txBody>
        </p:sp>
        <p:sp>
          <p:nvSpPr>
            <p:cNvPr name="TextBox 20" id="20"/>
            <p:cNvSpPr txBox="true"/>
            <p:nvPr/>
          </p:nvSpPr>
          <p:spPr>
            <a:xfrm rot="0">
              <a:off x="15587526" y="5056948"/>
              <a:ext cx="7802470" cy="1847723"/>
            </a:xfrm>
            <a:prstGeom prst="rect">
              <a:avLst/>
            </a:prstGeom>
          </p:spPr>
          <p:txBody>
            <a:bodyPr anchor="t" rtlCol="false" tIns="0" lIns="0" bIns="0" rIns="0">
              <a:spAutoFit/>
            </a:bodyPr>
            <a:lstStyle/>
            <a:p>
              <a:pPr>
                <a:lnSpc>
                  <a:spcPts val="5824"/>
                </a:lnSpc>
                <a:spcBef>
                  <a:spcPct val="0"/>
                </a:spcBef>
              </a:pPr>
              <a:r>
                <a:rPr lang="en-US" sz="3290">
                  <a:solidFill>
                    <a:srgbClr val="1EFFC1"/>
                  </a:solidFill>
                  <a:latin typeface="Arimo"/>
                </a:rPr>
                <a:t>Make P</a:t>
              </a:r>
              <a:r>
                <a:rPr lang="en-US" sz="3290">
                  <a:solidFill>
                    <a:srgbClr val="1EFFC1"/>
                  </a:solidFill>
                  <a:latin typeface="Arimo"/>
                </a:rPr>
                <a:t>redictions  by few examples of labeled data</a:t>
              </a:r>
            </a:p>
          </p:txBody>
        </p:sp>
        <p:sp>
          <p:nvSpPr>
            <p:cNvPr name="TextBox 21" id="21"/>
            <p:cNvSpPr txBox="true"/>
            <p:nvPr/>
          </p:nvSpPr>
          <p:spPr>
            <a:xfrm rot="0">
              <a:off x="397790" y="7658518"/>
              <a:ext cx="6374932" cy="1954530"/>
            </a:xfrm>
            <a:prstGeom prst="rect">
              <a:avLst/>
            </a:prstGeom>
          </p:spPr>
          <p:txBody>
            <a:bodyPr anchor="t" rtlCol="false" tIns="0" lIns="0" bIns="0" rIns="0">
              <a:spAutoFit/>
            </a:bodyPr>
            <a:lstStyle/>
            <a:p>
              <a:pPr>
                <a:lnSpc>
                  <a:spcPts val="6195"/>
                </a:lnSpc>
                <a:spcBef>
                  <a:spcPct val="0"/>
                </a:spcBef>
              </a:pPr>
              <a:r>
                <a:rPr lang="en-US" sz="3500">
                  <a:solidFill>
                    <a:srgbClr val="1EFFC1"/>
                  </a:solidFill>
                  <a:latin typeface="Arimo"/>
                </a:rPr>
                <a:t>H</a:t>
              </a:r>
              <a:r>
                <a:rPr lang="en-US" sz="3500">
                  <a:solidFill>
                    <a:srgbClr val="1EFFC1"/>
                  </a:solidFill>
                  <a:latin typeface="Arimo"/>
                </a:rPr>
                <a:t>elpful for general questions</a:t>
              </a:r>
            </a:p>
          </p:txBody>
        </p:sp>
        <p:sp>
          <p:nvSpPr>
            <p:cNvPr name="TextBox 22" id="22"/>
            <p:cNvSpPr txBox="true"/>
            <p:nvPr/>
          </p:nvSpPr>
          <p:spPr>
            <a:xfrm rot="0">
              <a:off x="7484811" y="7595018"/>
              <a:ext cx="7603860" cy="1954530"/>
            </a:xfrm>
            <a:prstGeom prst="rect">
              <a:avLst/>
            </a:prstGeom>
          </p:spPr>
          <p:txBody>
            <a:bodyPr anchor="t" rtlCol="false" tIns="0" lIns="0" bIns="0" rIns="0">
              <a:spAutoFit/>
            </a:bodyPr>
            <a:lstStyle/>
            <a:p>
              <a:pPr>
                <a:lnSpc>
                  <a:spcPts val="6195"/>
                </a:lnSpc>
                <a:spcBef>
                  <a:spcPct val="0"/>
                </a:spcBef>
              </a:pPr>
              <a:r>
                <a:rPr lang="en-US" sz="3500">
                  <a:solidFill>
                    <a:srgbClr val="1EFFC1"/>
                  </a:solidFill>
                  <a:latin typeface="Arimo"/>
                </a:rPr>
                <a:t>U</a:t>
              </a:r>
              <a:r>
                <a:rPr lang="en-US" sz="3500">
                  <a:solidFill>
                    <a:srgbClr val="1EFFC1"/>
                  </a:solidFill>
                  <a:latin typeface="Arimo"/>
                </a:rPr>
                <a:t>seful when  need  for a specific format </a:t>
              </a:r>
            </a:p>
          </p:txBody>
        </p:sp>
        <p:sp>
          <p:nvSpPr>
            <p:cNvPr name="TextBox 23" id="23"/>
            <p:cNvSpPr txBox="true"/>
            <p:nvPr/>
          </p:nvSpPr>
          <p:spPr>
            <a:xfrm rot="0">
              <a:off x="15511326" y="7436536"/>
              <a:ext cx="6375584" cy="1954530"/>
            </a:xfrm>
            <a:prstGeom prst="rect">
              <a:avLst/>
            </a:prstGeom>
          </p:spPr>
          <p:txBody>
            <a:bodyPr anchor="t" rtlCol="false" tIns="0" lIns="0" bIns="0" rIns="0">
              <a:spAutoFit/>
            </a:bodyPr>
            <a:lstStyle/>
            <a:p>
              <a:pPr>
                <a:lnSpc>
                  <a:spcPts val="6195"/>
                </a:lnSpc>
                <a:spcBef>
                  <a:spcPct val="0"/>
                </a:spcBef>
              </a:pPr>
              <a:r>
                <a:rPr lang="en-US" sz="3500">
                  <a:solidFill>
                    <a:srgbClr val="1EFFC1"/>
                  </a:solidFill>
                  <a:latin typeface="Arimo"/>
                </a:rPr>
                <a:t>B</a:t>
              </a:r>
              <a:r>
                <a:rPr lang="en-US" sz="3500">
                  <a:solidFill>
                    <a:srgbClr val="1EFFC1"/>
                  </a:solidFill>
                  <a:latin typeface="Arimo"/>
                </a:rPr>
                <a:t>eneficial when dealing with complex tasks</a:t>
              </a:r>
            </a:p>
          </p:txBody>
        </p:sp>
      </p:grpSp>
      <p:sp>
        <p:nvSpPr>
          <p:cNvPr name="TextBox 24" id="24"/>
          <p:cNvSpPr txBox="true"/>
          <p:nvPr/>
        </p:nvSpPr>
        <p:spPr>
          <a:xfrm rot="0">
            <a:off x="0" y="677989"/>
            <a:ext cx="15998375" cy="1057275"/>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Arimo"/>
              </a:rPr>
              <a:t>Difference Bettween Zero,one and Few shot</a:t>
            </a:r>
          </a:p>
        </p:txBody>
      </p:sp>
      <p:sp>
        <p:nvSpPr>
          <p:cNvPr name="TextBox 25" id="25"/>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133</a:t>
            </a:r>
          </a:p>
        </p:txBody>
      </p:sp>
      <p:sp>
        <p:nvSpPr>
          <p:cNvPr name="TextBox 26" id="26"/>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84.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5367246" y="3922367"/>
            <a:ext cx="5592246" cy="942975"/>
          </a:xfrm>
          <a:prstGeom prst="rect">
            <a:avLst/>
          </a:prstGeom>
        </p:spPr>
        <p:txBody>
          <a:bodyPr anchor="t" rtlCol="false" tIns="0" lIns="0" bIns="0" rIns="0">
            <a:spAutoFit/>
          </a:bodyPr>
          <a:lstStyle/>
          <a:p>
            <a:pPr algn="ctr">
              <a:lnSpc>
                <a:spcPts val="7200"/>
              </a:lnSpc>
              <a:spcBef>
                <a:spcPct val="0"/>
              </a:spcBef>
            </a:pPr>
            <a:r>
              <a:rPr lang="en-US" sz="6000">
                <a:solidFill>
                  <a:srgbClr val="FFFFFF"/>
                </a:solidFill>
                <a:latin typeface="Arimo"/>
              </a:rPr>
              <a:t>Chain of thought</a:t>
            </a:r>
          </a:p>
        </p:txBody>
      </p:sp>
      <p:sp>
        <p:nvSpPr>
          <p:cNvPr name="TextBox 3" id="3"/>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134</a:t>
            </a:r>
          </a:p>
        </p:txBody>
      </p:sp>
      <p:sp>
        <p:nvSpPr>
          <p:cNvPr name="TextBox 4" id="4"/>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11913080" y="5143500"/>
            <a:ext cx="5949367" cy="4751508"/>
          </a:xfrm>
          <a:custGeom>
            <a:avLst/>
            <a:gdLst/>
            <a:ahLst/>
            <a:cxnLst/>
            <a:rect r="r" b="b" t="t" l="l"/>
            <a:pathLst>
              <a:path h="4751508" w="5949367">
                <a:moveTo>
                  <a:pt x="0" y="0"/>
                </a:moveTo>
                <a:lnTo>
                  <a:pt x="5949367" y="0"/>
                </a:lnTo>
                <a:lnTo>
                  <a:pt x="5949367" y="4751508"/>
                </a:lnTo>
                <a:lnTo>
                  <a:pt x="0" y="4751508"/>
                </a:lnTo>
                <a:lnTo>
                  <a:pt x="0" y="0"/>
                </a:lnTo>
                <a:close/>
              </a:path>
            </a:pathLst>
          </a:custGeom>
          <a:blipFill>
            <a:blip r:embed="rId2"/>
            <a:stretch>
              <a:fillRect l="0" t="0" r="0" b="0"/>
            </a:stretch>
          </a:blipFill>
        </p:spPr>
      </p:sp>
      <p:sp>
        <p:nvSpPr>
          <p:cNvPr name="TextBox 3" id="3"/>
          <p:cNvSpPr txBox="true"/>
          <p:nvPr/>
        </p:nvSpPr>
        <p:spPr>
          <a:xfrm rot="0">
            <a:off x="506563" y="810502"/>
            <a:ext cx="5592246" cy="942975"/>
          </a:xfrm>
          <a:prstGeom prst="rect">
            <a:avLst/>
          </a:prstGeom>
        </p:spPr>
        <p:txBody>
          <a:bodyPr anchor="t" rtlCol="false" tIns="0" lIns="0" bIns="0" rIns="0">
            <a:spAutoFit/>
          </a:bodyPr>
          <a:lstStyle/>
          <a:p>
            <a:pPr algn="ctr">
              <a:lnSpc>
                <a:spcPts val="7200"/>
              </a:lnSpc>
              <a:spcBef>
                <a:spcPct val="0"/>
              </a:spcBef>
            </a:pPr>
            <a:r>
              <a:rPr lang="en-US" sz="6000">
                <a:solidFill>
                  <a:srgbClr val="FFFFFF"/>
                </a:solidFill>
                <a:latin typeface="Arimo"/>
              </a:rPr>
              <a:t>Chain of thought</a:t>
            </a:r>
          </a:p>
        </p:txBody>
      </p:sp>
      <p:sp>
        <p:nvSpPr>
          <p:cNvPr name="TextBox 4" id="4"/>
          <p:cNvSpPr txBox="true"/>
          <p:nvPr/>
        </p:nvSpPr>
        <p:spPr>
          <a:xfrm rot="0">
            <a:off x="421849" y="2012508"/>
            <a:ext cx="11230332" cy="4264664"/>
          </a:xfrm>
          <a:prstGeom prst="rect">
            <a:avLst/>
          </a:prstGeom>
        </p:spPr>
        <p:txBody>
          <a:bodyPr anchor="t" rtlCol="false" tIns="0" lIns="0" bIns="0" rIns="0">
            <a:spAutoFit/>
          </a:bodyPr>
          <a:lstStyle/>
          <a:p>
            <a:pPr marL="755644" indent="-377822" lvl="1">
              <a:lnSpc>
                <a:spcPts val="8644"/>
              </a:lnSpc>
              <a:buFont typeface="Arial"/>
              <a:buChar char="•"/>
            </a:pPr>
            <a:r>
              <a:rPr lang="en-US" sz="3499">
                <a:solidFill>
                  <a:srgbClr val="48FFD5"/>
                </a:solidFill>
                <a:latin typeface="Arimo"/>
              </a:rPr>
              <a:t>S</a:t>
            </a:r>
            <a:r>
              <a:rPr lang="en-US" sz="3499">
                <a:solidFill>
                  <a:srgbClr val="48FFD5"/>
                </a:solidFill>
                <a:latin typeface="Arimo"/>
              </a:rPr>
              <a:t>equential approach</a:t>
            </a:r>
          </a:p>
          <a:p>
            <a:pPr marL="755644" indent="-377822" lvl="1">
              <a:lnSpc>
                <a:spcPts val="8644"/>
              </a:lnSpc>
              <a:buFont typeface="Arial"/>
              <a:buChar char="•"/>
            </a:pPr>
            <a:r>
              <a:rPr lang="en-US" sz="3499">
                <a:solidFill>
                  <a:srgbClr val="48FFD5"/>
                </a:solidFill>
                <a:latin typeface="Arimo"/>
              </a:rPr>
              <a:t>Each prompt builds upon the previous output</a:t>
            </a:r>
          </a:p>
          <a:p>
            <a:pPr marL="755644" indent="-377822" lvl="1">
              <a:lnSpc>
                <a:spcPts val="8644"/>
              </a:lnSpc>
              <a:buFont typeface="Arial"/>
              <a:buChar char="•"/>
            </a:pPr>
            <a:r>
              <a:rPr lang="en-US" sz="3499">
                <a:solidFill>
                  <a:srgbClr val="48FFD5"/>
                </a:solidFill>
                <a:latin typeface="Arimo"/>
              </a:rPr>
              <a:t>Address complex tasks like reasoning and arithmetic.</a:t>
            </a:r>
          </a:p>
          <a:p>
            <a:pPr marL="755644" indent="-377822" lvl="1">
              <a:lnSpc>
                <a:spcPts val="8644"/>
              </a:lnSpc>
              <a:buFont typeface="Arial"/>
              <a:buChar char="•"/>
            </a:pPr>
            <a:r>
              <a:rPr lang="en-US" sz="3499">
                <a:solidFill>
                  <a:srgbClr val="48FFD5"/>
                </a:solidFill>
                <a:latin typeface="Arimo"/>
              </a:rPr>
              <a:t> Generate accurate and informative responses. </a:t>
            </a:r>
          </a:p>
        </p:txBody>
      </p:sp>
      <p:sp>
        <p:nvSpPr>
          <p:cNvPr name="TextBox 5" id="5"/>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135</a:t>
            </a:r>
          </a:p>
        </p:txBody>
      </p:sp>
      <p:sp>
        <p:nvSpPr>
          <p:cNvPr name="TextBox 6" id="6"/>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86.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AutoShape 2" id="2"/>
          <p:cNvSpPr/>
          <p:nvPr/>
        </p:nvSpPr>
        <p:spPr>
          <a:xfrm>
            <a:off x="7496224" y="5143500"/>
            <a:ext cx="3334880" cy="61912"/>
          </a:xfrm>
          <a:prstGeom prst="line">
            <a:avLst/>
          </a:prstGeom>
          <a:ln cap="flat" w="123825">
            <a:solidFill>
              <a:srgbClr val="1EFFC1"/>
            </a:solidFill>
            <a:prstDash val="solid"/>
            <a:headEnd type="none" len="sm" w="sm"/>
            <a:tailEnd type="arrow" len="sm" w="med"/>
          </a:ln>
        </p:spPr>
      </p:sp>
      <p:sp>
        <p:nvSpPr>
          <p:cNvPr name="TextBox 3" id="3"/>
          <p:cNvSpPr txBox="true"/>
          <p:nvPr/>
        </p:nvSpPr>
        <p:spPr>
          <a:xfrm rot="0">
            <a:off x="606309" y="346625"/>
            <a:ext cx="3176469" cy="942975"/>
          </a:xfrm>
          <a:prstGeom prst="rect">
            <a:avLst/>
          </a:prstGeom>
        </p:spPr>
        <p:txBody>
          <a:bodyPr anchor="t" rtlCol="false" tIns="0" lIns="0" bIns="0" rIns="0">
            <a:spAutoFit/>
          </a:bodyPr>
          <a:lstStyle/>
          <a:p>
            <a:pPr algn="ctr">
              <a:lnSpc>
                <a:spcPts val="7200"/>
              </a:lnSpc>
              <a:spcBef>
                <a:spcPct val="0"/>
              </a:spcBef>
            </a:pPr>
            <a:r>
              <a:rPr lang="en-US" sz="6000">
                <a:solidFill>
                  <a:srgbClr val="FFFFFF"/>
                </a:solidFill>
                <a:latin typeface="Arimo"/>
              </a:rPr>
              <a:t>Example </a:t>
            </a:r>
          </a:p>
        </p:txBody>
      </p:sp>
      <p:sp>
        <p:nvSpPr>
          <p:cNvPr name="TextBox 4" id="4"/>
          <p:cNvSpPr txBox="true"/>
          <p:nvPr/>
        </p:nvSpPr>
        <p:spPr>
          <a:xfrm rot="0">
            <a:off x="7234896" y="4481950"/>
            <a:ext cx="4415642" cy="599653"/>
          </a:xfrm>
          <a:prstGeom prst="rect">
            <a:avLst/>
          </a:prstGeom>
        </p:spPr>
        <p:txBody>
          <a:bodyPr anchor="t" rtlCol="false" tIns="0" lIns="0" bIns="0" rIns="0">
            <a:spAutoFit/>
          </a:bodyPr>
          <a:lstStyle/>
          <a:p>
            <a:pPr algn="ctr">
              <a:lnSpc>
                <a:spcPts val="4801"/>
              </a:lnSpc>
              <a:spcBef>
                <a:spcPct val="0"/>
              </a:spcBef>
            </a:pPr>
            <a:r>
              <a:rPr lang="en-US" sz="3429">
                <a:solidFill>
                  <a:srgbClr val="1EFFC1"/>
                </a:solidFill>
                <a:latin typeface="Arimo"/>
              </a:rPr>
              <a:t>Google bard</a:t>
            </a:r>
          </a:p>
        </p:txBody>
      </p:sp>
      <p:grpSp>
        <p:nvGrpSpPr>
          <p:cNvPr name="Group 5" id="5"/>
          <p:cNvGrpSpPr/>
          <p:nvPr/>
        </p:nvGrpSpPr>
        <p:grpSpPr>
          <a:xfrm rot="0">
            <a:off x="10831104" y="2034882"/>
            <a:ext cx="7089303" cy="6003904"/>
            <a:chOff x="0" y="0"/>
            <a:chExt cx="1829031" cy="1549000"/>
          </a:xfrm>
        </p:grpSpPr>
        <p:sp>
          <p:nvSpPr>
            <p:cNvPr name="Freeform 6" id="6"/>
            <p:cNvSpPr/>
            <p:nvPr/>
          </p:nvSpPr>
          <p:spPr>
            <a:xfrm flipH="false" flipV="false" rot="0">
              <a:off x="0" y="0"/>
              <a:ext cx="1829031" cy="1549000"/>
            </a:xfrm>
            <a:custGeom>
              <a:avLst/>
              <a:gdLst/>
              <a:ahLst/>
              <a:cxnLst/>
              <a:rect r="r" b="b" t="t" l="l"/>
              <a:pathLst>
                <a:path h="1549000" w="1829031">
                  <a:moveTo>
                    <a:pt x="37130" y="0"/>
                  </a:moveTo>
                  <a:lnTo>
                    <a:pt x="1791901" y="0"/>
                  </a:lnTo>
                  <a:cubicBezTo>
                    <a:pt x="1812408" y="0"/>
                    <a:pt x="1829031" y="16624"/>
                    <a:pt x="1829031" y="37130"/>
                  </a:cubicBezTo>
                  <a:lnTo>
                    <a:pt x="1829031" y="1511870"/>
                  </a:lnTo>
                  <a:cubicBezTo>
                    <a:pt x="1829031" y="1532376"/>
                    <a:pt x="1812408" y="1549000"/>
                    <a:pt x="1791901" y="1549000"/>
                  </a:cubicBezTo>
                  <a:lnTo>
                    <a:pt x="37130" y="1549000"/>
                  </a:lnTo>
                  <a:cubicBezTo>
                    <a:pt x="16624" y="1549000"/>
                    <a:pt x="0" y="1532376"/>
                    <a:pt x="0" y="1511870"/>
                  </a:cubicBezTo>
                  <a:lnTo>
                    <a:pt x="0" y="37130"/>
                  </a:lnTo>
                  <a:cubicBezTo>
                    <a:pt x="0" y="16624"/>
                    <a:pt x="16624" y="0"/>
                    <a:pt x="37130" y="0"/>
                  </a:cubicBezTo>
                  <a:close/>
                </a:path>
              </a:pathLst>
            </a:custGeom>
            <a:solidFill>
              <a:srgbClr val="000000">
                <a:alpha val="0"/>
              </a:srgbClr>
            </a:solidFill>
            <a:ln w="38100" cap="rnd">
              <a:solidFill>
                <a:srgbClr val="FFDE59"/>
              </a:solidFill>
              <a:prstDash val="solid"/>
              <a:round/>
            </a:ln>
          </p:spPr>
        </p:sp>
        <p:sp>
          <p:nvSpPr>
            <p:cNvPr name="TextBox 7" id="7"/>
            <p:cNvSpPr txBox="true"/>
            <p:nvPr/>
          </p:nvSpPr>
          <p:spPr>
            <a:xfrm>
              <a:off x="0" y="-66675"/>
              <a:ext cx="1829031" cy="1615675"/>
            </a:xfrm>
            <a:prstGeom prst="rect">
              <a:avLst/>
            </a:prstGeom>
          </p:spPr>
          <p:txBody>
            <a:bodyPr anchor="ctr" rtlCol="false" tIns="50800" lIns="50800" bIns="50800" rIns="50800"/>
            <a:lstStyle/>
            <a:p>
              <a:pPr>
                <a:lnSpc>
                  <a:spcPts val="3779"/>
                </a:lnSpc>
              </a:pPr>
            </a:p>
            <a:p>
              <a:pPr>
                <a:lnSpc>
                  <a:spcPts val="2999"/>
                </a:lnSpc>
              </a:pPr>
            </a:p>
          </p:txBody>
        </p:sp>
      </p:grpSp>
      <p:sp>
        <p:nvSpPr>
          <p:cNvPr name="TextBox 8" id="8"/>
          <p:cNvSpPr txBox="true"/>
          <p:nvPr/>
        </p:nvSpPr>
        <p:spPr>
          <a:xfrm rot="0">
            <a:off x="11189542" y="2196785"/>
            <a:ext cx="6372426" cy="6725486"/>
          </a:xfrm>
          <a:prstGeom prst="rect">
            <a:avLst/>
          </a:prstGeom>
        </p:spPr>
        <p:txBody>
          <a:bodyPr anchor="t" rtlCol="false" tIns="0" lIns="0" bIns="0" rIns="0">
            <a:spAutoFit/>
          </a:bodyPr>
          <a:lstStyle/>
          <a:p>
            <a:pPr marL="650888" indent="-325444" lvl="1">
              <a:lnSpc>
                <a:spcPts val="5336"/>
              </a:lnSpc>
              <a:buFont typeface="Arial"/>
              <a:buChar char="•"/>
            </a:pPr>
            <a:r>
              <a:rPr lang="en-US" sz="3014">
                <a:solidFill>
                  <a:srgbClr val="1EFFC1"/>
                </a:solidFill>
                <a:latin typeface="Arimo"/>
              </a:rPr>
              <a:t>The cafeteria starts with 23 apples. </a:t>
            </a:r>
          </a:p>
          <a:p>
            <a:pPr marL="650888" indent="-325444" lvl="1">
              <a:lnSpc>
                <a:spcPts val="5336"/>
              </a:lnSpc>
              <a:buFont typeface="Arial"/>
              <a:buChar char="•"/>
            </a:pPr>
            <a:r>
              <a:rPr lang="en-US" sz="3014">
                <a:solidFill>
                  <a:srgbClr val="1EFFC1"/>
                </a:solidFill>
                <a:latin typeface="Arimo"/>
              </a:rPr>
              <a:t>They use 20 to make lunch, so they have 23 - 20 = 3 apples left.</a:t>
            </a:r>
          </a:p>
          <a:p>
            <a:pPr marL="650888" indent="-325444" lvl="1">
              <a:lnSpc>
                <a:spcPts val="5336"/>
              </a:lnSpc>
              <a:buFont typeface="Arial"/>
              <a:buChar char="•"/>
            </a:pPr>
            <a:r>
              <a:rPr lang="en-US" sz="3014">
                <a:solidFill>
                  <a:srgbClr val="1EFFC1"/>
                </a:solidFill>
                <a:latin typeface="Arimo"/>
              </a:rPr>
              <a:t>They then buy 6 more apples, so they have 3 + 6 = 9 apples now.</a:t>
            </a:r>
          </a:p>
          <a:p>
            <a:pPr marL="650888" indent="-325444" lvl="1">
              <a:lnSpc>
                <a:spcPts val="5336"/>
              </a:lnSpc>
              <a:buFont typeface="Arial"/>
              <a:buChar char="•"/>
            </a:pPr>
            <a:r>
              <a:rPr lang="en-US" sz="3014">
                <a:solidFill>
                  <a:srgbClr val="1EFFC1"/>
                </a:solidFill>
                <a:latin typeface="Arimo"/>
              </a:rPr>
              <a:t>Therefore, the cafeteria has 9 apples</a:t>
            </a:r>
          </a:p>
          <a:p>
            <a:pPr>
              <a:lnSpc>
                <a:spcPts val="5336"/>
              </a:lnSpc>
              <a:spcBef>
                <a:spcPct val="0"/>
              </a:spcBef>
            </a:pPr>
          </a:p>
          <a:p>
            <a:pPr>
              <a:lnSpc>
                <a:spcPts val="5336"/>
              </a:lnSpc>
              <a:spcBef>
                <a:spcPct val="0"/>
              </a:spcBef>
            </a:pPr>
          </a:p>
        </p:txBody>
      </p:sp>
      <p:grpSp>
        <p:nvGrpSpPr>
          <p:cNvPr name="Group 9" id="9"/>
          <p:cNvGrpSpPr/>
          <p:nvPr/>
        </p:nvGrpSpPr>
        <p:grpSpPr>
          <a:xfrm rot="0">
            <a:off x="334107" y="1526549"/>
            <a:ext cx="7162117" cy="8112084"/>
            <a:chOff x="0" y="0"/>
            <a:chExt cx="1847817" cy="2092907"/>
          </a:xfrm>
        </p:grpSpPr>
        <p:sp>
          <p:nvSpPr>
            <p:cNvPr name="Freeform 10" id="10"/>
            <p:cNvSpPr/>
            <p:nvPr/>
          </p:nvSpPr>
          <p:spPr>
            <a:xfrm flipH="false" flipV="false" rot="0">
              <a:off x="0" y="0"/>
              <a:ext cx="1847817" cy="2092907"/>
            </a:xfrm>
            <a:custGeom>
              <a:avLst/>
              <a:gdLst/>
              <a:ahLst/>
              <a:cxnLst/>
              <a:rect r="r" b="b" t="t" l="l"/>
              <a:pathLst>
                <a:path h="2092907" w="1847817">
                  <a:moveTo>
                    <a:pt x="36752" y="0"/>
                  </a:moveTo>
                  <a:lnTo>
                    <a:pt x="1811064" y="0"/>
                  </a:lnTo>
                  <a:cubicBezTo>
                    <a:pt x="1831362" y="0"/>
                    <a:pt x="1847817" y="16455"/>
                    <a:pt x="1847817" y="36752"/>
                  </a:cubicBezTo>
                  <a:lnTo>
                    <a:pt x="1847817" y="2056155"/>
                  </a:lnTo>
                  <a:cubicBezTo>
                    <a:pt x="1847817" y="2076453"/>
                    <a:pt x="1831362" y="2092907"/>
                    <a:pt x="1811064" y="2092907"/>
                  </a:cubicBezTo>
                  <a:lnTo>
                    <a:pt x="36752" y="2092907"/>
                  </a:lnTo>
                  <a:cubicBezTo>
                    <a:pt x="16455" y="2092907"/>
                    <a:pt x="0" y="2076453"/>
                    <a:pt x="0" y="2056155"/>
                  </a:cubicBezTo>
                  <a:lnTo>
                    <a:pt x="0" y="36752"/>
                  </a:lnTo>
                  <a:cubicBezTo>
                    <a:pt x="0" y="16455"/>
                    <a:pt x="16455" y="0"/>
                    <a:pt x="36752" y="0"/>
                  </a:cubicBezTo>
                  <a:close/>
                </a:path>
              </a:pathLst>
            </a:custGeom>
            <a:solidFill>
              <a:srgbClr val="000000">
                <a:alpha val="0"/>
              </a:srgbClr>
            </a:solidFill>
            <a:ln w="38100" cap="rnd">
              <a:solidFill>
                <a:srgbClr val="FFDE59"/>
              </a:solidFill>
              <a:prstDash val="solid"/>
              <a:round/>
            </a:ln>
          </p:spPr>
        </p:sp>
        <p:sp>
          <p:nvSpPr>
            <p:cNvPr name="TextBox 11" id="11"/>
            <p:cNvSpPr txBox="true"/>
            <p:nvPr/>
          </p:nvSpPr>
          <p:spPr>
            <a:xfrm>
              <a:off x="0" y="-66675"/>
              <a:ext cx="1847817" cy="2159582"/>
            </a:xfrm>
            <a:prstGeom prst="rect">
              <a:avLst/>
            </a:prstGeom>
          </p:spPr>
          <p:txBody>
            <a:bodyPr anchor="ctr" rtlCol="false" tIns="50800" lIns="50800" bIns="50800" rIns="50800"/>
            <a:lstStyle/>
            <a:p>
              <a:pPr>
                <a:lnSpc>
                  <a:spcPts val="3779"/>
                </a:lnSpc>
              </a:pPr>
            </a:p>
            <a:p>
              <a:pPr>
                <a:lnSpc>
                  <a:spcPts val="2999"/>
                </a:lnSpc>
              </a:pPr>
            </a:p>
          </p:txBody>
        </p:sp>
      </p:grpSp>
      <p:sp>
        <p:nvSpPr>
          <p:cNvPr name="TextBox 12" id="12"/>
          <p:cNvSpPr txBox="true"/>
          <p:nvPr/>
        </p:nvSpPr>
        <p:spPr>
          <a:xfrm rot="0">
            <a:off x="606309" y="1624508"/>
            <a:ext cx="6889915" cy="8972245"/>
          </a:xfrm>
          <a:prstGeom prst="rect">
            <a:avLst/>
          </a:prstGeom>
        </p:spPr>
        <p:txBody>
          <a:bodyPr anchor="t" rtlCol="false" tIns="0" lIns="0" bIns="0" rIns="0">
            <a:spAutoFit/>
          </a:bodyPr>
          <a:lstStyle/>
          <a:p>
            <a:pPr>
              <a:lnSpc>
                <a:spcPts val="4424"/>
              </a:lnSpc>
              <a:spcBef>
                <a:spcPct val="0"/>
              </a:spcBef>
            </a:pPr>
            <a:r>
              <a:rPr lang="en-US" sz="2499">
                <a:solidFill>
                  <a:srgbClr val="1EFFC1"/>
                </a:solidFill>
                <a:latin typeface="Arimo"/>
              </a:rPr>
              <a:t>Q: Roger has 5 tennis balls. He buys 2</a:t>
            </a:r>
          </a:p>
          <a:p>
            <a:pPr>
              <a:lnSpc>
                <a:spcPts val="4424"/>
              </a:lnSpc>
              <a:spcBef>
                <a:spcPct val="0"/>
              </a:spcBef>
            </a:pPr>
            <a:r>
              <a:rPr lang="en-US" sz="2499">
                <a:solidFill>
                  <a:srgbClr val="1EFFC1"/>
                </a:solidFill>
                <a:latin typeface="Arimo"/>
              </a:rPr>
              <a:t>more cans of tennis balls. Each can has 3 tennisballs. How many tennis balls does he have now?</a:t>
            </a:r>
          </a:p>
          <a:p>
            <a:pPr>
              <a:lnSpc>
                <a:spcPts val="4424"/>
              </a:lnSpc>
              <a:spcBef>
                <a:spcPct val="0"/>
              </a:spcBef>
            </a:pPr>
            <a:r>
              <a:rPr lang="en-US" sz="2499">
                <a:solidFill>
                  <a:srgbClr val="1EFFC1"/>
                </a:solidFill>
                <a:latin typeface="Arimo"/>
              </a:rPr>
              <a:t>A:Step 1: Roger starts with 5 tennis balls. </a:t>
            </a:r>
          </a:p>
          <a:p>
            <a:pPr>
              <a:lnSpc>
                <a:spcPts val="4424"/>
              </a:lnSpc>
              <a:spcBef>
                <a:spcPct val="0"/>
              </a:spcBef>
            </a:pPr>
            <a:r>
              <a:rPr lang="en-US" sz="2499">
                <a:solidFill>
                  <a:srgbClr val="1EFFC1"/>
                </a:solidFill>
                <a:latin typeface="Arimo"/>
              </a:rPr>
              <a:t>Step 2: He buys 2 cans, and each can has 3 tennis balls. So, he gets 2 * 3 = 6 tennis balls from the cans.</a:t>
            </a:r>
          </a:p>
          <a:p>
            <a:pPr>
              <a:lnSpc>
                <a:spcPts val="4424"/>
              </a:lnSpc>
              <a:spcBef>
                <a:spcPct val="0"/>
              </a:spcBef>
            </a:pPr>
            <a:r>
              <a:rPr lang="en-US" sz="2499">
                <a:solidFill>
                  <a:srgbClr val="1EFFC1"/>
                </a:solidFill>
                <a:latin typeface="Arimo"/>
              </a:rPr>
              <a:t>To find the total number of tennis balls, we need to add,Total tennis balls = 5 (initial tennis balls) + 6 (tennis balls from the cans) = 11 tennis balls.</a:t>
            </a:r>
          </a:p>
          <a:p>
            <a:pPr>
              <a:lnSpc>
                <a:spcPts val="4424"/>
              </a:lnSpc>
              <a:spcBef>
                <a:spcPct val="0"/>
              </a:spcBef>
            </a:pPr>
            <a:r>
              <a:rPr lang="en-US" sz="2499">
                <a:solidFill>
                  <a:srgbClr val="FFFFFF"/>
                </a:solidFill>
                <a:latin typeface="Arimo Bold Italics"/>
              </a:rPr>
              <a:t>Prompt  :  The cafeteria had 23 apples. If they</a:t>
            </a:r>
          </a:p>
          <a:p>
            <a:pPr>
              <a:lnSpc>
                <a:spcPts val="4424"/>
              </a:lnSpc>
              <a:spcBef>
                <a:spcPct val="0"/>
              </a:spcBef>
            </a:pPr>
            <a:r>
              <a:rPr lang="en-US" sz="2499">
                <a:solidFill>
                  <a:srgbClr val="FFFFFF"/>
                </a:solidFill>
                <a:latin typeface="Arimo Bold Italics"/>
              </a:rPr>
              <a:t>used 20to  make lunch and bought 6 more, how many apples do they have?</a:t>
            </a:r>
          </a:p>
          <a:p>
            <a:pPr>
              <a:lnSpc>
                <a:spcPts val="4601"/>
              </a:lnSpc>
              <a:spcBef>
                <a:spcPct val="0"/>
              </a:spcBef>
            </a:pPr>
          </a:p>
          <a:p>
            <a:pPr>
              <a:lnSpc>
                <a:spcPts val="2577"/>
              </a:lnSpc>
              <a:spcBef>
                <a:spcPct val="0"/>
              </a:spcBef>
            </a:pPr>
          </a:p>
          <a:p>
            <a:pPr>
              <a:lnSpc>
                <a:spcPts val="2577"/>
              </a:lnSpc>
              <a:spcBef>
                <a:spcPct val="0"/>
              </a:spcBef>
            </a:pPr>
          </a:p>
        </p:txBody>
      </p:sp>
      <p:sp>
        <p:nvSpPr>
          <p:cNvPr name="TextBox 13" id="13"/>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136</a:t>
            </a:r>
          </a:p>
        </p:txBody>
      </p:sp>
      <p:sp>
        <p:nvSpPr>
          <p:cNvPr name="TextBox 14" id="14"/>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87.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grpSp>
        <p:nvGrpSpPr>
          <p:cNvPr name="Group 2" id="2"/>
          <p:cNvGrpSpPr/>
          <p:nvPr/>
        </p:nvGrpSpPr>
        <p:grpSpPr>
          <a:xfrm rot="0">
            <a:off x="253262" y="302546"/>
            <a:ext cx="6623797" cy="9336088"/>
            <a:chOff x="0" y="0"/>
            <a:chExt cx="1708931" cy="2408699"/>
          </a:xfrm>
        </p:grpSpPr>
        <p:sp>
          <p:nvSpPr>
            <p:cNvPr name="Freeform 3" id="3"/>
            <p:cNvSpPr/>
            <p:nvPr/>
          </p:nvSpPr>
          <p:spPr>
            <a:xfrm flipH="false" flipV="false" rot="0">
              <a:off x="0" y="0"/>
              <a:ext cx="1708931" cy="2408699"/>
            </a:xfrm>
            <a:custGeom>
              <a:avLst/>
              <a:gdLst/>
              <a:ahLst/>
              <a:cxnLst/>
              <a:rect r="r" b="b" t="t" l="l"/>
              <a:pathLst>
                <a:path h="2408699" w="1708931">
                  <a:moveTo>
                    <a:pt x="39739" y="0"/>
                  </a:moveTo>
                  <a:lnTo>
                    <a:pt x="1669192" y="0"/>
                  </a:lnTo>
                  <a:cubicBezTo>
                    <a:pt x="1679731" y="0"/>
                    <a:pt x="1689839" y="4187"/>
                    <a:pt x="1697292" y="11639"/>
                  </a:cubicBezTo>
                  <a:cubicBezTo>
                    <a:pt x="1704744" y="19092"/>
                    <a:pt x="1708931" y="29200"/>
                    <a:pt x="1708931" y="39739"/>
                  </a:cubicBezTo>
                  <a:lnTo>
                    <a:pt x="1708931" y="2368959"/>
                  </a:lnTo>
                  <a:cubicBezTo>
                    <a:pt x="1708931" y="2379499"/>
                    <a:pt x="1704744" y="2389607"/>
                    <a:pt x="1697292" y="2397059"/>
                  </a:cubicBezTo>
                  <a:cubicBezTo>
                    <a:pt x="1689839" y="2404512"/>
                    <a:pt x="1679731" y="2408699"/>
                    <a:pt x="1669192" y="2408699"/>
                  </a:cubicBezTo>
                  <a:lnTo>
                    <a:pt x="39739" y="2408699"/>
                  </a:lnTo>
                  <a:cubicBezTo>
                    <a:pt x="17792" y="2408699"/>
                    <a:pt x="0" y="2390907"/>
                    <a:pt x="0" y="2368959"/>
                  </a:cubicBezTo>
                  <a:lnTo>
                    <a:pt x="0" y="39739"/>
                  </a:lnTo>
                  <a:cubicBezTo>
                    <a:pt x="0" y="29200"/>
                    <a:pt x="4187" y="19092"/>
                    <a:pt x="11639" y="11639"/>
                  </a:cubicBezTo>
                  <a:cubicBezTo>
                    <a:pt x="19092" y="4187"/>
                    <a:pt x="29200" y="0"/>
                    <a:pt x="39739" y="0"/>
                  </a:cubicBezTo>
                  <a:close/>
                </a:path>
              </a:pathLst>
            </a:custGeom>
            <a:solidFill>
              <a:srgbClr val="000000">
                <a:alpha val="0"/>
              </a:srgbClr>
            </a:solidFill>
            <a:ln w="38100" cap="rnd">
              <a:solidFill>
                <a:srgbClr val="FFDE59"/>
              </a:solidFill>
              <a:prstDash val="solid"/>
              <a:round/>
            </a:ln>
          </p:spPr>
        </p:sp>
        <p:sp>
          <p:nvSpPr>
            <p:cNvPr name="TextBox 4" id="4"/>
            <p:cNvSpPr txBox="true"/>
            <p:nvPr/>
          </p:nvSpPr>
          <p:spPr>
            <a:xfrm>
              <a:off x="0" y="-66675"/>
              <a:ext cx="1708931" cy="2475374"/>
            </a:xfrm>
            <a:prstGeom prst="rect">
              <a:avLst/>
            </a:prstGeom>
          </p:spPr>
          <p:txBody>
            <a:bodyPr anchor="ctr" rtlCol="false" tIns="50800" lIns="50800" bIns="50800" rIns="50800"/>
            <a:lstStyle/>
            <a:p>
              <a:pPr>
                <a:lnSpc>
                  <a:spcPts val="3779"/>
                </a:lnSpc>
              </a:pPr>
              <a:r>
                <a:rPr lang="en-US" sz="2699">
                  <a:solidFill>
                    <a:srgbClr val="1EFFC1"/>
                  </a:solidFill>
                  <a:latin typeface="Arimo"/>
                  <a:ea typeface="Arimo"/>
                </a:rPr>
                <a:t>In the diagram below, JM ≅ KL and LM ≅ JK . Prove that △JLM≅△LJK. Parallelogram JKLM is shown. The parallelogram is made up of two triangles, triangle JLM and triangle LJK. </a:t>
              </a:r>
            </a:p>
            <a:p>
              <a:pPr>
                <a:lnSpc>
                  <a:spcPts val="3779"/>
                </a:lnSpc>
              </a:pPr>
              <a:r>
                <a:rPr lang="en-US" sz="2699">
                  <a:solidFill>
                    <a:srgbClr val="1EFFC1"/>
                  </a:solidFill>
                  <a:latin typeface="Arimo"/>
                </a:rPr>
                <a:t>First, identify pairs of corresponding parts that are congruent. </a:t>
              </a:r>
            </a:p>
            <a:p>
              <a:pPr>
                <a:lnSpc>
                  <a:spcPts val="3779"/>
                </a:lnSpc>
              </a:pPr>
              <a:r>
                <a:rPr lang="en-US" sz="2699">
                  <a:solidFill>
                    <a:srgbClr val="1EFFC1"/>
                  </a:solidFill>
                  <a:latin typeface="Arimo"/>
                </a:rPr>
                <a:t>You are given that JM≅KL.................................................................................................................................................................................................</a:t>
              </a:r>
            </a:p>
            <a:p>
              <a:pPr>
                <a:lnSpc>
                  <a:spcPts val="3779"/>
                </a:lnSpc>
              </a:pPr>
              <a:r>
                <a:rPr lang="en-US" sz="2699">
                  <a:solidFill>
                    <a:srgbClr val="FFFFFF"/>
                  </a:solidFill>
                  <a:latin typeface="Arimo"/>
                </a:rPr>
                <a:t>P</a:t>
              </a:r>
              <a:r>
                <a:rPr lang="en-US" sz="2699">
                  <a:solidFill>
                    <a:srgbClr val="FFFFFF"/>
                  </a:solidFill>
                  <a:latin typeface="Arimo Bold Italics"/>
                </a:rPr>
                <a:t>rompt  A triangle a,b,c,d,where ab=bc=cd=5cm. Is this triangle congruent?.prove that this triangle is congruent with step by step explanation</a:t>
              </a:r>
            </a:p>
            <a:p>
              <a:pPr>
                <a:lnSpc>
                  <a:spcPts val="2999"/>
                </a:lnSpc>
              </a:pPr>
            </a:p>
          </p:txBody>
        </p:sp>
      </p:grpSp>
      <p:grpSp>
        <p:nvGrpSpPr>
          <p:cNvPr name="Group 5" id="5"/>
          <p:cNvGrpSpPr/>
          <p:nvPr/>
        </p:nvGrpSpPr>
        <p:grpSpPr>
          <a:xfrm rot="0">
            <a:off x="9363736" y="487764"/>
            <a:ext cx="8612051" cy="8770536"/>
            <a:chOff x="0" y="0"/>
            <a:chExt cx="2221898" cy="2262787"/>
          </a:xfrm>
        </p:grpSpPr>
        <p:sp>
          <p:nvSpPr>
            <p:cNvPr name="Freeform 6" id="6"/>
            <p:cNvSpPr/>
            <p:nvPr/>
          </p:nvSpPr>
          <p:spPr>
            <a:xfrm flipH="false" flipV="false" rot="0">
              <a:off x="0" y="0"/>
              <a:ext cx="2221898" cy="2262787"/>
            </a:xfrm>
            <a:custGeom>
              <a:avLst/>
              <a:gdLst/>
              <a:ahLst/>
              <a:cxnLst/>
              <a:rect r="r" b="b" t="t" l="l"/>
              <a:pathLst>
                <a:path h="2262787" w="2221898">
                  <a:moveTo>
                    <a:pt x="30565" y="0"/>
                  </a:moveTo>
                  <a:lnTo>
                    <a:pt x="2191333" y="0"/>
                  </a:lnTo>
                  <a:cubicBezTo>
                    <a:pt x="2199440" y="0"/>
                    <a:pt x="2207214" y="3220"/>
                    <a:pt x="2212946" y="8952"/>
                  </a:cubicBezTo>
                  <a:cubicBezTo>
                    <a:pt x="2218678" y="14684"/>
                    <a:pt x="2221898" y="22458"/>
                    <a:pt x="2221898" y="30565"/>
                  </a:cubicBezTo>
                  <a:lnTo>
                    <a:pt x="2221898" y="2232222"/>
                  </a:lnTo>
                  <a:cubicBezTo>
                    <a:pt x="2221898" y="2249103"/>
                    <a:pt x="2208214" y="2262787"/>
                    <a:pt x="2191333" y="2262787"/>
                  </a:cubicBezTo>
                  <a:lnTo>
                    <a:pt x="30565" y="2262787"/>
                  </a:lnTo>
                  <a:cubicBezTo>
                    <a:pt x="22458" y="2262787"/>
                    <a:pt x="14684" y="2259567"/>
                    <a:pt x="8952" y="2253835"/>
                  </a:cubicBezTo>
                  <a:cubicBezTo>
                    <a:pt x="3220" y="2248103"/>
                    <a:pt x="0" y="2240329"/>
                    <a:pt x="0" y="2232222"/>
                  </a:cubicBezTo>
                  <a:lnTo>
                    <a:pt x="0" y="30565"/>
                  </a:lnTo>
                  <a:cubicBezTo>
                    <a:pt x="0" y="22458"/>
                    <a:pt x="3220" y="14684"/>
                    <a:pt x="8952" y="8952"/>
                  </a:cubicBezTo>
                  <a:cubicBezTo>
                    <a:pt x="14684" y="3220"/>
                    <a:pt x="22458" y="0"/>
                    <a:pt x="30565" y="0"/>
                  </a:cubicBezTo>
                  <a:close/>
                </a:path>
              </a:pathLst>
            </a:custGeom>
            <a:solidFill>
              <a:srgbClr val="000000">
                <a:alpha val="0"/>
              </a:srgbClr>
            </a:solidFill>
            <a:ln w="38100" cap="rnd">
              <a:solidFill>
                <a:srgbClr val="FFDE59"/>
              </a:solidFill>
              <a:prstDash val="solid"/>
              <a:round/>
            </a:ln>
          </p:spPr>
        </p:sp>
        <p:sp>
          <p:nvSpPr>
            <p:cNvPr name="TextBox 7" id="7"/>
            <p:cNvSpPr txBox="true"/>
            <p:nvPr/>
          </p:nvSpPr>
          <p:spPr>
            <a:xfrm>
              <a:off x="0" y="-9525"/>
              <a:ext cx="2221898" cy="2272312"/>
            </a:xfrm>
            <a:prstGeom prst="rect">
              <a:avLst/>
            </a:prstGeom>
          </p:spPr>
          <p:txBody>
            <a:bodyPr anchor="ctr" rtlCol="false" tIns="50800" lIns="50800" bIns="50800" rIns="50800"/>
            <a:lstStyle/>
            <a:p>
              <a:pPr>
                <a:lnSpc>
                  <a:spcPts val="2999"/>
                </a:lnSpc>
              </a:pPr>
            </a:p>
          </p:txBody>
        </p:sp>
      </p:grpSp>
      <p:sp>
        <p:nvSpPr>
          <p:cNvPr name="AutoShape 8" id="8"/>
          <p:cNvSpPr/>
          <p:nvPr/>
        </p:nvSpPr>
        <p:spPr>
          <a:xfrm>
            <a:off x="6874555" y="5478769"/>
            <a:ext cx="2452385" cy="0"/>
          </a:xfrm>
          <a:prstGeom prst="line">
            <a:avLst/>
          </a:prstGeom>
          <a:ln cap="flat" w="123825">
            <a:solidFill>
              <a:srgbClr val="1EFFC1"/>
            </a:solidFill>
            <a:prstDash val="solid"/>
            <a:headEnd type="none" len="sm" w="sm"/>
            <a:tailEnd type="arrow" len="sm" w="med"/>
          </a:ln>
        </p:spPr>
      </p:sp>
      <p:sp>
        <p:nvSpPr>
          <p:cNvPr name="TextBox 9" id="9"/>
          <p:cNvSpPr txBox="true"/>
          <p:nvPr/>
        </p:nvSpPr>
        <p:spPr>
          <a:xfrm rot="0">
            <a:off x="6874555" y="4800811"/>
            <a:ext cx="2150186" cy="599653"/>
          </a:xfrm>
          <a:prstGeom prst="rect">
            <a:avLst/>
          </a:prstGeom>
        </p:spPr>
        <p:txBody>
          <a:bodyPr anchor="t" rtlCol="false" tIns="0" lIns="0" bIns="0" rIns="0">
            <a:spAutoFit/>
          </a:bodyPr>
          <a:lstStyle/>
          <a:p>
            <a:pPr algn="ctr">
              <a:lnSpc>
                <a:spcPts val="4801"/>
              </a:lnSpc>
              <a:spcBef>
                <a:spcPct val="0"/>
              </a:spcBef>
            </a:pPr>
            <a:r>
              <a:rPr lang="en-US" sz="3429">
                <a:solidFill>
                  <a:srgbClr val="1EFFC1"/>
                </a:solidFill>
                <a:latin typeface="Arimo"/>
              </a:rPr>
              <a:t>Chat gpt</a:t>
            </a:r>
          </a:p>
        </p:txBody>
      </p:sp>
      <p:sp>
        <p:nvSpPr>
          <p:cNvPr name="TextBox 10" id="10"/>
          <p:cNvSpPr txBox="true"/>
          <p:nvPr/>
        </p:nvSpPr>
        <p:spPr>
          <a:xfrm rot="0">
            <a:off x="11568784" y="1195024"/>
            <a:ext cx="5690516" cy="616054"/>
          </a:xfrm>
          <a:prstGeom prst="rect">
            <a:avLst/>
          </a:prstGeom>
        </p:spPr>
        <p:txBody>
          <a:bodyPr anchor="t" rtlCol="false" tIns="0" lIns="0" bIns="0" rIns="0">
            <a:spAutoFit/>
          </a:bodyPr>
          <a:lstStyle/>
          <a:p>
            <a:pPr>
              <a:lnSpc>
                <a:spcPts val="5198"/>
              </a:lnSpc>
              <a:spcBef>
                <a:spcPct val="0"/>
              </a:spcBef>
            </a:pPr>
            <a:r>
              <a:rPr lang="en-US" sz="2937">
                <a:solidFill>
                  <a:srgbClr val="1EFFC1"/>
                </a:solidFill>
                <a:latin typeface="Arimo"/>
              </a:rPr>
              <a:t>.</a:t>
            </a:r>
          </a:p>
        </p:txBody>
      </p:sp>
      <p:sp>
        <p:nvSpPr>
          <p:cNvPr name="TextBox 11" id="11"/>
          <p:cNvSpPr txBox="true"/>
          <p:nvPr/>
        </p:nvSpPr>
        <p:spPr>
          <a:xfrm rot="0">
            <a:off x="9536043" y="283496"/>
            <a:ext cx="8439744" cy="8591550"/>
          </a:xfrm>
          <a:prstGeom prst="rect">
            <a:avLst/>
          </a:prstGeom>
        </p:spPr>
        <p:txBody>
          <a:bodyPr anchor="t" rtlCol="false" tIns="0" lIns="0" bIns="0" rIns="0">
            <a:spAutoFit/>
          </a:bodyPr>
          <a:lstStyle/>
          <a:p>
            <a:pPr>
              <a:lnSpc>
                <a:spcPts val="2760"/>
              </a:lnSpc>
              <a:spcBef>
                <a:spcPct val="0"/>
              </a:spcBef>
            </a:pPr>
            <a:r>
              <a:rPr lang="en-US" sz="2300">
                <a:solidFill>
                  <a:srgbClr val="1EFFC1"/>
                </a:solidFill>
                <a:latin typeface="Arimo"/>
              </a:rPr>
              <a:t>To prove that triangle ABCD is congruent, where AB = BC = CD = 5 cm, we need to show that all corresponding sides and angles of the triangle are equal.</a:t>
            </a:r>
          </a:p>
          <a:p>
            <a:pPr>
              <a:lnSpc>
                <a:spcPts val="2760"/>
              </a:lnSpc>
              <a:spcBef>
                <a:spcPct val="0"/>
              </a:spcBef>
            </a:pPr>
          </a:p>
          <a:p>
            <a:pPr>
              <a:lnSpc>
                <a:spcPts val="2760"/>
              </a:lnSpc>
              <a:spcBef>
                <a:spcPct val="0"/>
              </a:spcBef>
            </a:pPr>
            <a:r>
              <a:rPr lang="en-US" sz="2300">
                <a:solidFill>
                  <a:srgbClr val="1EFFC1"/>
                </a:solidFill>
                <a:latin typeface="Arimo"/>
              </a:rPr>
              <a:t>Step 1: Side AB = Side BC = Side CD = 5 cm</a:t>
            </a:r>
          </a:p>
          <a:p>
            <a:pPr>
              <a:lnSpc>
                <a:spcPts val="2760"/>
              </a:lnSpc>
              <a:spcBef>
                <a:spcPct val="0"/>
              </a:spcBef>
            </a:pPr>
            <a:r>
              <a:rPr lang="en-US" sz="2300">
                <a:solidFill>
                  <a:srgbClr val="1EFFC1"/>
                </a:solidFill>
                <a:latin typeface="Arimo"/>
              </a:rPr>
              <a:t>Given that AB = BC = CD = 5 cm, we can say that all three sides are equal.</a:t>
            </a:r>
          </a:p>
          <a:p>
            <a:pPr>
              <a:lnSpc>
                <a:spcPts val="2760"/>
              </a:lnSpc>
              <a:spcBef>
                <a:spcPct val="0"/>
              </a:spcBef>
            </a:pPr>
          </a:p>
          <a:p>
            <a:pPr>
              <a:lnSpc>
                <a:spcPts val="2760"/>
              </a:lnSpc>
              <a:spcBef>
                <a:spcPct val="0"/>
              </a:spcBef>
            </a:pPr>
            <a:r>
              <a:rPr lang="en-US" sz="2300">
                <a:solidFill>
                  <a:srgbClr val="1EFFC1"/>
                </a:solidFill>
                <a:latin typeface="Arimo"/>
              </a:rPr>
              <a:t>Step 2: Angle ABC = Angle BCD</a:t>
            </a:r>
          </a:p>
          <a:p>
            <a:pPr>
              <a:lnSpc>
                <a:spcPts val="2760"/>
              </a:lnSpc>
              <a:spcBef>
                <a:spcPct val="0"/>
              </a:spcBef>
            </a:pPr>
            <a:r>
              <a:rPr lang="en-US" sz="2300">
                <a:solidFill>
                  <a:srgbClr val="1EFFC1"/>
                </a:solidFill>
                <a:latin typeface="Arimo"/>
              </a:rPr>
              <a:t>Since AB = BC, the triangle ABC is isosceles, and we know that the base angles of an isosceles triangle are equal. Therefore, Angle ABC = Angle BCA.</a:t>
            </a:r>
          </a:p>
          <a:p>
            <a:pPr>
              <a:lnSpc>
                <a:spcPts val="2760"/>
              </a:lnSpc>
              <a:spcBef>
                <a:spcPct val="0"/>
              </a:spcBef>
            </a:pPr>
          </a:p>
          <a:p>
            <a:pPr>
              <a:lnSpc>
                <a:spcPts val="2760"/>
              </a:lnSpc>
              <a:spcBef>
                <a:spcPct val="0"/>
              </a:spcBef>
            </a:pPr>
            <a:r>
              <a:rPr lang="en-US" sz="2300">
                <a:solidFill>
                  <a:srgbClr val="1EFFC1"/>
                </a:solidFill>
                <a:latin typeface="Arimo"/>
              </a:rPr>
              <a:t>.Combining the two statements, we have Angle ABC = Angle BCD.</a:t>
            </a:r>
          </a:p>
          <a:p>
            <a:pPr>
              <a:lnSpc>
                <a:spcPts val="2760"/>
              </a:lnSpc>
              <a:spcBef>
                <a:spcPct val="0"/>
              </a:spcBef>
            </a:pPr>
          </a:p>
          <a:p>
            <a:pPr>
              <a:lnSpc>
                <a:spcPts val="2760"/>
              </a:lnSpc>
              <a:spcBef>
                <a:spcPct val="0"/>
              </a:spcBef>
            </a:pPr>
            <a:r>
              <a:rPr lang="en-US" sz="2300">
                <a:solidFill>
                  <a:srgbClr val="1EFFC1"/>
                </a:solidFill>
                <a:latin typeface="Arimo"/>
              </a:rPr>
              <a:t>Step 3: Angle BCA = Angle CDB</a:t>
            </a:r>
          </a:p>
          <a:p>
            <a:pPr>
              <a:lnSpc>
                <a:spcPts val="2760"/>
              </a:lnSpc>
              <a:spcBef>
                <a:spcPct val="0"/>
              </a:spcBef>
            </a:pPr>
            <a:r>
              <a:rPr lang="en-US" sz="2300">
                <a:solidFill>
                  <a:srgbClr val="1EFFC1"/>
                </a:solidFill>
                <a:latin typeface="Arimo"/>
              </a:rPr>
              <a:t>From Step 2, we have Angle ABC = Angle BCD.</a:t>
            </a:r>
          </a:p>
          <a:p>
            <a:pPr>
              <a:lnSpc>
                <a:spcPts val="2760"/>
              </a:lnSpc>
              <a:spcBef>
                <a:spcPct val="0"/>
              </a:spcBef>
            </a:pPr>
            <a:r>
              <a:rPr lang="en-US" sz="2300">
                <a:solidFill>
                  <a:srgbClr val="1EFFC1"/>
                </a:solidFill>
                <a:latin typeface="Arimo"/>
              </a:rPr>
              <a:t>.......................................................................................................................................................................................................................</a:t>
            </a:r>
          </a:p>
          <a:p>
            <a:pPr>
              <a:lnSpc>
                <a:spcPts val="2760"/>
              </a:lnSpc>
              <a:spcBef>
                <a:spcPct val="0"/>
              </a:spcBef>
            </a:pPr>
          </a:p>
          <a:p>
            <a:pPr>
              <a:lnSpc>
                <a:spcPts val="2760"/>
              </a:lnSpc>
              <a:spcBef>
                <a:spcPct val="0"/>
              </a:spcBef>
            </a:pPr>
          </a:p>
          <a:p>
            <a:pPr>
              <a:lnSpc>
                <a:spcPts val="2760"/>
              </a:lnSpc>
              <a:spcBef>
                <a:spcPct val="0"/>
              </a:spcBef>
            </a:pPr>
            <a:r>
              <a:rPr lang="en-US" sz="2300">
                <a:solidFill>
                  <a:srgbClr val="1EFFC1"/>
                </a:solidFill>
                <a:latin typeface="Arimo"/>
              </a:rPr>
              <a:t>By proving that all corresponding sides and angles of the triangle ABCD are equal, we can conclude that the triangle is congruent.</a:t>
            </a:r>
          </a:p>
        </p:txBody>
      </p:sp>
      <p:sp>
        <p:nvSpPr>
          <p:cNvPr name="TextBox 12" id="12"/>
          <p:cNvSpPr txBox="true"/>
          <p:nvPr/>
        </p:nvSpPr>
        <p:spPr>
          <a:xfrm rot="0">
            <a:off x="16649075" y="9786620"/>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137</a:t>
            </a:r>
          </a:p>
        </p:txBody>
      </p:sp>
      <p:sp>
        <p:nvSpPr>
          <p:cNvPr name="TextBox 13" id="13"/>
          <p:cNvSpPr txBox="true"/>
          <p:nvPr/>
        </p:nvSpPr>
        <p:spPr>
          <a:xfrm rot="0">
            <a:off x="6144414" y="9543383"/>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207867" y="542925"/>
            <a:ext cx="4024789" cy="942975"/>
          </a:xfrm>
          <a:prstGeom prst="rect">
            <a:avLst/>
          </a:prstGeom>
        </p:spPr>
        <p:txBody>
          <a:bodyPr anchor="t" rtlCol="false" tIns="0" lIns="0" bIns="0" rIns="0">
            <a:spAutoFit/>
          </a:bodyPr>
          <a:lstStyle/>
          <a:p>
            <a:pPr algn="ctr">
              <a:lnSpc>
                <a:spcPts val="7200"/>
              </a:lnSpc>
              <a:spcBef>
                <a:spcPct val="0"/>
              </a:spcBef>
            </a:pPr>
            <a:r>
              <a:rPr lang="en-US" sz="6000">
                <a:solidFill>
                  <a:srgbClr val="FFFFFF"/>
                </a:solidFill>
                <a:latin typeface="Arimo"/>
              </a:rPr>
              <a:t>Advantages</a:t>
            </a:r>
          </a:p>
        </p:txBody>
      </p:sp>
      <p:sp>
        <p:nvSpPr>
          <p:cNvPr name="TextBox 3" id="3"/>
          <p:cNvSpPr txBox="true"/>
          <p:nvPr/>
        </p:nvSpPr>
        <p:spPr>
          <a:xfrm rot="0">
            <a:off x="207867" y="1752366"/>
            <a:ext cx="17661251" cy="4298950"/>
          </a:xfrm>
          <a:prstGeom prst="rect">
            <a:avLst/>
          </a:prstGeom>
        </p:spPr>
        <p:txBody>
          <a:bodyPr anchor="t" rtlCol="false" tIns="0" lIns="0" bIns="0" rIns="0">
            <a:spAutoFit/>
          </a:bodyPr>
          <a:lstStyle/>
          <a:p>
            <a:pPr marL="755651" indent="-377825" lvl="1">
              <a:lnSpc>
                <a:spcPts val="8750"/>
              </a:lnSpc>
              <a:buFont typeface="Arial"/>
              <a:buChar char="•"/>
            </a:pPr>
            <a:r>
              <a:rPr lang="en-US" sz="3500">
                <a:solidFill>
                  <a:srgbClr val="1EFFC1"/>
                </a:solidFill>
                <a:latin typeface="Arimo"/>
              </a:rPr>
              <a:t>Perform </a:t>
            </a:r>
            <a:r>
              <a:rPr lang="en-US" sz="3500">
                <a:solidFill>
                  <a:srgbClr val="1EFFC1"/>
                </a:solidFill>
                <a:latin typeface="Arimo"/>
              </a:rPr>
              <a:t>complex tasks, such as math word problems and commonsense reasoning</a:t>
            </a:r>
          </a:p>
          <a:p>
            <a:pPr algn="just" marL="755651" indent="-377825" lvl="1">
              <a:lnSpc>
                <a:spcPts val="8750"/>
              </a:lnSpc>
              <a:buFont typeface="Arial"/>
              <a:buChar char="•"/>
            </a:pPr>
            <a:r>
              <a:rPr lang="en-US" sz="3500">
                <a:solidFill>
                  <a:srgbClr val="1EFFC1"/>
                </a:solidFill>
                <a:latin typeface="Arimo"/>
              </a:rPr>
              <a:t>Problem that can be broken down into a series of steps</a:t>
            </a:r>
          </a:p>
          <a:p>
            <a:pPr algn="just" marL="755651" indent="-377825" lvl="1">
              <a:lnSpc>
                <a:spcPts val="8750"/>
              </a:lnSpc>
              <a:buFont typeface="Arial"/>
              <a:buChar char="•"/>
            </a:pPr>
            <a:r>
              <a:rPr lang="en-US" sz="3500">
                <a:solidFill>
                  <a:srgbClr val="1EFFC1"/>
                </a:solidFill>
                <a:latin typeface="Arimo"/>
              </a:rPr>
              <a:t>chain of thought is more reliable to solve problems </a:t>
            </a:r>
          </a:p>
          <a:p>
            <a:pPr algn="just">
              <a:lnSpc>
                <a:spcPts val="8750"/>
              </a:lnSpc>
            </a:pPr>
          </a:p>
        </p:txBody>
      </p:sp>
      <p:sp>
        <p:nvSpPr>
          <p:cNvPr name="TextBox 4" id="4"/>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138</a:t>
            </a:r>
          </a:p>
        </p:txBody>
      </p:sp>
      <p:sp>
        <p:nvSpPr>
          <p:cNvPr name="TextBox 5" id="5"/>
          <p:cNvSpPr txBox="true"/>
          <p:nvPr/>
        </p:nvSpPr>
        <p:spPr>
          <a:xfrm rot="0">
            <a:off x="72491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
        <p:nvSpPr>
          <p:cNvPr name="Freeform 6" id="6"/>
          <p:cNvSpPr/>
          <p:nvPr/>
        </p:nvSpPr>
        <p:spPr>
          <a:xfrm flipH="false" flipV="false" rot="0">
            <a:off x="11543372" y="4454388"/>
            <a:ext cx="6325746" cy="5234512"/>
          </a:xfrm>
          <a:custGeom>
            <a:avLst/>
            <a:gdLst/>
            <a:ahLst/>
            <a:cxnLst/>
            <a:rect r="r" b="b" t="t" l="l"/>
            <a:pathLst>
              <a:path h="5234512" w="6325746">
                <a:moveTo>
                  <a:pt x="0" y="0"/>
                </a:moveTo>
                <a:lnTo>
                  <a:pt x="6325745" y="0"/>
                </a:lnTo>
                <a:lnTo>
                  <a:pt x="6325745" y="5234512"/>
                </a:lnTo>
                <a:lnTo>
                  <a:pt x="0" y="5234512"/>
                </a:lnTo>
                <a:lnTo>
                  <a:pt x="0" y="0"/>
                </a:lnTo>
                <a:close/>
              </a:path>
            </a:pathLst>
          </a:custGeom>
          <a:blipFill>
            <a:blip r:embed="rId3"/>
            <a:stretch>
              <a:fillRect l="0" t="0" r="0" b="0"/>
            </a:stretch>
          </a:blipFill>
        </p:spPr>
      </p:sp>
    </p:spTree>
  </p:cSld>
  <p:clrMapOvr>
    <a:masterClrMapping/>
  </p:clrMapOvr>
</p:sld>
</file>

<file path=ppt/slides/slide89.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6346299" y="4200525"/>
            <a:ext cx="5168146" cy="942975"/>
          </a:xfrm>
          <a:prstGeom prst="rect">
            <a:avLst/>
          </a:prstGeom>
        </p:spPr>
        <p:txBody>
          <a:bodyPr anchor="t" rtlCol="false" tIns="0" lIns="0" bIns="0" rIns="0">
            <a:spAutoFit/>
          </a:bodyPr>
          <a:lstStyle/>
          <a:p>
            <a:pPr algn="ctr">
              <a:lnSpc>
                <a:spcPts val="7200"/>
              </a:lnSpc>
              <a:spcBef>
                <a:spcPct val="0"/>
              </a:spcBef>
            </a:pPr>
            <a:r>
              <a:rPr lang="en-US" sz="6000">
                <a:solidFill>
                  <a:srgbClr val="FFFFFF"/>
                </a:solidFill>
                <a:latin typeface="Arimo"/>
              </a:rPr>
              <a:t>Tree of thought</a:t>
            </a:r>
          </a:p>
        </p:txBody>
      </p:sp>
      <p:sp>
        <p:nvSpPr>
          <p:cNvPr name="TextBox 3" id="3"/>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139</a:t>
            </a:r>
          </a:p>
        </p:txBody>
      </p:sp>
      <p:sp>
        <p:nvSpPr>
          <p:cNvPr name="TextBox 4" id="4"/>
          <p:cNvSpPr txBox="true"/>
          <p:nvPr/>
        </p:nvSpPr>
        <p:spPr>
          <a:xfrm rot="0">
            <a:off x="72491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213442" y="9258300"/>
            <a:ext cx="5756856" cy="1003006"/>
          </a:xfrm>
          <a:custGeom>
            <a:avLst/>
            <a:gdLst/>
            <a:ahLst/>
            <a:cxnLst/>
            <a:rect r="r" b="b" t="t" l="l"/>
            <a:pathLst>
              <a:path h="1003006" w="5756856">
                <a:moveTo>
                  <a:pt x="0" y="0"/>
                </a:moveTo>
                <a:lnTo>
                  <a:pt x="5756856" y="0"/>
                </a:lnTo>
                <a:lnTo>
                  <a:pt x="5756856" y="1003006"/>
                </a:lnTo>
                <a:lnTo>
                  <a:pt x="0" y="1003006"/>
                </a:lnTo>
                <a:lnTo>
                  <a:pt x="0" y="0"/>
                </a:lnTo>
                <a:close/>
              </a:path>
            </a:pathLst>
          </a:custGeom>
          <a:blipFill>
            <a:blip r:embed="rId3"/>
            <a:stretch>
              <a:fillRect l="0" t="0" r="-516" b="0"/>
            </a:stretch>
          </a:blipFill>
        </p:spPr>
      </p:sp>
      <p:sp>
        <p:nvSpPr>
          <p:cNvPr name="AutoShape 3" id="3"/>
          <p:cNvSpPr/>
          <p:nvPr/>
        </p:nvSpPr>
        <p:spPr>
          <a:xfrm flipV="true">
            <a:off x="5433359" y="6006306"/>
            <a:ext cx="6037981" cy="89455"/>
          </a:xfrm>
          <a:prstGeom prst="line">
            <a:avLst/>
          </a:prstGeom>
          <a:ln cap="flat" w="95250">
            <a:solidFill>
              <a:srgbClr val="1EFFC1"/>
            </a:solidFill>
            <a:prstDash val="solid"/>
            <a:headEnd type="none" len="sm" w="sm"/>
            <a:tailEnd type="arrow" len="sm" w="med"/>
          </a:ln>
        </p:spPr>
      </p:sp>
      <p:sp>
        <p:nvSpPr>
          <p:cNvPr name="Freeform 4" id="4"/>
          <p:cNvSpPr/>
          <p:nvPr/>
        </p:nvSpPr>
        <p:spPr>
          <a:xfrm flipH="false" flipV="false" rot="0">
            <a:off x="480718" y="4296239"/>
            <a:ext cx="7136720" cy="3875172"/>
          </a:xfrm>
          <a:custGeom>
            <a:avLst/>
            <a:gdLst/>
            <a:ahLst/>
            <a:cxnLst/>
            <a:rect r="r" b="b" t="t" l="l"/>
            <a:pathLst>
              <a:path h="3875172" w="7136720">
                <a:moveTo>
                  <a:pt x="0" y="0"/>
                </a:moveTo>
                <a:lnTo>
                  <a:pt x="7136720" y="0"/>
                </a:lnTo>
                <a:lnTo>
                  <a:pt x="7136720" y="3875173"/>
                </a:lnTo>
                <a:lnTo>
                  <a:pt x="0" y="3875173"/>
                </a:lnTo>
                <a:lnTo>
                  <a:pt x="0" y="0"/>
                </a:lnTo>
                <a:close/>
              </a:path>
            </a:pathLst>
          </a:custGeom>
          <a:blipFill>
            <a:blip r:embed="rId4"/>
            <a:stretch>
              <a:fillRect l="-2691" t="-32218" r="-6132" b="0"/>
            </a:stretch>
          </a:blipFill>
        </p:spPr>
      </p:sp>
      <p:sp>
        <p:nvSpPr>
          <p:cNvPr name="Freeform 5" id="5"/>
          <p:cNvSpPr/>
          <p:nvPr/>
        </p:nvSpPr>
        <p:spPr>
          <a:xfrm flipH="false" flipV="false" rot="0">
            <a:off x="11471340" y="4296239"/>
            <a:ext cx="6601865" cy="3420133"/>
          </a:xfrm>
          <a:custGeom>
            <a:avLst/>
            <a:gdLst/>
            <a:ahLst/>
            <a:cxnLst/>
            <a:rect r="r" b="b" t="t" l="l"/>
            <a:pathLst>
              <a:path h="3420133" w="6601865">
                <a:moveTo>
                  <a:pt x="0" y="0"/>
                </a:moveTo>
                <a:lnTo>
                  <a:pt x="6601866" y="0"/>
                </a:lnTo>
                <a:lnTo>
                  <a:pt x="6601866" y="3420133"/>
                </a:lnTo>
                <a:lnTo>
                  <a:pt x="0" y="3420133"/>
                </a:lnTo>
                <a:lnTo>
                  <a:pt x="0" y="0"/>
                </a:lnTo>
                <a:close/>
              </a:path>
            </a:pathLst>
          </a:custGeom>
          <a:blipFill>
            <a:blip r:embed="rId5"/>
            <a:stretch>
              <a:fillRect l="0" t="0" r="0" b="0"/>
            </a:stretch>
          </a:blipFill>
        </p:spPr>
      </p:sp>
      <p:sp>
        <p:nvSpPr>
          <p:cNvPr name="TextBox 6" id="6"/>
          <p:cNvSpPr txBox="true"/>
          <p:nvPr/>
        </p:nvSpPr>
        <p:spPr>
          <a:xfrm rot="0">
            <a:off x="827440" y="2304573"/>
            <a:ext cx="6443275" cy="790947"/>
          </a:xfrm>
          <a:prstGeom prst="rect">
            <a:avLst/>
          </a:prstGeom>
        </p:spPr>
        <p:txBody>
          <a:bodyPr anchor="t" rtlCol="false" tIns="0" lIns="0" bIns="0" rIns="0">
            <a:spAutoFit/>
          </a:bodyPr>
          <a:lstStyle/>
          <a:p>
            <a:pPr algn="l">
              <a:lnSpc>
                <a:spcPts val="5832"/>
              </a:lnSpc>
            </a:pPr>
            <a:r>
              <a:rPr lang="en-US" sz="5400">
                <a:solidFill>
                  <a:srgbClr val="1EFFC1"/>
                </a:solidFill>
                <a:latin typeface="Arimo"/>
              </a:rPr>
              <a:t>Text Translator</a:t>
            </a:r>
          </a:p>
        </p:txBody>
      </p:sp>
      <p:sp>
        <p:nvSpPr>
          <p:cNvPr name="TextBox 7" id="7"/>
          <p:cNvSpPr txBox="true"/>
          <p:nvPr/>
        </p:nvSpPr>
        <p:spPr>
          <a:xfrm rot="0">
            <a:off x="536584" y="424610"/>
            <a:ext cx="17702997" cy="1065305"/>
          </a:xfrm>
          <a:prstGeom prst="rect">
            <a:avLst/>
          </a:prstGeom>
        </p:spPr>
        <p:txBody>
          <a:bodyPr anchor="t" rtlCol="false" tIns="0" lIns="0" bIns="0" rIns="0">
            <a:spAutoFit/>
          </a:bodyPr>
          <a:lstStyle/>
          <a:p>
            <a:pPr algn="just">
              <a:lnSpc>
                <a:spcPts val="8475"/>
              </a:lnSpc>
            </a:pPr>
            <a:r>
              <a:rPr lang="en-US" sz="6053">
                <a:solidFill>
                  <a:srgbClr val="FFFFFF"/>
                </a:solidFill>
                <a:latin typeface="Arimo"/>
              </a:rPr>
              <a:t>Industry use cases of Generative AI</a:t>
            </a:r>
          </a:p>
        </p:txBody>
      </p:sp>
      <p:sp>
        <p:nvSpPr>
          <p:cNvPr name="TextBox 8" id="8"/>
          <p:cNvSpPr txBox="true"/>
          <p:nvPr/>
        </p:nvSpPr>
        <p:spPr>
          <a:xfrm rot="0">
            <a:off x="8187147" y="5048250"/>
            <a:ext cx="2401871" cy="633120"/>
          </a:xfrm>
          <a:prstGeom prst="rect">
            <a:avLst/>
          </a:prstGeom>
        </p:spPr>
        <p:txBody>
          <a:bodyPr anchor="t" rtlCol="false" tIns="0" lIns="0" bIns="0" rIns="0">
            <a:spAutoFit/>
          </a:bodyPr>
          <a:lstStyle/>
          <a:p>
            <a:pPr>
              <a:lnSpc>
                <a:spcPts val="5003"/>
              </a:lnSpc>
            </a:pPr>
            <a:r>
              <a:rPr lang="en-US" sz="3574">
                <a:solidFill>
                  <a:srgbClr val="1EFFC1"/>
                </a:solidFill>
                <a:latin typeface="Arimo"/>
              </a:rPr>
              <a:t>Chat GPT</a:t>
            </a:r>
          </a:p>
        </p:txBody>
      </p:sp>
      <p:sp>
        <p:nvSpPr>
          <p:cNvPr name="TextBox 9" id="9"/>
          <p:cNvSpPr txBox="true"/>
          <p:nvPr/>
        </p:nvSpPr>
        <p:spPr>
          <a:xfrm rot="0">
            <a:off x="17036341" y="9453334"/>
            <a:ext cx="914550" cy="476250"/>
          </a:xfrm>
          <a:prstGeom prst="rect">
            <a:avLst/>
          </a:prstGeom>
        </p:spPr>
        <p:txBody>
          <a:bodyPr anchor="t" rtlCol="false" tIns="0" lIns="0" bIns="0" rIns="0">
            <a:spAutoFit/>
          </a:bodyPr>
          <a:lstStyle/>
          <a:p>
            <a:pPr algn="r">
              <a:lnSpc>
                <a:spcPts val="3359"/>
              </a:lnSpc>
            </a:pPr>
            <a:r>
              <a:rPr lang="en-US" sz="2799">
                <a:solidFill>
                  <a:srgbClr val="1EFFC1"/>
                </a:solidFill>
                <a:latin typeface="Arial"/>
              </a:rPr>
              <a:t>9</a:t>
            </a:r>
          </a:p>
        </p:txBody>
      </p:sp>
      <p:sp>
        <p:nvSpPr>
          <p:cNvPr name="TextBox 10" id="10"/>
          <p:cNvSpPr txBox="true"/>
          <p:nvPr/>
        </p:nvSpPr>
        <p:spPr>
          <a:xfrm rot="0">
            <a:off x="72110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0" y="2310192"/>
            <a:ext cx="15325264" cy="4298955"/>
          </a:xfrm>
          <a:prstGeom prst="rect">
            <a:avLst/>
          </a:prstGeom>
        </p:spPr>
        <p:txBody>
          <a:bodyPr anchor="t" rtlCol="false" tIns="0" lIns="0" bIns="0" rIns="0">
            <a:spAutoFit/>
          </a:bodyPr>
          <a:lstStyle/>
          <a:p>
            <a:pPr marL="755644" indent="-377822" lvl="1">
              <a:lnSpc>
                <a:spcPts val="8749"/>
              </a:lnSpc>
              <a:buFont typeface="Arial"/>
              <a:buChar char="•"/>
            </a:pPr>
            <a:r>
              <a:rPr lang="en-US" sz="3499">
                <a:solidFill>
                  <a:srgbClr val="1EFFC1"/>
                </a:solidFill>
                <a:latin typeface="Arimo"/>
              </a:rPr>
              <a:t>Tree-like structure of thoughts and potential outputs</a:t>
            </a:r>
          </a:p>
          <a:p>
            <a:pPr marL="755644" indent="-377822" lvl="1">
              <a:lnSpc>
                <a:spcPts val="8749"/>
              </a:lnSpc>
              <a:buFont typeface="Arial"/>
              <a:buChar char="•"/>
            </a:pPr>
            <a:r>
              <a:rPr lang="en-US" sz="3499">
                <a:solidFill>
                  <a:srgbClr val="1EFFC1"/>
                </a:solidFill>
                <a:latin typeface="Arimo"/>
              </a:rPr>
              <a:t>Designed to enhance  in logical problem solving, reasoning</a:t>
            </a:r>
          </a:p>
          <a:p>
            <a:pPr marL="755644" indent="-377822" lvl="1">
              <a:lnSpc>
                <a:spcPts val="8749"/>
              </a:lnSpc>
              <a:buFont typeface="Arial"/>
              <a:buChar char="•"/>
            </a:pPr>
            <a:r>
              <a:rPr lang="en-US" sz="3499">
                <a:solidFill>
                  <a:srgbClr val="1EFFC1"/>
                </a:solidFill>
                <a:latin typeface="Arimo"/>
              </a:rPr>
              <a:t>works by allowing LLMs to think  problems in multiple steps</a:t>
            </a:r>
          </a:p>
          <a:p>
            <a:pPr marL="755644" indent="-377822" lvl="1">
              <a:lnSpc>
                <a:spcPts val="8749"/>
              </a:lnSpc>
              <a:buFont typeface="Arial"/>
              <a:buChar char="•"/>
            </a:pPr>
            <a:r>
              <a:rPr lang="en-US" sz="3499">
                <a:solidFill>
                  <a:srgbClr val="1EFFC1"/>
                </a:solidFill>
                <a:latin typeface="Arimo"/>
              </a:rPr>
              <a:t>Backtrack when a better solution is found</a:t>
            </a:r>
          </a:p>
        </p:txBody>
      </p:sp>
      <p:sp>
        <p:nvSpPr>
          <p:cNvPr name="Freeform 3" id="3"/>
          <p:cNvSpPr/>
          <p:nvPr/>
        </p:nvSpPr>
        <p:spPr>
          <a:xfrm flipH="false" flipV="false" rot="0">
            <a:off x="12978609" y="2151345"/>
            <a:ext cx="4693310" cy="5073848"/>
          </a:xfrm>
          <a:custGeom>
            <a:avLst/>
            <a:gdLst/>
            <a:ahLst/>
            <a:cxnLst/>
            <a:rect r="r" b="b" t="t" l="l"/>
            <a:pathLst>
              <a:path h="5073848" w="4693310">
                <a:moveTo>
                  <a:pt x="0" y="0"/>
                </a:moveTo>
                <a:lnTo>
                  <a:pt x="4693310" y="0"/>
                </a:lnTo>
                <a:lnTo>
                  <a:pt x="4693310" y="5073849"/>
                </a:lnTo>
                <a:lnTo>
                  <a:pt x="0" y="5073849"/>
                </a:lnTo>
                <a:lnTo>
                  <a:pt x="0" y="0"/>
                </a:lnTo>
                <a:close/>
              </a:path>
            </a:pathLst>
          </a:custGeom>
          <a:blipFill>
            <a:blip r:embed="rId2"/>
            <a:stretch>
              <a:fillRect l="0" t="0" r="0" b="0"/>
            </a:stretch>
          </a:blipFill>
        </p:spPr>
      </p:sp>
      <p:sp>
        <p:nvSpPr>
          <p:cNvPr name="TextBox 4" id="4"/>
          <p:cNvSpPr txBox="true"/>
          <p:nvPr/>
        </p:nvSpPr>
        <p:spPr>
          <a:xfrm rot="0">
            <a:off x="251156" y="542925"/>
            <a:ext cx="5168146" cy="942975"/>
          </a:xfrm>
          <a:prstGeom prst="rect">
            <a:avLst/>
          </a:prstGeom>
        </p:spPr>
        <p:txBody>
          <a:bodyPr anchor="t" rtlCol="false" tIns="0" lIns="0" bIns="0" rIns="0">
            <a:spAutoFit/>
          </a:bodyPr>
          <a:lstStyle/>
          <a:p>
            <a:pPr algn="ctr">
              <a:lnSpc>
                <a:spcPts val="7200"/>
              </a:lnSpc>
              <a:spcBef>
                <a:spcPct val="0"/>
              </a:spcBef>
            </a:pPr>
            <a:r>
              <a:rPr lang="en-US" sz="6000">
                <a:solidFill>
                  <a:srgbClr val="FFFFFF"/>
                </a:solidFill>
                <a:latin typeface="Arimo"/>
              </a:rPr>
              <a:t>Tree of thought</a:t>
            </a:r>
          </a:p>
        </p:txBody>
      </p:sp>
      <p:sp>
        <p:nvSpPr>
          <p:cNvPr name="TextBox 5" id="5"/>
          <p:cNvSpPr txBox="true"/>
          <p:nvPr/>
        </p:nvSpPr>
        <p:spPr>
          <a:xfrm rot="0">
            <a:off x="16439838" y="9606718"/>
            <a:ext cx="1638925" cy="500380"/>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140</a:t>
            </a:r>
          </a:p>
        </p:txBody>
      </p:sp>
      <p:sp>
        <p:nvSpPr>
          <p:cNvPr name="TextBox 6" id="6"/>
          <p:cNvSpPr txBox="true"/>
          <p:nvPr/>
        </p:nvSpPr>
        <p:spPr>
          <a:xfrm rot="0">
            <a:off x="72491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91.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589760" y="442912"/>
            <a:ext cx="7405034" cy="857251"/>
          </a:xfrm>
          <a:prstGeom prst="rect">
            <a:avLst/>
          </a:prstGeom>
        </p:spPr>
        <p:txBody>
          <a:bodyPr anchor="t" rtlCol="false" tIns="0" lIns="0" bIns="0" rIns="0">
            <a:spAutoFit/>
          </a:bodyPr>
          <a:lstStyle/>
          <a:p>
            <a:pPr>
              <a:lnSpc>
                <a:spcPts val="8399"/>
              </a:lnSpc>
            </a:pPr>
            <a:r>
              <a:rPr lang="en-US" sz="5999">
                <a:solidFill>
                  <a:srgbClr val="FFFFFF"/>
                </a:solidFill>
                <a:latin typeface="Arimo"/>
              </a:rPr>
              <a:t>Quiz Time</a:t>
            </a:r>
          </a:p>
        </p:txBody>
      </p:sp>
      <p:sp>
        <p:nvSpPr>
          <p:cNvPr name="TextBox 3" id="3"/>
          <p:cNvSpPr txBox="true"/>
          <p:nvPr/>
        </p:nvSpPr>
        <p:spPr>
          <a:xfrm rot="0">
            <a:off x="0" y="3057519"/>
            <a:ext cx="13134483" cy="3324228"/>
          </a:xfrm>
          <a:prstGeom prst="rect">
            <a:avLst/>
          </a:prstGeom>
        </p:spPr>
        <p:txBody>
          <a:bodyPr anchor="t" rtlCol="false" tIns="0" lIns="0" bIns="0" rIns="0">
            <a:spAutoFit/>
          </a:bodyPr>
          <a:lstStyle/>
          <a:p>
            <a:pPr marL="1485888" indent="-742944" lvl="1">
              <a:lnSpc>
                <a:spcPts val="8099"/>
              </a:lnSpc>
              <a:buFont typeface="Arial"/>
              <a:buChar char="•"/>
            </a:pPr>
            <a:r>
              <a:rPr lang="en-US" sz="4499">
                <a:solidFill>
                  <a:srgbClr val="48FFD5"/>
                </a:solidFill>
                <a:latin typeface="Arimo"/>
              </a:rPr>
              <a:t>Why does a transformer perform well when multiple examples are provided?</a:t>
            </a:r>
          </a:p>
          <a:p>
            <a:pPr algn="l" marL="1485888" indent="-742944" lvl="1">
              <a:lnSpc>
                <a:spcPts val="8099"/>
              </a:lnSpc>
              <a:buFont typeface="Arial"/>
              <a:buChar char="•"/>
            </a:pPr>
            <a:r>
              <a:rPr lang="en-US" sz="4499">
                <a:solidFill>
                  <a:srgbClr val="48FFD5"/>
                </a:solidFill>
                <a:latin typeface="Arimo"/>
              </a:rPr>
              <a:t>Why does a transformer perform well when a chain of thought is presented?</a:t>
            </a:r>
          </a:p>
        </p:txBody>
      </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669097" y="1620291"/>
            <a:ext cx="9827772" cy="6551848"/>
          </a:xfrm>
          <a:custGeom>
            <a:avLst/>
            <a:gdLst/>
            <a:ahLst/>
            <a:cxnLst/>
            <a:rect r="r" b="b" t="t" l="l"/>
            <a:pathLst>
              <a:path h="6551848" w="9827772">
                <a:moveTo>
                  <a:pt x="0" y="0"/>
                </a:moveTo>
                <a:lnTo>
                  <a:pt x="9827772" y="0"/>
                </a:lnTo>
                <a:lnTo>
                  <a:pt x="9827772" y="6551848"/>
                </a:lnTo>
                <a:lnTo>
                  <a:pt x="0" y="6551848"/>
                </a:lnTo>
                <a:lnTo>
                  <a:pt x="0" y="0"/>
                </a:lnTo>
                <a:close/>
              </a:path>
            </a:pathLst>
          </a:custGeom>
          <a:blipFill>
            <a:blip r:embed="rId2"/>
            <a:stretch>
              <a:fillRect l="0" t="0" r="0" b="0"/>
            </a:stretch>
          </a:blipFill>
        </p:spPr>
      </p:sp>
      <p:sp>
        <p:nvSpPr>
          <p:cNvPr name="TextBox 3" id="3"/>
          <p:cNvSpPr txBox="true"/>
          <p:nvPr/>
        </p:nvSpPr>
        <p:spPr>
          <a:xfrm rot="0">
            <a:off x="11100391" y="4557730"/>
            <a:ext cx="5548685" cy="1038190"/>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Vector database</a:t>
            </a:r>
          </a:p>
        </p:txBody>
      </p:sp>
      <p:sp>
        <p:nvSpPr>
          <p:cNvPr name="TextBox 4" id="4"/>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156</a:t>
            </a:r>
          </a:p>
        </p:txBody>
      </p:sp>
      <p:sp>
        <p:nvSpPr>
          <p:cNvPr name="TextBox 5" id="5"/>
          <p:cNvSpPr txBox="true"/>
          <p:nvPr/>
        </p:nvSpPr>
        <p:spPr>
          <a:xfrm rot="0">
            <a:off x="724911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7972693" y="4985684"/>
            <a:ext cx="9884366" cy="1983638"/>
          </a:xfrm>
          <a:custGeom>
            <a:avLst/>
            <a:gdLst/>
            <a:ahLst/>
            <a:cxnLst/>
            <a:rect r="r" b="b" t="t" l="l"/>
            <a:pathLst>
              <a:path h="1983638" w="9884366">
                <a:moveTo>
                  <a:pt x="0" y="0"/>
                </a:moveTo>
                <a:lnTo>
                  <a:pt x="9884367" y="0"/>
                </a:lnTo>
                <a:lnTo>
                  <a:pt x="9884367" y="1983638"/>
                </a:lnTo>
                <a:lnTo>
                  <a:pt x="0" y="1983638"/>
                </a:lnTo>
                <a:lnTo>
                  <a:pt x="0" y="0"/>
                </a:lnTo>
                <a:close/>
              </a:path>
            </a:pathLst>
          </a:custGeom>
          <a:blipFill>
            <a:blip r:embed="rId3"/>
            <a:stretch>
              <a:fillRect l="0" t="0" r="-23952" b="0"/>
            </a:stretch>
          </a:blipFill>
        </p:spPr>
      </p:sp>
      <p:sp>
        <p:nvSpPr>
          <p:cNvPr name="TextBox 3" id="3"/>
          <p:cNvSpPr txBox="true"/>
          <p:nvPr/>
        </p:nvSpPr>
        <p:spPr>
          <a:xfrm rot="0">
            <a:off x="-818482" y="442962"/>
            <a:ext cx="9997654" cy="1038188"/>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What is embedding?</a:t>
            </a:r>
          </a:p>
        </p:txBody>
      </p:sp>
      <p:sp>
        <p:nvSpPr>
          <p:cNvPr name="TextBox 4" id="4"/>
          <p:cNvSpPr txBox="true"/>
          <p:nvPr/>
        </p:nvSpPr>
        <p:spPr>
          <a:xfrm rot="0">
            <a:off x="1298972" y="2792228"/>
            <a:ext cx="1505816" cy="615950"/>
          </a:xfrm>
          <a:prstGeom prst="rect">
            <a:avLst/>
          </a:prstGeom>
        </p:spPr>
        <p:txBody>
          <a:bodyPr anchor="t" rtlCol="false" tIns="0" lIns="0" bIns="0" rIns="0">
            <a:spAutoFit/>
          </a:bodyPr>
          <a:lstStyle/>
          <a:p>
            <a:pPr algn="ctr">
              <a:lnSpc>
                <a:spcPts val="4899"/>
              </a:lnSpc>
            </a:pPr>
            <a:r>
              <a:rPr lang="en-US" sz="3499">
                <a:solidFill>
                  <a:srgbClr val="1EFFC1"/>
                </a:solidFill>
                <a:latin typeface="Arimo"/>
              </a:rPr>
              <a:t>Input</a:t>
            </a:r>
          </a:p>
        </p:txBody>
      </p:sp>
      <p:grpSp>
        <p:nvGrpSpPr>
          <p:cNvPr name="Group 5" id="5"/>
          <p:cNvGrpSpPr/>
          <p:nvPr/>
        </p:nvGrpSpPr>
        <p:grpSpPr>
          <a:xfrm rot="0">
            <a:off x="1028700" y="3970166"/>
            <a:ext cx="6675780" cy="4014674"/>
            <a:chOff x="0" y="0"/>
            <a:chExt cx="8901041" cy="5352899"/>
          </a:xfrm>
        </p:grpSpPr>
        <p:grpSp>
          <p:nvGrpSpPr>
            <p:cNvPr name="Group 6" id="6"/>
            <p:cNvGrpSpPr/>
            <p:nvPr/>
          </p:nvGrpSpPr>
          <p:grpSpPr>
            <a:xfrm rot="0">
              <a:off x="0" y="0"/>
              <a:ext cx="2697887" cy="5352899"/>
              <a:chOff x="0" y="0"/>
              <a:chExt cx="538959" cy="1069352"/>
            </a:xfrm>
          </p:grpSpPr>
          <p:sp>
            <p:nvSpPr>
              <p:cNvPr name="Freeform 7" id="7"/>
              <p:cNvSpPr/>
              <p:nvPr/>
            </p:nvSpPr>
            <p:spPr>
              <a:xfrm flipH="false" flipV="false" rot="0">
                <a:off x="0" y="0"/>
                <a:ext cx="538959" cy="1069352"/>
              </a:xfrm>
              <a:custGeom>
                <a:avLst/>
                <a:gdLst/>
                <a:ahLst/>
                <a:cxnLst/>
                <a:rect r="r" b="b" t="t" l="l"/>
                <a:pathLst>
                  <a:path h="1069352" w="538959">
                    <a:moveTo>
                      <a:pt x="192946" y="0"/>
                    </a:moveTo>
                    <a:lnTo>
                      <a:pt x="346012" y="0"/>
                    </a:lnTo>
                    <a:cubicBezTo>
                      <a:pt x="452574" y="0"/>
                      <a:pt x="538959" y="86385"/>
                      <a:pt x="538959" y="192946"/>
                    </a:cubicBezTo>
                    <a:lnTo>
                      <a:pt x="538959" y="876406"/>
                    </a:lnTo>
                    <a:cubicBezTo>
                      <a:pt x="538959" y="982967"/>
                      <a:pt x="452574" y="1069352"/>
                      <a:pt x="346012" y="1069352"/>
                    </a:cubicBezTo>
                    <a:lnTo>
                      <a:pt x="192946" y="1069352"/>
                    </a:lnTo>
                    <a:cubicBezTo>
                      <a:pt x="86385" y="1069352"/>
                      <a:pt x="0" y="982967"/>
                      <a:pt x="0" y="876406"/>
                    </a:cubicBezTo>
                    <a:lnTo>
                      <a:pt x="0" y="192946"/>
                    </a:lnTo>
                    <a:cubicBezTo>
                      <a:pt x="0" y="86385"/>
                      <a:pt x="86385" y="0"/>
                      <a:pt x="192946" y="0"/>
                    </a:cubicBezTo>
                    <a:close/>
                  </a:path>
                </a:pathLst>
              </a:custGeom>
              <a:solidFill>
                <a:srgbClr val="000000">
                  <a:alpha val="0"/>
                </a:srgbClr>
              </a:solidFill>
              <a:ln w="47625" cap="rnd">
                <a:solidFill>
                  <a:srgbClr val="FFDE59"/>
                </a:solidFill>
                <a:prstDash val="solid"/>
                <a:round/>
              </a:ln>
            </p:spPr>
          </p:sp>
          <p:sp>
            <p:nvSpPr>
              <p:cNvPr name="TextBox 8" id="8"/>
              <p:cNvSpPr txBox="true"/>
              <p:nvPr/>
            </p:nvSpPr>
            <p:spPr>
              <a:xfrm>
                <a:off x="0" y="-9525"/>
                <a:ext cx="538959" cy="1078877"/>
              </a:xfrm>
              <a:prstGeom prst="rect">
                <a:avLst/>
              </a:prstGeom>
            </p:spPr>
            <p:txBody>
              <a:bodyPr anchor="ctr" rtlCol="false" tIns="50800" lIns="50800" bIns="50800" rIns="50800"/>
              <a:lstStyle/>
              <a:p>
                <a:pPr algn="ctr">
                  <a:lnSpc>
                    <a:spcPts val="2879"/>
                  </a:lnSpc>
                </a:pPr>
              </a:p>
            </p:txBody>
          </p:sp>
        </p:grpSp>
        <p:sp>
          <p:nvSpPr>
            <p:cNvPr name="AutoShape 9" id="9"/>
            <p:cNvSpPr/>
            <p:nvPr/>
          </p:nvSpPr>
          <p:spPr>
            <a:xfrm>
              <a:off x="2697887" y="2651334"/>
              <a:ext cx="6203001" cy="25115"/>
            </a:xfrm>
            <a:prstGeom prst="line">
              <a:avLst/>
            </a:prstGeom>
            <a:ln cap="flat" w="75346">
              <a:solidFill>
                <a:srgbClr val="1EFFC1"/>
              </a:solidFill>
              <a:prstDash val="solid"/>
              <a:headEnd type="none" len="sm" w="sm"/>
              <a:tailEnd type="arrow" len="sm" w="med"/>
            </a:ln>
          </p:spPr>
        </p:sp>
        <p:sp>
          <p:nvSpPr>
            <p:cNvPr name="TextBox 10" id="10"/>
            <p:cNvSpPr txBox="true"/>
            <p:nvPr/>
          </p:nvSpPr>
          <p:spPr>
            <a:xfrm rot="0">
              <a:off x="554104" y="1470704"/>
              <a:ext cx="1787461" cy="2335290"/>
            </a:xfrm>
            <a:prstGeom prst="rect">
              <a:avLst/>
            </a:prstGeom>
          </p:spPr>
          <p:txBody>
            <a:bodyPr anchor="t" rtlCol="false" tIns="0" lIns="0" bIns="0" rIns="0">
              <a:spAutoFit/>
            </a:bodyPr>
            <a:lstStyle/>
            <a:p>
              <a:pPr>
                <a:lnSpc>
                  <a:spcPts val="4706"/>
                </a:lnSpc>
              </a:pPr>
              <a:r>
                <a:rPr lang="en-US" sz="3361">
                  <a:solidFill>
                    <a:srgbClr val="1EFFC1"/>
                  </a:solidFill>
                  <a:latin typeface="Canva Sans"/>
                </a:rPr>
                <a:t>Cat</a:t>
              </a:r>
            </a:p>
            <a:p>
              <a:pPr>
                <a:lnSpc>
                  <a:spcPts val="4706"/>
                </a:lnSpc>
              </a:pPr>
              <a:r>
                <a:rPr lang="en-US" sz="3361">
                  <a:solidFill>
                    <a:srgbClr val="1EFFC1"/>
                  </a:solidFill>
                  <a:latin typeface="Canva Sans"/>
                </a:rPr>
                <a:t>Kitten</a:t>
              </a:r>
            </a:p>
            <a:p>
              <a:pPr>
                <a:lnSpc>
                  <a:spcPts val="4706"/>
                </a:lnSpc>
              </a:pPr>
              <a:r>
                <a:rPr lang="en-US" sz="3361">
                  <a:solidFill>
                    <a:srgbClr val="1EFFC1"/>
                  </a:solidFill>
                  <a:latin typeface="Canva Sans"/>
                </a:rPr>
                <a:t>Dog</a:t>
              </a:r>
            </a:p>
          </p:txBody>
        </p:sp>
      </p:grpSp>
      <p:sp>
        <p:nvSpPr>
          <p:cNvPr name="TextBox 11" id="11"/>
          <p:cNvSpPr txBox="true"/>
          <p:nvPr/>
        </p:nvSpPr>
        <p:spPr>
          <a:xfrm rot="0">
            <a:off x="3006917" y="4634847"/>
            <a:ext cx="3978852" cy="615950"/>
          </a:xfrm>
          <a:prstGeom prst="rect">
            <a:avLst/>
          </a:prstGeom>
        </p:spPr>
        <p:txBody>
          <a:bodyPr anchor="t" rtlCol="false" tIns="0" lIns="0" bIns="0" rIns="0">
            <a:spAutoFit/>
          </a:bodyPr>
          <a:lstStyle/>
          <a:p>
            <a:pPr algn="ctr">
              <a:lnSpc>
                <a:spcPts val="4899"/>
              </a:lnSpc>
            </a:pPr>
            <a:r>
              <a:rPr lang="en-US" sz="3499">
                <a:solidFill>
                  <a:srgbClr val="1EFFC1"/>
                </a:solidFill>
                <a:latin typeface="Arimo"/>
              </a:rPr>
              <a:t>word2vec</a:t>
            </a:r>
          </a:p>
        </p:txBody>
      </p:sp>
      <p:sp>
        <p:nvSpPr>
          <p:cNvPr name="TextBox 12" id="12"/>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157</a:t>
            </a:r>
          </a:p>
        </p:txBody>
      </p:sp>
      <p:sp>
        <p:nvSpPr>
          <p:cNvPr name="TextBox 13" id="13"/>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94.xml><?xml version="1.0" encoding="utf-8"?>
<p:sld xmlns:p="http://schemas.openxmlformats.org/presentationml/2006/main" xmlns:a="http://schemas.openxmlformats.org/drawingml/2006/main">
  <p:cSld>
    <p:bg>
      <p:bgPr>
        <a:solidFill>
          <a:srgbClr val="052643"/>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2220954" y="1570118"/>
          <a:ext cx="13116688" cy="8112453"/>
        </p:xfrm>
        <a:graphic>
          <a:graphicData uri="http://schemas.openxmlformats.org/drawingml/2006/table">
            <a:tbl>
              <a:tblPr/>
              <a:tblGrid>
                <a:gridCol w="6558344"/>
                <a:gridCol w="6558344"/>
              </a:tblGrid>
              <a:tr h="1439622">
                <a:tc>
                  <a:txBody>
                    <a:bodyPr anchor="t" rtlCol="false"/>
                    <a:lstStyle/>
                    <a:p>
                      <a:pPr algn="ctr">
                        <a:lnSpc>
                          <a:spcPts val="2520"/>
                        </a:lnSpc>
                        <a:defRPr/>
                      </a:pPr>
                      <a:endParaRPr lang="en-US" sz="1100"/>
                    </a:p>
                  </a:txBody>
                  <a:tcPr marL="190500" marR="190500" marT="190500" marB="190500" anchor="ctr">
                    <a:lnL cmpd="sng" algn="ctr" cap="flat" w="38100">
                      <a:solidFill>
                        <a:srgbClr val="FDEF59"/>
                      </a:solidFill>
                      <a:prstDash val="solid"/>
                      <a:round/>
                      <a:headEnd type="none" w="med" len="med"/>
                      <a:tailEnd type="none" w="med" len="med"/>
                    </a:lnL>
                    <a:lnR cmpd="sng" algn="ctr" cap="flat" w="38100">
                      <a:solidFill>
                        <a:srgbClr val="FDEF59"/>
                      </a:solidFill>
                      <a:prstDash val="solid"/>
                      <a:round/>
                      <a:headEnd type="none" w="med" len="med"/>
                      <a:tailEnd type="none" w="med" len="med"/>
                    </a:lnR>
                    <a:lnT cmpd="sng" algn="ctr" cap="flat" w="38100">
                      <a:solidFill>
                        <a:srgbClr val="FDEF59"/>
                      </a:solidFill>
                      <a:prstDash val="solid"/>
                      <a:round/>
                      <a:headEnd type="none" w="med" len="med"/>
                      <a:tailEnd type="none" w="med" len="med"/>
                    </a:lnT>
                    <a:lnB cmpd="sng" algn="ctr" cap="flat" w="38100">
                      <a:solidFill>
                        <a:srgbClr val="FDEF59"/>
                      </a:solidFill>
                      <a:prstDash val="solid"/>
                      <a:round/>
                      <a:headEnd type="none" w="med" len="med"/>
                      <a:tailEnd type="none" w="med" len="med"/>
                    </a:lnB>
                  </a:tcPr>
                </a:tc>
                <a:tc>
                  <a:txBody>
                    <a:bodyPr anchor="t" rtlCol="false"/>
                    <a:lstStyle/>
                    <a:p>
                      <a:pPr algn="ctr">
                        <a:lnSpc>
                          <a:spcPts val="2520"/>
                        </a:lnSpc>
                        <a:defRPr/>
                      </a:pPr>
                      <a:endParaRPr lang="en-US" sz="1100"/>
                    </a:p>
                  </a:txBody>
                  <a:tcPr marL="190500" marR="190500" marT="190500" marB="190500" anchor="ctr">
                    <a:lnL cmpd="sng" algn="ctr" cap="flat" w="38100">
                      <a:solidFill>
                        <a:srgbClr val="FDEF59"/>
                      </a:solidFill>
                      <a:prstDash val="solid"/>
                      <a:round/>
                      <a:headEnd type="none" w="med" len="med"/>
                      <a:tailEnd type="none" w="med" len="med"/>
                    </a:lnL>
                    <a:lnR cmpd="sng" algn="ctr" cap="flat" w="38100">
                      <a:solidFill>
                        <a:srgbClr val="FDEF59"/>
                      </a:solidFill>
                      <a:prstDash val="solid"/>
                      <a:round/>
                      <a:headEnd type="none" w="med" len="med"/>
                      <a:tailEnd type="none" w="med" len="med"/>
                    </a:lnR>
                    <a:lnT cmpd="sng" algn="ctr" cap="flat" w="38100">
                      <a:solidFill>
                        <a:srgbClr val="FDEF59"/>
                      </a:solidFill>
                      <a:prstDash val="solid"/>
                      <a:round/>
                      <a:headEnd type="none" w="med" len="med"/>
                      <a:tailEnd type="none" w="med" len="med"/>
                    </a:lnT>
                    <a:lnB cmpd="sng" algn="ctr" cap="flat" w="38100">
                      <a:solidFill>
                        <a:srgbClr val="FDEF59"/>
                      </a:solidFill>
                      <a:prstDash val="solid"/>
                      <a:round/>
                      <a:headEnd type="none" w="med" len="med"/>
                      <a:tailEnd type="none" w="med" len="med"/>
                    </a:lnB>
                  </a:tcPr>
                </a:tc>
              </a:tr>
              <a:tr h="1052694">
                <a:tc>
                  <a:txBody>
                    <a:bodyPr anchor="t" rtlCol="false"/>
                    <a:lstStyle/>
                    <a:p>
                      <a:pPr algn="ctr">
                        <a:lnSpc>
                          <a:spcPts val="2520"/>
                        </a:lnSpc>
                        <a:defRPr/>
                      </a:pPr>
                      <a:endParaRPr lang="en-US" sz="1100"/>
                    </a:p>
                  </a:txBody>
                  <a:tcPr marL="190500" marR="190500" marT="190500" marB="190500" anchor="ctr">
                    <a:lnL cmpd="sng" algn="ctr" cap="flat" w="38100">
                      <a:solidFill>
                        <a:srgbClr val="FDEF59"/>
                      </a:solidFill>
                      <a:prstDash val="solid"/>
                      <a:round/>
                      <a:headEnd type="none" w="med" len="med"/>
                      <a:tailEnd type="none" w="med" len="med"/>
                    </a:lnL>
                    <a:lnR cmpd="sng" algn="ctr" cap="flat" w="38100">
                      <a:solidFill>
                        <a:srgbClr val="FDEF59"/>
                      </a:solidFill>
                      <a:prstDash val="solid"/>
                      <a:round/>
                      <a:headEnd type="none" w="med" len="med"/>
                      <a:tailEnd type="none" w="med" len="med"/>
                    </a:lnR>
                    <a:lnT cmpd="sng" algn="ctr" cap="flat" w="38100">
                      <a:solidFill>
                        <a:srgbClr val="FDEF59"/>
                      </a:solidFill>
                      <a:prstDash val="solid"/>
                      <a:round/>
                      <a:headEnd type="none" w="med" len="med"/>
                      <a:tailEnd type="none" w="med" len="med"/>
                    </a:lnT>
                    <a:lnB cmpd="sng" algn="ctr" cap="flat" w="38100">
                      <a:solidFill>
                        <a:srgbClr val="FDEF59"/>
                      </a:solidFill>
                      <a:prstDash val="solid"/>
                      <a:round/>
                      <a:headEnd type="none" w="med" len="med"/>
                      <a:tailEnd type="none" w="med" len="med"/>
                    </a:lnB>
                  </a:tcPr>
                </a:tc>
                <a:tc>
                  <a:txBody>
                    <a:bodyPr anchor="t" rtlCol="false"/>
                    <a:lstStyle/>
                    <a:p>
                      <a:pPr algn="ctr">
                        <a:lnSpc>
                          <a:spcPts val="4339"/>
                        </a:lnSpc>
                        <a:defRPr/>
                      </a:pPr>
                      <a:r>
                        <a:rPr lang="en-US" sz="3099">
                          <a:solidFill>
                            <a:srgbClr val="1EFFC1"/>
                          </a:solidFill>
                          <a:latin typeface="Arimo"/>
                        </a:rPr>
                        <a:t>Columnar or column-family format</a:t>
                      </a:r>
                      <a:endParaRPr lang="en-US" sz="1100"/>
                    </a:p>
                  </a:txBody>
                  <a:tcPr marL="190500" marR="190500" marT="190500" marB="190500" anchor="ctr">
                    <a:lnL cmpd="sng" algn="ctr" cap="flat" w="38100">
                      <a:solidFill>
                        <a:srgbClr val="FDEF59"/>
                      </a:solidFill>
                      <a:prstDash val="solid"/>
                      <a:round/>
                      <a:headEnd type="none" w="med" len="med"/>
                      <a:tailEnd type="none" w="med" len="med"/>
                    </a:lnL>
                    <a:lnR cmpd="sng" algn="ctr" cap="flat" w="38100">
                      <a:solidFill>
                        <a:srgbClr val="FDEF59"/>
                      </a:solidFill>
                      <a:prstDash val="solid"/>
                      <a:round/>
                      <a:headEnd type="none" w="med" len="med"/>
                      <a:tailEnd type="none" w="med" len="med"/>
                    </a:lnR>
                    <a:lnT cmpd="sng" algn="ctr" cap="flat" w="38100">
                      <a:solidFill>
                        <a:srgbClr val="FDEF59"/>
                      </a:solidFill>
                      <a:prstDash val="solid"/>
                      <a:round/>
                      <a:headEnd type="none" w="med" len="med"/>
                      <a:tailEnd type="none" w="med" len="med"/>
                    </a:lnT>
                    <a:lnB cmpd="sng" algn="ctr" cap="flat" w="38100">
                      <a:solidFill>
                        <a:srgbClr val="FDEF59"/>
                      </a:solidFill>
                      <a:prstDash val="solid"/>
                      <a:round/>
                      <a:headEnd type="none" w="med" len="med"/>
                      <a:tailEnd type="none" w="med" len="med"/>
                    </a:lnB>
                  </a:tcPr>
                </a:tc>
              </a:tr>
              <a:tr h="1598181">
                <a:tc>
                  <a:txBody>
                    <a:bodyPr anchor="t" rtlCol="false"/>
                    <a:lstStyle/>
                    <a:p>
                      <a:pPr algn="ctr">
                        <a:lnSpc>
                          <a:spcPts val="4339"/>
                        </a:lnSpc>
                        <a:defRPr/>
                      </a:pPr>
                      <a:r>
                        <a:rPr lang="en-US" sz="3099">
                          <a:solidFill>
                            <a:srgbClr val="1EFFC1"/>
                          </a:solidFill>
                          <a:latin typeface="Arimo"/>
                        </a:rPr>
                        <a:t>Well-suited for structured data</a:t>
                      </a:r>
                      <a:endParaRPr lang="en-US" sz="1100"/>
                    </a:p>
                  </a:txBody>
                  <a:tcPr marL="190500" marR="190500" marT="190500" marB="190500" anchor="ctr">
                    <a:lnL cmpd="sng" algn="ctr" cap="flat" w="38100">
                      <a:solidFill>
                        <a:srgbClr val="FDEF59"/>
                      </a:solidFill>
                      <a:prstDash val="solid"/>
                      <a:round/>
                      <a:headEnd type="none" w="med" len="med"/>
                      <a:tailEnd type="none" w="med" len="med"/>
                    </a:lnL>
                    <a:lnR cmpd="sng" algn="ctr" cap="flat" w="38100">
                      <a:solidFill>
                        <a:srgbClr val="FDEF59"/>
                      </a:solidFill>
                      <a:prstDash val="solid"/>
                      <a:round/>
                      <a:headEnd type="none" w="med" len="med"/>
                      <a:tailEnd type="none" w="med" len="med"/>
                    </a:lnR>
                    <a:lnT cmpd="sng" algn="ctr" cap="flat" w="38100">
                      <a:solidFill>
                        <a:srgbClr val="FDEF59"/>
                      </a:solidFill>
                      <a:prstDash val="solid"/>
                      <a:round/>
                      <a:headEnd type="none" w="med" len="med"/>
                      <a:tailEnd type="none" w="med" len="med"/>
                    </a:lnT>
                    <a:lnB cmpd="sng" algn="ctr" cap="flat" w="38100">
                      <a:solidFill>
                        <a:srgbClr val="FDEF59"/>
                      </a:solidFill>
                      <a:prstDash val="solid"/>
                      <a:round/>
                      <a:headEnd type="none" w="med" len="med"/>
                      <a:tailEnd type="none" w="med" len="med"/>
                    </a:lnB>
                  </a:tcPr>
                </a:tc>
                <a:tc>
                  <a:txBody>
                    <a:bodyPr anchor="t" rtlCol="false"/>
                    <a:lstStyle/>
                    <a:p>
                      <a:pPr algn="ctr">
                        <a:lnSpc>
                          <a:spcPts val="4339"/>
                        </a:lnSpc>
                        <a:defRPr/>
                      </a:pPr>
                      <a:r>
                        <a:rPr lang="en-US" sz="3099">
                          <a:solidFill>
                            <a:srgbClr val="1EFFC1"/>
                          </a:solidFill>
                          <a:latin typeface="Arimo"/>
                        </a:rPr>
                        <a:t>Designed for time-series data,document,Image,Text</a:t>
                      </a:r>
                      <a:endParaRPr lang="en-US" sz="1100"/>
                    </a:p>
                  </a:txBody>
                  <a:tcPr marL="190500" marR="190500" marT="190500" marB="190500" anchor="ctr">
                    <a:lnL cmpd="sng" algn="ctr" cap="flat" w="38100">
                      <a:solidFill>
                        <a:srgbClr val="FDEF59"/>
                      </a:solidFill>
                      <a:prstDash val="solid"/>
                      <a:round/>
                      <a:headEnd type="none" w="med" len="med"/>
                      <a:tailEnd type="none" w="med" len="med"/>
                    </a:lnL>
                    <a:lnR cmpd="sng" algn="ctr" cap="flat" w="38100">
                      <a:solidFill>
                        <a:srgbClr val="FDEF59"/>
                      </a:solidFill>
                      <a:prstDash val="solid"/>
                      <a:round/>
                      <a:headEnd type="none" w="med" len="med"/>
                      <a:tailEnd type="none" w="med" len="med"/>
                    </a:lnR>
                    <a:lnT cmpd="sng" algn="ctr" cap="flat" w="38100">
                      <a:solidFill>
                        <a:srgbClr val="FDEF59"/>
                      </a:solidFill>
                      <a:prstDash val="solid"/>
                      <a:round/>
                      <a:headEnd type="none" w="med" len="med"/>
                      <a:tailEnd type="none" w="med" len="med"/>
                    </a:lnT>
                    <a:lnB cmpd="sng" algn="ctr" cap="flat" w="38100">
                      <a:solidFill>
                        <a:srgbClr val="FDEF59"/>
                      </a:solidFill>
                      <a:prstDash val="solid"/>
                      <a:round/>
                      <a:headEnd type="none" w="med" len="med"/>
                      <a:tailEnd type="none" w="med" len="med"/>
                    </a:lnB>
                  </a:tcPr>
                </a:tc>
              </a:tr>
              <a:tr h="1332801">
                <a:tc>
                  <a:txBody>
                    <a:bodyPr anchor="t" rtlCol="false"/>
                    <a:lstStyle/>
                    <a:p>
                      <a:pPr algn="ctr">
                        <a:lnSpc>
                          <a:spcPts val="4339"/>
                        </a:lnSpc>
                        <a:defRPr/>
                      </a:pPr>
                      <a:r>
                        <a:rPr lang="en-US" sz="3099">
                          <a:solidFill>
                            <a:srgbClr val="1EFFC1"/>
                          </a:solidFill>
                          <a:latin typeface="Arimo"/>
                        </a:rPr>
                        <a:t>Slow and inefficient</a:t>
                      </a:r>
                      <a:endParaRPr lang="en-US" sz="1100"/>
                    </a:p>
                  </a:txBody>
                  <a:tcPr marL="190500" marR="190500" marT="190500" marB="190500" anchor="ctr">
                    <a:lnL cmpd="sng" algn="ctr" cap="flat" w="38100">
                      <a:solidFill>
                        <a:srgbClr val="FDEF59"/>
                      </a:solidFill>
                      <a:prstDash val="solid"/>
                      <a:round/>
                      <a:headEnd type="none" w="med" len="med"/>
                      <a:tailEnd type="none" w="med" len="med"/>
                    </a:lnL>
                    <a:lnR cmpd="sng" algn="ctr" cap="flat" w="38100">
                      <a:solidFill>
                        <a:srgbClr val="FDEF59"/>
                      </a:solidFill>
                      <a:prstDash val="solid"/>
                      <a:round/>
                      <a:headEnd type="none" w="med" len="med"/>
                      <a:tailEnd type="none" w="med" len="med"/>
                    </a:lnR>
                    <a:lnT cmpd="sng" algn="ctr" cap="flat" w="38100">
                      <a:solidFill>
                        <a:srgbClr val="FDEF59"/>
                      </a:solidFill>
                      <a:prstDash val="solid"/>
                      <a:round/>
                      <a:headEnd type="none" w="med" len="med"/>
                      <a:tailEnd type="none" w="med" len="med"/>
                    </a:lnT>
                    <a:lnB cmpd="sng" algn="ctr" cap="flat" w="38100">
                      <a:solidFill>
                        <a:srgbClr val="FDEF59"/>
                      </a:solidFill>
                      <a:prstDash val="solid"/>
                      <a:round/>
                      <a:headEnd type="none" w="med" len="med"/>
                      <a:tailEnd type="none" w="med" len="med"/>
                    </a:lnB>
                  </a:tcPr>
                </a:tc>
                <a:tc>
                  <a:txBody>
                    <a:bodyPr anchor="t" rtlCol="false"/>
                    <a:lstStyle/>
                    <a:p>
                      <a:pPr algn="ctr">
                        <a:lnSpc>
                          <a:spcPts val="4339"/>
                        </a:lnSpc>
                        <a:defRPr/>
                      </a:pPr>
                      <a:r>
                        <a:rPr lang="en-US" sz="3099">
                          <a:solidFill>
                            <a:srgbClr val="1EFFC1"/>
                          </a:solidFill>
                          <a:latin typeface="Arimo"/>
                        </a:rPr>
                        <a:t>Fast and efficient</a:t>
                      </a:r>
                      <a:endParaRPr lang="en-US" sz="1100"/>
                    </a:p>
                  </a:txBody>
                  <a:tcPr marL="190500" marR="190500" marT="190500" marB="190500" anchor="ctr">
                    <a:lnL cmpd="sng" algn="ctr" cap="flat" w="38100">
                      <a:solidFill>
                        <a:srgbClr val="FDEF59"/>
                      </a:solidFill>
                      <a:prstDash val="solid"/>
                      <a:round/>
                      <a:headEnd type="none" w="med" len="med"/>
                      <a:tailEnd type="none" w="med" len="med"/>
                    </a:lnL>
                    <a:lnR cmpd="sng" algn="ctr" cap="flat" w="38100">
                      <a:solidFill>
                        <a:srgbClr val="FDEF59"/>
                      </a:solidFill>
                      <a:prstDash val="solid"/>
                      <a:round/>
                      <a:headEnd type="none" w="med" len="med"/>
                      <a:tailEnd type="none" w="med" len="med"/>
                    </a:lnR>
                    <a:lnT cmpd="sng" algn="ctr" cap="flat" w="38100">
                      <a:solidFill>
                        <a:srgbClr val="FDEF59"/>
                      </a:solidFill>
                      <a:prstDash val="solid"/>
                      <a:round/>
                      <a:headEnd type="none" w="med" len="med"/>
                      <a:tailEnd type="none" w="med" len="med"/>
                    </a:lnT>
                    <a:lnB cmpd="sng" algn="ctr" cap="flat" w="38100">
                      <a:solidFill>
                        <a:srgbClr val="FDEF59"/>
                      </a:solidFill>
                      <a:prstDash val="solid"/>
                      <a:round/>
                      <a:headEnd type="none" w="med" len="med"/>
                      <a:tailEnd type="none" w="med" len="med"/>
                    </a:lnB>
                  </a:tcPr>
                </a:tc>
              </a:tr>
              <a:tr h="2689155">
                <a:tc>
                  <a:txBody>
                    <a:bodyPr anchor="t" rtlCol="false"/>
                    <a:lstStyle/>
                    <a:p>
                      <a:pPr algn="ctr">
                        <a:lnSpc>
                          <a:spcPts val="4339"/>
                        </a:lnSpc>
                        <a:defRPr/>
                      </a:pPr>
                      <a:r>
                        <a:rPr lang="en-US" sz="3099">
                          <a:solidFill>
                            <a:srgbClr val="1EFFC1"/>
                          </a:solidFill>
                          <a:latin typeface="Arimo"/>
                        </a:rPr>
                        <a:t>General-purpose data management, Transaction Processing,Online Booking Systems</a:t>
                      </a:r>
                      <a:endParaRPr lang="en-US" sz="1100"/>
                    </a:p>
                  </a:txBody>
                  <a:tcPr marL="190500" marR="190500" marT="190500" marB="190500" anchor="ctr">
                    <a:lnL cmpd="sng" algn="ctr" cap="flat" w="38100">
                      <a:solidFill>
                        <a:srgbClr val="FDEF59"/>
                      </a:solidFill>
                      <a:prstDash val="solid"/>
                      <a:round/>
                      <a:headEnd type="none" w="med" len="med"/>
                      <a:tailEnd type="none" w="med" len="med"/>
                    </a:lnL>
                    <a:lnR cmpd="sng" algn="ctr" cap="flat" w="38100">
                      <a:solidFill>
                        <a:srgbClr val="FDEF59"/>
                      </a:solidFill>
                      <a:prstDash val="solid"/>
                      <a:round/>
                      <a:headEnd type="none" w="med" len="med"/>
                      <a:tailEnd type="none" w="med" len="med"/>
                    </a:lnR>
                    <a:lnT cmpd="sng" algn="ctr" cap="flat" w="38100">
                      <a:solidFill>
                        <a:srgbClr val="FDEF59"/>
                      </a:solidFill>
                      <a:prstDash val="solid"/>
                      <a:round/>
                      <a:headEnd type="none" w="med" len="med"/>
                      <a:tailEnd type="none" w="med" len="med"/>
                    </a:lnT>
                    <a:lnB cmpd="sng" algn="ctr" cap="flat" w="38100">
                      <a:solidFill>
                        <a:srgbClr val="FDEF59"/>
                      </a:solidFill>
                      <a:prstDash val="solid"/>
                      <a:round/>
                      <a:headEnd type="none" w="med" len="med"/>
                      <a:tailEnd type="none" w="med" len="med"/>
                    </a:lnB>
                  </a:tcPr>
                </a:tc>
                <a:tc>
                  <a:txBody>
                    <a:bodyPr anchor="t" rtlCol="false"/>
                    <a:lstStyle/>
                    <a:p>
                      <a:pPr algn="ctr">
                        <a:lnSpc>
                          <a:spcPts val="4339"/>
                        </a:lnSpc>
                        <a:defRPr/>
                      </a:pPr>
                      <a:r>
                        <a:rPr lang="en-US" sz="3099">
                          <a:solidFill>
                            <a:srgbClr val="1EFFC1"/>
                          </a:solidFill>
                          <a:latin typeface="Arimo"/>
                        </a:rPr>
                        <a:t>Time-series analysis and monitoring, anomaly detection ,similarity search</a:t>
                      </a:r>
                      <a:endParaRPr lang="en-US" sz="1100"/>
                    </a:p>
                  </a:txBody>
                  <a:tcPr marL="190500" marR="190500" marT="190500" marB="190500" anchor="ctr">
                    <a:lnL cmpd="sng" algn="ctr" cap="flat" w="38100">
                      <a:solidFill>
                        <a:srgbClr val="FDEF59"/>
                      </a:solidFill>
                      <a:prstDash val="solid"/>
                      <a:round/>
                      <a:headEnd type="none" w="med" len="med"/>
                      <a:tailEnd type="none" w="med" len="med"/>
                    </a:lnL>
                    <a:lnR cmpd="sng" algn="ctr" cap="flat" w="38100">
                      <a:solidFill>
                        <a:srgbClr val="FDEF59"/>
                      </a:solidFill>
                      <a:prstDash val="solid"/>
                      <a:round/>
                      <a:headEnd type="none" w="med" len="med"/>
                      <a:tailEnd type="none" w="med" len="med"/>
                    </a:lnR>
                    <a:lnT cmpd="sng" algn="ctr" cap="flat" w="38100">
                      <a:solidFill>
                        <a:srgbClr val="FDEF59"/>
                      </a:solidFill>
                      <a:prstDash val="solid"/>
                      <a:round/>
                      <a:headEnd type="none" w="med" len="med"/>
                      <a:tailEnd type="none" w="med" len="med"/>
                    </a:lnT>
                    <a:lnB cmpd="sng" algn="ctr" cap="flat" w="38100">
                      <a:solidFill>
                        <a:srgbClr val="FDEF59"/>
                      </a:solidFill>
                      <a:prstDash val="solid"/>
                      <a:round/>
                      <a:headEnd type="none" w="med" len="med"/>
                      <a:tailEnd type="none" w="med" len="med"/>
                    </a:lnB>
                  </a:tcPr>
                </a:tc>
              </a:tr>
            </a:tbl>
          </a:graphicData>
        </a:graphic>
      </p:graphicFrame>
      <p:sp>
        <p:nvSpPr>
          <p:cNvPr name="TextBox 3" id="3"/>
          <p:cNvSpPr txBox="true"/>
          <p:nvPr/>
        </p:nvSpPr>
        <p:spPr>
          <a:xfrm rot="0">
            <a:off x="3542602" y="3260184"/>
            <a:ext cx="4264933" cy="485709"/>
          </a:xfrm>
          <a:prstGeom prst="rect">
            <a:avLst/>
          </a:prstGeom>
        </p:spPr>
        <p:txBody>
          <a:bodyPr anchor="t" rtlCol="false" tIns="0" lIns="0" bIns="0" rIns="0">
            <a:spAutoFit/>
          </a:bodyPr>
          <a:lstStyle/>
          <a:p>
            <a:pPr algn="ctr">
              <a:lnSpc>
                <a:spcPts val="3719"/>
              </a:lnSpc>
              <a:spcBef>
                <a:spcPct val="0"/>
              </a:spcBef>
            </a:pPr>
            <a:r>
              <a:rPr lang="en-US" sz="3099">
                <a:solidFill>
                  <a:srgbClr val="1EFFC1"/>
                </a:solidFill>
                <a:latin typeface="Arimo"/>
              </a:rPr>
              <a:t>Relational model, tables</a:t>
            </a:r>
          </a:p>
        </p:txBody>
      </p:sp>
      <p:sp>
        <p:nvSpPr>
          <p:cNvPr name="TextBox 4" id="4"/>
          <p:cNvSpPr txBox="true"/>
          <p:nvPr/>
        </p:nvSpPr>
        <p:spPr>
          <a:xfrm rot="0">
            <a:off x="3213652" y="1967604"/>
            <a:ext cx="4922834" cy="587375"/>
          </a:xfrm>
          <a:prstGeom prst="rect">
            <a:avLst/>
          </a:prstGeom>
        </p:spPr>
        <p:txBody>
          <a:bodyPr anchor="t" rtlCol="false" tIns="0" lIns="0" bIns="0" rIns="0">
            <a:spAutoFit/>
          </a:bodyPr>
          <a:lstStyle/>
          <a:p>
            <a:pPr algn="ctr">
              <a:lnSpc>
                <a:spcPts val="4899"/>
              </a:lnSpc>
            </a:pPr>
            <a:r>
              <a:rPr lang="en-US" sz="3499">
                <a:solidFill>
                  <a:srgbClr val="1EFFC1"/>
                </a:solidFill>
                <a:latin typeface="Canva Sans"/>
              </a:rPr>
              <a:t>Traditional database</a:t>
            </a:r>
          </a:p>
        </p:txBody>
      </p:sp>
      <p:sp>
        <p:nvSpPr>
          <p:cNvPr name="TextBox 5" id="5"/>
          <p:cNvSpPr txBox="true"/>
          <p:nvPr/>
        </p:nvSpPr>
        <p:spPr>
          <a:xfrm rot="0">
            <a:off x="9860207" y="1967604"/>
            <a:ext cx="4982643" cy="587375"/>
          </a:xfrm>
          <a:prstGeom prst="rect">
            <a:avLst/>
          </a:prstGeom>
        </p:spPr>
        <p:txBody>
          <a:bodyPr anchor="t" rtlCol="false" tIns="0" lIns="0" bIns="0" rIns="0">
            <a:spAutoFit/>
          </a:bodyPr>
          <a:lstStyle/>
          <a:p>
            <a:pPr algn="ctr">
              <a:lnSpc>
                <a:spcPts val="4899"/>
              </a:lnSpc>
            </a:pPr>
            <a:r>
              <a:rPr lang="en-US" sz="3499">
                <a:solidFill>
                  <a:srgbClr val="1EFFC1"/>
                </a:solidFill>
                <a:latin typeface="Canva Sans"/>
              </a:rPr>
              <a:t>Vector database</a:t>
            </a:r>
          </a:p>
        </p:txBody>
      </p:sp>
      <p:sp>
        <p:nvSpPr>
          <p:cNvPr name="TextBox 6" id="6"/>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158</a:t>
            </a:r>
          </a:p>
        </p:txBody>
      </p:sp>
      <p:sp>
        <p:nvSpPr>
          <p:cNvPr name="TextBox 7" id="7"/>
          <p:cNvSpPr txBox="true"/>
          <p:nvPr/>
        </p:nvSpPr>
        <p:spPr>
          <a:xfrm rot="0">
            <a:off x="518010" y="262311"/>
            <a:ext cx="17251981" cy="1038188"/>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Difference between traditional and vector database</a:t>
            </a:r>
          </a:p>
        </p:txBody>
      </p:sp>
      <p:sp>
        <p:nvSpPr>
          <p:cNvPr name="TextBox 8" id="8"/>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2825124" y="4503253"/>
            <a:ext cx="1390560" cy="1390560"/>
          </a:xfrm>
          <a:custGeom>
            <a:avLst/>
            <a:gdLst/>
            <a:ahLst/>
            <a:cxnLst/>
            <a:rect r="r" b="b" t="t" l="l"/>
            <a:pathLst>
              <a:path h="1390560" w="1390560">
                <a:moveTo>
                  <a:pt x="0" y="0"/>
                </a:moveTo>
                <a:lnTo>
                  <a:pt x="1390559" y="0"/>
                </a:lnTo>
                <a:lnTo>
                  <a:pt x="1390559" y="1390560"/>
                </a:lnTo>
                <a:lnTo>
                  <a:pt x="0" y="1390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4593204" y="5276127"/>
            <a:ext cx="3065315" cy="22169"/>
          </a:xfrm>
          <a:prstGeom prst="line">
            <a:avLst/>
          </a:prstGeom>
          <a:ln cap="flat" w="38100">
            <a:solidFill>
              <a:srgbClr val="1EFFC1"/>
            </a:solidFill>
            <a:prstDash val="solid"/>
            <a:headEnd type="none" len="sm" w="sm"/>
            <a:tailEnd type="arrow" len="sm" w="med"/>
          </a:ln>
        </p:spPr>
      </p:sp>
      <p:sp>
        <p:nvSpPr>
          <p:cNvPr name="TextBox 4" id="4"/>
          <p:cNvSpPr txBox="true"/>
          <p:nvPr/>
        </p:nvSpPr>
        <p:spPr>
          <a:xfrm rot="0">
            <a:off x="7762335" y="4916644"/>
            <a:ext cx="2837633" cy="487577"/>
          </a:xfrm>
          <a:prstGeom prst="rect">
            <a:avLst/>
          </a:prstGeom>
        </p:spPr>
        <p:txBody>
          <a:bodyPr anchor="t" rtlCol="false" tIns="0" lIns="0" bIns="0" rIns="0">
            <a:spAutoFit/>
          </a:bodyPr>
          <a:lstStyle/>
          <a:p>
            <a:pPr algn="ctr">
              <a:lnSpc>
                <a:spcPts val="3801"/>
              </a:lnSpc>
            </a:pPr>
            <a:r>
              <a:rPr lang="en-US" sz="2715">
                <a:solidFill>
                  <a:srgbClr val="1EFFC1"/>
                </a:solidFill>
                <a:latin typeface="Arimo"/>
              </a:rPr>
              <a:t>[0.3,0.4,....0.4]</a:t>
            </a:r>
          </a:p>
        </p:txBody>
      </p:sp>
      <p:graphicFrame>
        <p:nvGraphicFramePr>
          <p:cNvPr name="Table 5" id="5"/>
          <p:cNvGraphicFramePr>
            <a:graphicFrameLocks noGrp="true"/>
          </p:cNvGraphicFramePr>
          <p:nvPr/>
        </p:nvGraphicFramePr>
        <p:xfrm>
          <a:off x="12655884" y="5631980"/>
          <a:ext cx="758681" cy="220306"/>
        </p:xfrm>
        <a:graphic>
          <a:graphicData uri="http://schemas.openxmlformats.org/drawingml/2006/table">
            <a:tbl>
              <a:tblPr/>
              <a:tblGrid>
                <a:gridCol w="188286"/>
                <a:gridCol w="188286"/>
                <a:gridCol w="188286"/>
                <a:gridCol w="193822"/>
              </a:tblGrid>
              <a:tr h="169949">
                <a:tc>
                  <a:txBody>
                    <a:bodyPr anchor="t" rtlCol="false"/>
                    <a:lstStyle/>
                    <a:p>
                      <a:pPr algn="ctr">
                        <a:lnSpc>
                          <a:spcPts val="1302"/>
                        </a:lnSpc>
                        <a:defRPr/>
                      </a:pPr>
                      <a:endParaRPr lang="en-US" sz="1100"/>
                    </a:p>
                  </a:txBody>
                  <a:tcPr marL="98483" marR="98483" marT="98483" marB="98483" anchor="ctr">
                    <a:lnL cmpd="sng" algn="ctr" cap="flat" w="10183">
                      <a:solidFill>
                        <a:srgbClr val="000000"/>
                      </a:solidFill>
                      <a:prstDash val="solid"/>
                      <a:round/>
                      <a:headEnd type="none" w="med" len="med"/>
                      <a:tailEnd type="none" w="med" len="med"/>
                    </a:lnL>
                    <a:lnR cmpd="sng" algn="ctr" cap="flat" w="10183">
                      <a:solidFill>
                        <a:srgbClr val="000000"/>
                      </a:solidFill>
                      <a:prstDash val="solid"/>
                      <a:round/>
                      <a:headEnd type="none" w="med" len="med"/>
                      <a:tailEnd type="none" w="med" len="med"/>
                    </a:lnR>
                    <a:lnT cmpd="sng" algn="ctr" cap="flat" w="10183">
                      <a:solidFill>
                        <a:srgbClr val="000000"/>
                      </a:solidFill>
                      <a:prstDash val="solid"/>
                      <a:round/>
                      <a:headEnd type="none" w="med" len="med"/>
                      <a:tailEnd type="none" w="med" len="med"/>
                    </a:lnT>
                    <a:lnB cmpd="sng" algn="ctr" cap="flat" w="10183">
                      <a:solidFill>
                        <a:srgbClr val="000000"/>
                      </a:solidFill>
                      <a:prstDash val="solid"/>
                      <a:round/>
                      <a:headEnd type="none" w="med" len="med"/>
                      <a:tailEnd type="none" w="med" len="med"/>
                    </a:lnB>
                    <a:solidFill>
                      <a:srgbClr val="FDEF59"/>
                    </a:solidFill>
                  </a:tcPr>
                </a:tc>
                <a:tc>
                  <a:txBody>
                    <a:bodyPr anchor="t" rtlCol="false"/>
                    <a:lstStyle/>
                    <a:p>
                      <a:pPr algn="ctr">
                        <a:lnSpc>
                          <a:spcPts val="1302"/>
                        </a:lnSpc>
                        <a:defRPr/>
                      </a:pPr>
                      <a:endParaRPr lang="en-US" sz="1100"/>
                    </a:p>
                  </a:txBody>
                  <a:tcPr marL="98483" marR="98483" marT="98483" marB="98483" anchor="ctr">
                    <a:lnL cmpd="sng" algn="ctr" cap="flat" w="10183">
                      <a:solidFill>
                        <a:srgbClr val="000000"/>
                      </a:solidFill>
                      <a:prstDash val="solid"/>
                      <a:round/>
                      <a:headEnd type="none" w="med" len="med"/>
                      <a:tailEnd type="none" w="med" len="med"/>
                    </a:lnL>
                    <a:lnR cmpd="sng" algn="ctr" cap="flat" w="10183">
                      <a:solidFill>
                        <a:srgbClr val="000000"/>
                      </a:solidFill>
                      <a:prstDash val="solid"/>
                      <a:round/>
                      <a:headEnd type="none" w="med" len="med"/>
                      <a:tailEnd type="none" w="med" len="med"/>
                    </a:lnR>
                    <a:lnT cmpd="sng" algn="ctr" cap="flat" w="10183">
                      <a:solidFill>
                        <a:srgbClr val="000000"/>
                      </a:solidFill>
                      <a:prstDash val="solid"/>
                      <a:round/>
                      <a:headEnd type="none" w="med" len="med"/>
                      <a:tailEnd type="none" w="med" len="med"/>
                    </a:lnT>
                    <a:lnB cmpd="sng" algn="ctr" cap="flat" w="10183">
                      <a:solidFill>
                        <a:srgbClr val="000000"/>
                      </a:solidFill>
                      <a:prstDash val="solid"/>
                      <a:round/>
                      <a:headEnd type="none" w="med" len="med"/>
                      <a:tailEnd type="none" w="med" len="med"/>
                    </a:lnB>
                    <a:solidFill>
                      <a:srgbClr val="FDEF59"/>
                    </a:solidFill>
                  </a:tcPr>
                </a:tc>
                <a:tc>
                  <a:txBody>
                    <a:bodyPr anchor="t" rtlCol="false"/>
                    <a:lstStyle/>
                    <a:p>
                      <a:pPr algn="ctr">
                        <a:lnSpc>
                          <a:spcPts val="1302"/>
                        </a:lnSpc>
                        <a:defRPr/>
                      </a:pPr>
                      <a:endParaRPr lang="en-US" sz="1100"/>
                    </a:p>
                  </a:txBody>
                  <a:tcPr marL="98483" marR="98483" marT="98483" marB="98483" anchor="ctr">
                    <a:lnL cmpd="sng" algn="ctr" cap="flat" w="10183">
                      <a:solidFill>
                        <a:srgbClr val="000000"/>
                      </a:solidFill>
                      <a:prstDash val="solid"/>
                      <a:round/>
                      <a:headEnd type="none" w="med" len="med"/>
                      <a:tailEnd type="none" w="med" len="med"/>
                    </a:lnL>
                    <a:lnR cmpd="sng" algn="ctr" cap="flat" w="10183">
                      <a:solidFill>
                        <a:srgbClr val="000000"/>
                      </a:solidFill>
                      <a:prstDash val="solid"/>
                      <a:round/>
                      <a:headEnd type="none" w="med" len="med"/>
                      <a:tailEnd type="none" w="med" len="med"/>
                    </a:lnR>
                    <a:lnT cmpd="sng" algn="ctr" cap="flat" w="10183">
                      <a:solidFill>
                        <a:srgbClr val="000000"/>
                      </a:solidFill>
                      <a:prstDash val="solid"/>
                      <a:round/>
                      <a:headEnd type="none" w="med" len="med"/>
                      <a:tailEnd type="none" w="med" len="med"/>
                    </a:lnT>
                    <a:lnB cmpd="sng" algn="ctr" cap="flat" w="10183">
                      <a:solidFill>
                        <a:srgbClr val="000000"/>
                      </a:solidFill>
                      <a:prstDash val="solid"/>
                      <a:round/>
                      <a:headEnd type="none" w="med" len="med"/>
                      <a:tailEnd type="none" w="med" len="med"/>
                    </a:lnB>
                    <a:solidFill>
                      <a:srgbClr val="FDEF59"/>
                    </a:solidFill>
                  </a:tcPr>
                </a:tc>
                <a:tc>
                  <a:txBody>
                    <a:bodyPr anchor="t" rtlCol="false"/>
                    <a:lstStyle/>
                    <a:p>
                      <a:pPr algn="ctr">
                        <a:lnSpc>
                          <a:spcPts val="1302"/>
                        </a:lnSpc>
                        <a:defRPr/>
                      </a:pPr>
                      <a:endParaRPr lang="en-US" sz="1100"/>
                    </a:p>
                  </a:txBody>
                  <a:tcPr marL="98483" marR="98483" marT="98483" marB="98483" anchor="ctr">
                    <a:lnL cmpd="sng" algn="ctr" cap="flat" w="10183">
                      <a:solidFill>
                        <a:srgbClr val="000000"/>
                      </a:solidFill>
                      <a:prstDash val="solid"/>
                      <a:round/>
                      <a:headEnd type="none" w="med" len="med"/>
                      <a:tailEnd type="none" w="med" len="med"/>
                    </a:lnL>
                    <a:lnR cmpd="sng" algn="ctr" cap="flat" w="10183">
                      <a:solidFill>
                        <a:srgbClr val="000000"/>
                      </a:solidFill>
                      <a:prstDash val="solid"/>
                      <a:round/>
                      <a:headEnd type="none" w="med" len="med"/>
                      <a:tailEnd type="none" w="med" len="med"/>
                    </a:lnR>
                    <a:lnT cmpd="sng" algn="ctr" cap="flat" w="10183">
                      <a:solidFill>
                        <a:srgbClr val="000000"/>
                      </a:solidFill>
                      <a:prstDash val="solid"/>
                      <a:round/>
                      <a:headEnd type="none" w="med" len="med"/>
                      <a:tailEnd type="none" w="med" len="med"/>
                    </a:lnT>
                    <a:lnB cmpd="sng" algn="ctr" cap="flat" w="10183">
                      <a:solidFill>
                        <a:srgbClr val="000000"/>
                      </a:solidFill>
                      <a:prstDash val="solid"/>
                      <a:round/>
                      <a:headEnd type="none" w="med" len="med"/>
                      <a:tailEnd type="none" w="med" len="med"/>
                    </a:lnB>
                    <a:solidFill>
                      <a:srgbClr val="FDEF59"/>
                    </a:solidFill>
                  </a:tcPr>
                </a:tc>
              </a:tr>
            </a:tbl>
          </a:graphicData>
        </a:graphic>
      </p:graphicFrame>
      <p:graphicFrame>
        <p:nvGraphicFramePr>
          <p:cNvPr name="Table 6" id="6"/>
          <p:cNvGraphicFramePr>
            <a:graphicFrameLocks noGrp="true"/>
          </p:cNvGraphicFramePr>
          <p:nvPr/>
        </p:nvGraphicFramePr>
        <p:xfrm>
          <a:off x="12976645" y="6047606"/>
          <a:ext cx="758681" cy="220306"/>
        </p:xfrm>
        <a:graphic>
          <a:graphicData uri="http://schemas.openxmlformats.org/drawingml/2006/table">
            <a:tbl>
              <a:tblPr/>
              <a:tblGrid>
                <a:gridCol w="188286"/>
                <a:gridCol w="188286"/>
                <a:gridCol w="188286"/>
                <a:gridCol w="193822"/>
              </a:tblGrid>
              <a:tr h="169949">
                <a:tc>
                  <a:txBody>
                    <a:bodyPr anchor="t" rtlCol="false"/>
                    <a:lstStyle/>
                    <a:p>
                      <a:pPr algn="ctr">
                        <a:lnSpc>
                          <a:spcPts val="1302"/>
                        </a:lnSpc>
                        <a:defRPr/>
                      </a:pPr>
                      <a:endParaRPr lang="en-US" sz="1100"/>
                    </a:p>
                  </a:txBody>
                  <a:tcPr marL="98483" marR="98483" marT="98483" marB="98483" anchor="ctr">
                    <a:lnL cmpd="sng" algn="ctr" cap="flat" w="10183">
                      <a:solidFill>
                        <a:srgbClr val="000000"/>
                      </a:solidFill>
                      <a:prstDash val="solid"/>
                      <a:round/>
                      <a:headEnd type="none" w="med" len="med"/>
                      <a:tailEnd type="none" w="med" len="med"/>
                    </a:lnL>
                    <a:lnR cmpd="sng" algn="ctr" cap="flat" w="10183">
                      <a:solidFill>
                        <a:srgbClr val="000000"/>
                      </a:solidFill>
                      <a:prstDash val="solid"/>
                      <a:round/>
                      <a:headEnd type="none" w="med" len="med"/>
                      <a:tailEnd type="none" w="med" len="med"/>
                    </a:lnR>
                    <a:lnT cmpd="sng" algn="ctr" cap="flat" w="10183">
                      <a:solidFill>
                        <a:srgbClr val="000000"/>
                      </a:solidFill>
                      <a:prstDash val="solid"/>
                      <a:round/>
                      <a:headEnd type="none" w="med" len="med"/>
                      <a:tailEnd type="none" w="med" len="med"/>
                    </a:lnT>
                    <a:lnB cmpd="sng" algn="ctr" cap="flat" w="10183">
                      <a:solidFill>
                        <a:srgbClr val="000000"/>
                      </a:solidFill>
                      <a:prstDash val="solid"/>
                      <a:round/>
                      <a:headEnd type="none" w="med" len="med"/>
                      <a:tailEnd type="none" w="med" len="med"/>
                    </a:lnB>
                    <a:solidFill>
                      <a:srgbClr val="FDEF59"/>
                    </a:solidFill>
                  </a:tcPr>
                </a:tc>
                <a:tc>
                  <a:txBody>
                    <a:bodyPr anchor="t" rtlCol="false"/>
                    <a:lstStyle/>
                    <a:p>
                      <a:pPr algn="ctr">
                        <a:lnSpc>
                          <a:spcPts val="1302"/>
                        </a:lnSpc>
                        <a:defRPr/>
                      </a:pPr>
                      <a:endParaRPr lang="en-US" sz="1100"/>
                    </a:p>
                  </a:txBody>
                  <a:tcPr marL="98483" marR="98483" marT="98483" marB="98483" anchor="ctr">
                    <a:lnL cmpd="sng" algn="ctr" cap="flat" w="10183">
                      <a:solidFill>
                        <a:srgbClr val="000000"/>
                      </a:solidFill>
                      <a:prstDash val="solid"/>
                      <a:round/>
                      <a:headEnd type="none" w="med" len="med"/>
                      <a:tailEnd type="none" w="med" len="med"/>
                    </a:lnL>
                    <a:lnR cmpd="sng" algn="ctr" cap="flat" w="10183">
                      <a:solidFill>
                        <a:srgbClr val="000000"/>
                      </a:solidFill>
                      <a:prstDash val="solid"/>
                      <a:round/>
                      <a:headEnd type="none" w="med" len="med"/>
                      <a:tailEnd type="none" w="med" len="med"/>
                    </a:lnR>
                    <a:lnT cmpd="sng" algn="ctr" cap="flat" w="10183">
                      <a:solidFill>
                        <a:srgbClr val="000000"/>
                      </a:solidFill>
                      <a:prstDash val="solid"/>
                      <a:round/>
                      <a:headEnd type="none" w="med" len="med"/>
                      <a:tailEnd type="none" w="med" len="med"/>
                    </a:lnT>
                    <a:lnB cmpd="sng" algn="ctr" cap="flat" w="10183">
                      <a:solidFill>
                        <a:srgbClr val="000000"/>
                      </a:solidFill>
                      <a:prstDash val="solid"/>
                      <a:round/>
                      <a:headEnd type="none" w="med" len="med"/>
                      <a:tailEnd type="none" w="med" len="med"/>
                    </a:lnB>
                    <a:solidFill>
                      <a:srgbClr val="FDEF59"/>
                    </a:solidFill>
                  </a:tcPr>
                </a:tc>
                <a:tc>
                  <a:txBody>
                    <a:bodyPr anchor="t" rtlCol="false"/>
                    <a:lstStyle/>
                    <a:p>
                      <a:pPr algn="ctr">
                        <a:lnSpc>
                          <a:spcPts val="1302"/>
                        </a:lnSpc>
                        <a:defRPr/>
                      </a:pPr>
                      <a:endParaRPr lang="en-US" sz="1100"/>
                    </a:p>
                  </a:txBody>
                  <a:tcPr marL="98483" marR="98483" marT="98483" marB="98483" anchor="ctr">
                    <a:lnL cmpd="sng" algn="ctr" cap="flat" w="10183">
                      <a:solidFill>
                        <a:srgbClr val="000000"/>
                      </a:solidFill>
                      <a:prstDash val="solid"/>
                      <a:round/>
                      <a:headEnd type="none" w="med" len="med"/>
                      <a:tailEnd type="none" w="med" len="med"/>
                    </a:lnL>
                    <a:lnR cmpd="sng" algn="ctr" cap="flat" w="10183">
                      <a:solidFill>
                        <a:srgbClr val="000000"/>
                      </a:solidFill>
                      <a:prstDash val="solid"/>
                      <a:round/>
                      <a:headEnd type="none" w="med" len="med"/>
                      <a:tailEnd type="none" w="med" len="med"/>
                    </a:lnR>
                    <a:lnT cmpd="sng" algn="ctr" cap="flat" w="10183">
                      <a:solidFill>
                        <a:srgbClr val="000000"/>
                      </a:solidFill>
                      <a:prstDash val="solid"/>
                      <a:round/>
                      <a:headEnd type="none" w="med" len="med"/>
                      <a:tailEnd type="none" w="med" len="med"/>
                    </a:lnT>
                    <a:lnB cmpd="sng" algn="ctr" cap="flat" w="10183">
                      <a:solidFill>
                        <a:srgbClr val="000000"/>
                      </a:solidFill>
                      <a:prstDash val="solid"/>
                      <a:round/>
                      <a:headEnd type="none" w="med" len="med"/>
                      <a:tailEnd type="none" w="med" len="med"/>
                    </a:lnB>
                    <a:solidFill>
                      <a:srgbClr val="FDEF59"/>
                    </a:solidFill>
                  </a:tcPr>
                </a:tc>
                <a:tc>
                  <a:txBody>
                    <a:bodyPr anchor="t" rtlCol="false"/>
                    <a:lstStyle/>
                    <a:p>
                      <a:pPr algn="ctr">
                        <a:lnSpc>
                          <a:spcPts val="1302"/>
                        </a:lnSpc>
                        <a:defRPr/>
                      </a:pPr>
                      <a:endParaRPr lang="en-US" sz="1100"/>
                    </a:p>
                  </a:txBody>
                  <a:tcPr marL="98483" marR="98483" marT="98483" marB="98483" anchor="ctr">
                    <a:lnL cmpd="sng" algn="ctr" cap="flat" w="10183">
                      <a:solidFill>
                        <a:srgbClr val="000000"/>
                      </a:solidFill>
                      <a:prstDash val="solid"/>
                      <a:round/>
                      <a:headEnd type="none" w="med" len="med"/>
                      <a:tailEnd type="none" w="med" len="med"/>
                    </a:lnL>
                    <a:lnR cmpd="sng" algn="ctr" cap="flat" w="10183">
                      <a:solidFill>
                        <a:srgbClr val="000000"/>
                      </a:solidFill>
                      <a:prstDash val="solid"/>
                      <a:round/>
                      <a:headEnd type="none" w="med" len="med"/>
                      <a:tailEnd type="none" w="med" len="med"/>
                    </a:lnR>
                    <a:lnT cmpd="sng" algn="ctr" cap="flat" w="10183">
                      <a:solidFill>
                        <a:srgbClr val="000000"/>
                      </a:solidFill>
                      <a:prstDash val="solid"/>
                      <a:round/>
                      <a:headEnd type="none" w="med" len="med"/>
                      <a:tailEnd type="none" w="med" len="med"/>
                    </a:lnT>
                    <a:lnB cmpd="sng" algn="ctr" cap="flat" w="10183">
                      <a:solidFill>
                        <a:srgbClr val="000000"/>
                      </a:solidFill>
                      <a:prstDash val="solid"/>
                      <a:round/>
                      <a:headEnd type="none" w="med" len="med"/>
                      <a:tailEnd type="none" w="med" len="med"/>
                    </a:lnB>
                    <a:solidFill>
                      <a:srgbClr val="FDEF59"/>
                    </a:solidFill>
                  </a:tcPr>
                </a:tc>
              </a:tr>
            </a:tbl>
          </a:graphicData>
        </a:graphic>
      </p:graphicFrame>
      <p:grpSp>
        <p:nvGrpSpPr>
          <p:cNvPr name="Group 7" id="7"/>
          <p:cNvGrpSpPr/>
          <p:nvPr/>
        </p:nvGrpSpPr>
        <p:grpSpPr>
          <a:xfrm rot="0">
            <a:off x="12248958" y="4756873"/>
            <a:ext cx="2886403" cy="4129406"/>
            <a:chOff x="0" y="0"/>
            <a:chExt cx="979831" cy="1401786"/>
          </a:xfrm>
        </p:grpSpPr>
        <p:sp>
          <p:nvSpPr>
            <p:cNvPr name="Freeform 8" id="8"/>
            <p:cNvSpPr/>
            <p:nvPr/>
          </p:nvSpPr>
          <p:spPr>
            <a:xfrm flipH="false" flipV="false" rot="0">
              <a:off x="0" y="0"/>
              <a:ext cx="979831" cy="1401786"/>
            </a:xfrm>
            <a:custGeom>
              <a:avLst/>
              <a:gdLst/>
              <a:ahLst/>
              <a:cxnLst/>
              <a:rect r="r" b="b" t="t" l="l"/>
              <a:pathLst>
                <a:path h="1401786" w="979831">
                  <a:moveTo>
                    <a:pt x="136792" y="0"/>
                  </a:moveTo>
                  <a:lnTo>
                    <a:pt x="843038" y="0"/>
                  </a:lnTo>
                  <a:cubicBezTo>
                    <a:pt x="879318" y="0"/>
                    <a:pt x="914112" y="14412"/>
                    <a:pt x="939765" y="40066"/>
                  </a:cubicBezTo>
                  <a:cubicBezTo>
                    <a:pt x="965419" y="65719"/>
                    <a:pt x="979831" y="100513"/>
                    <a:pt x="979831" y="136792"/>
                  </a:cubicBezTo>
                  <a:lnTo>
                    <a:pt x="979831" y="1264993"/>
                  </a:lnTo>
                  <a:cubicBezTo>
                    <a:pt x="979831" y="1301273"/>
                    <a:pt x="965419" y="1336067"/>
                    <a:pt x="939765" y="1361720"/>
                  </a:cubicBezTo>
                  <a:cubicBezTo>
                    <a:pt x="914112" y="1387374"/>
                    <a:pt x="879318" y="1401786"/>
                    <a:pt x="843038" y="1401786"/>
                  </a:cubicBezTo>
                  <a:lnTo>
                    <a:pt x="136792" y="1401786"/>
                  </a:lnTo>
                  <a:cubicBezTo>
                    <a:pt x="100513" y="1401786"/>
                    <a:pt x="65719" y="1387374"/>
                    <a:pt x="40066" y="1361720"/>
                  </a:cubicBezTo>
                  <a:cubicBezTo>
                    <a:pt x="14412" y="1336067"/>
                    <a:pt x="0" y="1301273"/>
                    <a:pt x="0" y="1264993"/>
                  </a:cubicBezTo>
                  <a:lnTo>
                    <a:pt x="0" y="136792"/>
                  </a:lnTo>
                  <a:cubicBezTo>
                    <a:pt x="0" y="100513"/>
                    <a:pt x="14412" y="65719"/>
                    <a:pt x="40066" y="40066"/>
                  </a:cubicBezTo>
                  <a:cubicBezTo>
                    <a:pt x="65719" y="14412"/>
                    <a:pt x="100513" y="0"/>
                    <a:pt x="136792" y="0"/>
                  </a:cubicBezTo>
                  <a:close/>
                </a:path>
              </a:pathLst>
            </a:custGeom>
            <a:solidFill>
              <a:srgbClr val="000000">
                <a:alpha val="0"/>
              </a:srgbClr>
            </a:solidFill>
            <a:ln w="47625" cap="rnd">
              <a:solidFill>
                <a:srgbClr val="FFDE59"/>
              </a:solidFill>
              <a:prstDash val="solid"/>
              <a:round/>
            </a:ln>
          </p:spPr>
        </p:sp>
        <p:sp>
          <p:nvSpPr>
            <p:cNvPr name="TextBox 9" id="9"/>
            <p:cNvSpPr txBox="true"/>
            <p:nvPr/>
          </p:nvSpPr>
          <p:spPr>
            <a:xfrm>
              <a:off x="0" y="-9525"/>
              <a:ext cx="979831" cy="1411311"/>
            </a:xfrm>
            <a:prstGeom prst="rect">
              <a:avLst/>
            </a:prstGeom>
          </p:spPr>
          <p:txBody>
            <a:bodyPr anchor="ctr" rtlCol="false" tIns="50800" lIns="50800" bIns="50800" rIns="50800"/>
            <a:lstStyle/>
            <a:p>
              <a:pPr algn="ctr">
                <a:lnSpc>
                  <a:spcPts val="2879"/>
                </a:lnSpc>
              </a:pPr>
            </a:p>
          </p:txBody>
        </p:sp>
      </p:grpSp>
      <p:graphicFrame>
        <p:nvGraphicFramePr>
          <p:cNvPr name="Table 10" id="10"/>
          <p:cNvGraphicFramePr>
            <a:graphicFrameLocks noGrp="true"/>
          </p:cNvGraphicFramePr>
          <p:nvPr/>
        </p:nvGraphicFramePr>
        <p:xfrm>
          <a:off x="12976645" y="6998556"/>
          <a:ext cx="758681" cy="220306"/>
        </p:xfrm>
        <a:graphic>
          <a:graphicData uri="http://schemas.openxmlformats.org/drawingml/2006/table">
            <a:tbl>
              <a:tblPr/>
              <a:tblGrid>
                <a:gridCol w="188286"/>
                <a:gridCol w="188286"/>
                <a:gridCol w="188286"/>
                <a:gridCol w="193822"/>
              </a:tblGrid>
              <a:tr h="169949">
                <a:tc>
                  <a:txBody>
                    <a:bodyPr anchor="t" rtlCol="false"/>
                    <a:lstStyle/>
                    <a:p>
                      <a:pPr algn="ctr">
                        <a:lnSpc>
                          <a:spcPts val="1302"/>
                        </a:lnSpc>
                        <a:defRPr/>
                      </a:pPr>
                      <a:endParaRPr lang="en-US" sz="1100"/>
                    </a:p>
                  </a:txBody>
                  <a:tcPr marL="98483" marR="98483" marT="98483" marB="98483" anchor="ctr">
                    <a:lnL cmpd="sng" algn="ctr" cap="flat" w="10183">
                      <a:solidFill>
                        <a:srgbClr val="000000"/>
                      </a:solidFill>
                      <a:prstDash val="solid"/>
                      <a:round/>
                      <a:headEnd type="none" w="med" len="med"/>
                      <a:tailEnd type="none" w="med" len="med"/>
                    </a:lnL>
                    <a:lnR cmpd="sng" algn="ctr" cap="flat" w="10183">
                      <a:solidFill>
                        <a:srgbClr val="000000"/>
                      </a:solidFill>
                      <a:prstDash val="solid"/>
                      <a:round/>
                      <a:headEnd type="none" w="med" len="med"/>
                      <a:tailEnd type="none" w="med" len="med"/>
                    </a:lnR>
                    <a:lnT cmpd="sng" algn="ctr" cap="flat" w="10183">
                      <a:solidFill>
                        <a:srgbClr val="000000"/>
                      </a:solidFill>
                      <a:prstDash val="solid"/>
                      <a:round/>
                      <a:headEnd type="none" w="med" len="med"/>
                      <a:tailEnd type="none" w="med" len="med"/>
                    </a:lnT>
                    <a:lnB cmpd="sng" algn="ctr" cap="flat" w="10183">
                      <a:solidFill>
                        <a:srgbClr val="000000"/>
                      </a:solidFill>
                      <a:prstDash val="solid"/>
                      <a:round/>
                      <a:headEnd type="none" w="med" len="med"/>
                      <a:tailEnd type="none" w="med" len="med"/>
                    </a:lnB>
                    <a:solidFill>
                      <a:srgbClr val="FDEF59"/>
                    </a:solidFill>
                  </a:tcPr>
                </a:tc>
                <a:tc>
                  <a:txBody>
                    <a:bodyPr anchor="t" rtlCol="false"/>
                    <a:lstStyle/>
                    <a:p>
                      <a:pPr algn="ctr">
                        <a:lnSpc>
                          <a:spcPts val="1302"/>
                        </a:lnSpc>
                        <a:defRPr/>
                      </a:pPr>
                      <a:endParaRPr lang="en-US" sz="1100"/>
                    </a:p>
                  </a:txBody>
                  <a:tcPr marL="98483" marR="98483" marT="98483" marB="98483" anchor="ctr">
                    <a:lnL cmpd="sng" algn="ctr" cap="flat" w="10183">
                      <a:solidFill>
                        <a:srgbClr val="000000"/>
                      </a:solidFill>
                      <a:prstDash val="solid"/>
                      <a:round/>
                      <a:headEnd type="none" w="med" len="med"/>
                      <a:tailEnd type="none" w="med" len="med"/>
                    </a:lnL>
                    <a:lnR cmpd="sng" algn="ctr" cap="flat" w="10183">
                      <a:solidFill>
                        <a:srgbClr val="000000"/>
                      </a:solidFill>
                      <a:prstDash val="solid"/>
                      <a:round/>
                      <a:headEnd type="none" w="med" len="med"/>
                      <a:tailEnd type="none" w="med" len="med"/>
                    </a:lnR>
                    <a:lnT cmpd="sng" algn="ctr" cap="flat" w="10183">
                      <a:solidFill>
                        <a:srgbClr val="000000"/>
                      </a:solidFill>
                      <a:prstDash val="solid"/>
                      <a:round/>
                      <a:headEnd type="none" w="med" len="med"/>
                      <a:tailEnd type="none" w="med" len="med"/>
                    </a:lnT>
                    <a:lnB cmpd="sng" algn="ctr" cap="flat" w="10183">
                      <a:solidFill>
                        <a:srgbClr val="000000"/>
                      </a:solidFill>
                      <a:prstDash val="solid"/>
                      <a:round/>
                      <a:headEnd type="none" w="med" len="med"/>
                      <a:tailEnd type="none" w="med" len="med"/>
                    </a:lnB>
                    <a:solidFill>
                      <a:srgbClr val="FDEF59"/>
                    </a:solidFill>
                  </a:tcPr>
                </a:tc>
                <a:tc>
                  <a:txBody>
                    <a:bodyPr anchor="t" rtlCol="false"/>
                    <a:lstStyle/>
                    <a:p>
                      <a:pPr algn="ctr">
                        <a:lnSpc>
                          <a:spcPts val="1302"/>
                        </a:lnSpc>
                        <a:defRPr/>
                      </a:pPr>
                      <a:endParaRPr lang="en-US" sz="1100"/>
                    </a:p>
                  </a:txBody>
                  <a:tcPr marL="98483" marR="98483" marT="98483" marB="98483" anchor="ctr">
                    <a:lnL cmpd="sng" algn="ctr" cap="flat" w="10183">
                      <a:solidFill>
                        <a:srgbClr val="000000"/>
                      </a:solidFill>
                      <a:prstDash val="solid"/>
                      <a:round/>
                      <a:headEnd type="none" w="med" len="med"/>
                      <a:tailEnd type="none" w="med" len="med"/>
                    </a:lnL>
                    <a:lnR cmpd="sng" algn="ctr" cap="flat" w="10183">
                      <a:solidFill>
                        <a:srgbClr val="000000"/>
                      </a:solidFill>
                      <a:prstDash val="solid"/>
                      <a:round/>
                      <a:headEnd type="none" w="med" len="med"/>
                      <a:tailEnd type="none" w="med" len="med"/>
                    </a:lnR>
                    <a:lnT cmpd="sng" algn="ctr" cap="flat" w="10183">
                      <a:solidFill>
                        <a:srgbClr val="000000"/>
                      </a:solidFill>
                      <a:prstDash val="solid"/>
                      <a:round/>
                      <a:headEnd type="none" w="med" len="med"/>
                      <a:tailEnd type="none" w="med" len="med"/>
                    </a:lnT>
                    <a:lnB cmpd="sng" algn="ctr" cap="flat" w="10183">
                      <a:solidFill>
                        <a:srgbClr val="000000"/>
                      </a:solidFill>
                      <a:prstDash val="solid"/>
                      <a:round/>
                      <a:headEnd type="none" w="med" len="med"/>
                      <a:tailEnd type="none" w="med" len="med"/>
                    </a:lnB>
                    <a:solidFill>
                      <a:srgbClr val="FDEF59"/>
                    </a:solidFill>
                  </a:tcPr>
                </a:tc>
                <a:tc>
                  <a:txBody>
                    <a:bodyPr anchor="t" rtlCol="false"/>
                    <a:lstStyle/>
                    <a:p>
                      <a:pPr algn="ctr">
                        <a:lnSpc>
                          <a:spcPts val="1302"/>
                        </a:lnSpc>
                        <a:defRPr/>
                      </a:pPr>
                      <a:endParaRPr lang="en-US" sz="1100"/>
                    </a:p>
                  </a:txBody>
                  <a:tcPr marL="98483" marR="98483" marT="98483" marB="98483" anchor="ctr">
                    <a:lnL cmpd="sng" algn="ctr" cap="flat" w="10183">
                      <a:solidFill>
                        <a:srgbClr val="000000"/>
                      </a:solidFill>
                      <a:prstDash val="solid"/>
                      <a:round/>
                      <a:headEnd type="none" w="med" len="med"/>
                      <a:tailEnd type="none" w="med" len="med"/>
                    </a:lnL>
                    <a:lnR cmpd="sng" algn="ctr" cap="flat" w="10183">
                      <a:solidFill>
                        <a:srgbClr val="000000"/>
                      </a:solidFill>
                      <a:prstDash val="solid"/>
                      <a:round/>
                      <a:headEnd type="none" w="med" len="med"/>
                      <a:tailEnd type="none" w="med" len="med"/>
                    </a:lnR>
                    <a:lnT cmpd="sng" algn="ctr" cap="flat" w="10183">
                      <a:solidFill>
                        <a:srgbClr val="000000"/>
                      </a:solidFill>
                      <a:prstDash val="solid"/>
                      <a:round/>
                      <a:headEnd type="none" w="med" len="med"/>
                      <a:tailEnd type="none" w="med" len="med"/>
                    </a:lnT>
                    <a:lnB cmpd="sng" algn="ctr" cap="flat" w="10183">
                      <a:solidFill>
                        <a:srgbClr val="000000"/>
                      </a:solidFill>
                      <a:prstDash val="solid"/>
                      <a:round/>
                      <a:headEnd type="none" w="med" len="med"/>
                      <a:tailEnd type="none" w="med" len="med"/>
                    </a:lnB>
                    <a:solidFill>
                      <a:srgbClr val="FDEF59"/>
                    </a:solidFill>
                  </a:tcPr>
                </a:tc>
              </a:tr>
            </a:tbl>
          </a:graphicData>
        </a:graphic>
      </p:graphicFrame>
      <p:graphicFrame>
        <p:nvGraphicFramePr>
          <p:cNvPr name="Table 11" id="11"/>
          <p:cNvGraphicFramePr>
            <a:graphicFrameLocks noGrp="true"/>
          </p:cNvGraphicFramePr>
          <p:nvPr/>
        </p:nvGraphicFramePr>
        <p:xfrm>
          <a:off x="13297406" y="7403661"/>
          <a:ext cx="758681" cy="220306"/>
        </p:xfrm>
        <a:graphic>
          <a:graphicData uri="http://schemas.openxmlformats.org/drawingml/2006/table">
            <a:tbl>
              <a:tblPr/>
              <a:tblGrid>
                <a:gridCol w="188286"/>
                <a:gridCol w="188286"/>
                <a:gridCol w="188286"/>
                <a:gridCol w="193822"/>
              </a:tblGrid>
              <a:tr h="169949">
                <a:tc>
                  <a:txBody>
                    <a:bodyPr anchor="t" rtlCol="false"/>
                    <a:lstStyle/>
                    <a:p>
                      <a:pPr algn="ctr">
                        <a:lnSpc>
                          <a:spcPts val="1302"/>
                        </a:lnSpc>
                        <a:defRPr/>
                      </a:pPr>
                      <a:endParaRPr lang="en-US" sz="1100"/>
                    </a:p>
                  </a:txBody>
                  <a:tcPr marL="98483" marR="98483" marT="98483" marB="98483" anchor="ctr">
                    <a:lnL cmpd="sng" algn="ctr" cap="flat" w="10183">
                      <a:solidFill>
                        <a:srgbClr val="000000"/>
                      </a:solidFill>
                      <a:prstDash val="solid"/>
                      <a:round/>
                      <a:headEnd type="none" w="med" len="med"/>
                      <a:tailEnd type="none" w="med" len="med"/>
                    </a:lnL>
                    <a:lnR cmpd="sng" algn="ctr" cap="flat" w="10183">
                      <a:solidFill>
                        <a:srgbClr val="000000"/>
                      </a:solidFill>
                      <a:prstDash val="solid"/>
                      <a:round/>
                      <a:headEnd type="none" w="med" len="med"/>
                      <a:tailEnd type="none" w="med" len="med"/>
                    </a:lnR>
                    <a:lnT cmpd="sng" algn="ctr" cap="flat" w="10183">
                      <a:solidFill>
                        <a:srgbClr val="000000"/>
                      </a:solidFill>
                      <a:prstDash val="solid"/>
                      <a:round/>
                      <a:headEnd type="none" w="med" len="med"/>
                      <a:tailEnd type="none" w="med" len="med"/>
                    </a:lnT>
                    <a:lnB cmpd="sng" algn="ctr" cap="flat" w="10183">
                      <a:solidFill>
                        <a:srgbClr val="000000"/>
                      </a:solidFill>
                      <a:prstDash val="solid"/>
                      <a:round/>
                      <a:headEnd type="none" w="med" len="med"/>
                      <a:tailEnd type="none" w="med" len="med"/>
                    </a:lnB>
                    <a:solidFill>
                      <a:srgbClr val="FDEF59"/>
                    </a:solidFill>
                  </a:tcPr>
                </a:tc>
                <a:tc>
                  <a:txBody>
                    <a:bodyPr anchor="t" rtlCol="false"/>
                    <a:lstStyle/>
                    <a:p>
                      <a:pPr algn="ctr">
                        <a:lnSpc>
                          <a:spcPts val="1302"/>
                        </a:lnSpc>
                        <a:defRPr/>
                      </a:pPr>
                      <a:endParaRPr lang="en-US" sz="1100"/>
                    </a:p>
                  </a:txBody>
                  <a:tcPr marL="98483" marR="98483" marT="98483" marB="98483" anchor="ctr">
                    <a:lnL cmpd="sng" algn="ctr" cap="flat" w="10183">
                      <a:solidFill>
                        <a:srgbClr val="000000"/>
                      </a:solidFill>
                      <a:prstDash val="solid"/>
                      <a:round/>
                      <a:headEnd type="none" w="med" len="med"/>
                      <a:tailEnd type="none" w="med" len="med"/>
                    </a:lnL>
                    <a:lnR cmpd="sng" algn="ctr" cap="flat" w="10183">
                      <a:solidFill>
                        <a:srgbClr val="000000"/>
                      </a:solidFill>
                      <a:prstDash val="solid"/>
                      <a:round/>
                      <a:headEnd type="none" w="med" len="med"/>
                      <a:tailEnd type="none" w="med" len="med"/>
                    </a:lnR>
                    <a:lnT cmpd="sng" algn="ctr" cap="flat" w="10183">
                      <a:solidFill>
                        <a:srgbClr val="000000"/>
                      </a:solidFill>
                      <a:prstDash val="solid"/>
                      <a:round/>
                      <a:headEnd type="none" w="med" len="med"/>
                      <a:tailEnd type="none" w="med" len="med"/>
                    </a:lnT>
                    <a:lnB cmpd="sng" algn="ctr" cap="flat" w="10183">
                      <a:solidFill>
                        <a:srgbClr val="000000"/>
                      </a:solidFill>
                      <a:prstDash val="solid"/>
                      <a:round/>
                      <a:headEnd type="none" w="med" len="med"/>
                      <a:tailEnd type="none" w="med" len="med"/>
                    </a:lnB>
                    <a:solidFill>
                      <a:srgbClr val="FDEF59"/>
                    </a:solidFill>
                  </a:tcPr>
                </a:tc>
                <a:tc>
                  <a:txBody>
                    <a:bodyPr anchor="t" rtlCol="false"/>
                    <a:lstStyle/>
                    <a:p>
                      <a:pPr algn="ctr">
                        <a:lnSpc>
                          <a:spcPts val="1302"/>
                        </a:lnSpc>
                        <a:defRPr/>
                      </a:pPr>
                      <a:endParaRPr lang="en-US" sz="1100"/>
                    </a:p>
                  </a:txBody>
                  <a:tcPr marL="98483" marR="98483" marT="98483" marB="98483" anchor="ctr">
                    <a:lnL cmpd="sng" algn="ctr" cap="flat" w="10183">
                      <a:solidFill>
                        <a:srgbClr val="000000"/>
                      </a:solidFill>
                      <a:prstDash val="solid"/>
                      <a:round/>
                      <a:headEnd type="none" w="med" len="med"/>
                      <a:tailEnd type="none" w="med" len="med"/>
                    </a:lnL>
                    <a:lnR cmpd="sng" algn="ctr" cap="flat" w="10183">
                      <a:solidFill>
                        <a:srgbClr val="000000"/>
                      </a:solidFill>
                      <a:prstDash val="solid"/>
                      <a:round/>
                      <a:headEnd type="none" w="med" len="med"/>
                      <a:tailEnd type="none" w="med" len="med"/>
                    </a:lnR>
                    <a:lnT cmpd="sng" algn="ctr" cap="flat" w="10183">
                      <a:solidFill>
                        <a:srgbClr val="000000"/>
                      </a:solidFill>
                      <a:prstDash val="solid"/>
                      <a:round/>
                      <a:headEnd type="none" w="med" len="med"/>
                      <a:tailEnd type="none" w="med" len="med"/>
                    </a:lnT>
                    <a:lnB cmpd="sng" algn="ctr" cap="flat" w="10183">
                      <a:solidFill>
                        <a:srgbClr val="000000"/>
                      </a:solidFill>
                      <a:prstDash val="solid"/>
                      <a:round/>
                      <a:headEnd type="none" w="med" len="med"/>
                      <a:tailEnd type="none" w="med" len="med"/>
                    </a:lnB>
                    <a:solidFill>
                      <a:srgbClr val="FDEF59"/>
                    </a:solidFill>
                  </a:tcPr>
                </a:tc>
                <a:tc>
                  <a:txBody>
                    <a:bodyPr anchor="t" rtlCol="false"/>
                    <a:lstStyle/>
                    <a:p>
                      <a:pPr algn="ctr">
                        <a:lnSpc>
                          <a:spcPts val="1302"/>
                        </a:lnSpc>
                        <a:defRPr/>
                      </a:pPr>
                      <a:endParaRPr lang="en-US" sz="1100"/>
                    </a:p>
                  </a:txBody>
                  <a:tcPr marL="98483" marR="98483" marT="98483" marB="98483" anchor="ctr">
                    <a:lnL cmpd="sng" algn="ctr" cap="flat" w="10183">
                      <a:solidFill>
                        <a:srgbClr val="000000"/>
                      </a:solidFill>
                      <a:prstDash val="solid"/>
                      <a:round/>
                      <a:headEnd type="none" w="med" len="med"/>
                      <a:tailEnd type="none" w="med" len="med"/>
                    </a:lnL>
                    <a:lnR cmpd="sng" algn="ctr" cap="flat" w="10183">
                      <a:solidFill>
                        <a:srgbClr val="000000"/>
                      </a:solidFill>
                      <a:prstDash val="solid"/>
                      <a:round/>
                      <a:headEnd type="none" w="med" len="med"/>
                      <a:tailEnd type="none" w="med" len="med"/>
                    </a:lnR>
                    <a:lnT cmpd="sng" algn="ctr" cap="flat" w="10183">
                      <a:solidFill>
                        <a:srgbClr val="000000"/>
                      </a:solidFill>
                      <a:prstDash val="solid"/>
                      <a:round/>
                      <a:headEnd type="none" w="med" len="med"/>
                      <a:tailEnd type="none" w="med" len="med"/>
                    </a:lnT>
                    <a:lnB cmpd="sng" algn="ctr" cap="flat" w="10183">
                      <a:solidFill>
                        <a:srgbClr val="000000"/>
                      </a:solidFill>
                      <a:prstDash val="solid"/>
                      <a:round/>
                      <a:headEnd type="none" w="med" len="med"/>
                      <a:tailEnd type="none" w="med" len="med"/>
                    </a:lnB>
                    <a:solidFill>
                      <a:srgbClr val="FDEF59"/>
                    </a:solidFill>
                  </a:tcPr>
                </a:tc>
              </a:tr>
            </a:tbl>
          </a:graphicData>
        </a:graphic>
      </p:graphicFrame>
      <p:sp>
        <p:nvSpPr>
          <p:cNvPr name="AutoShape 12" id="12"/>
          <p:cNvSpPr/>
          <p:nvPr/>
        </p:nvSpPr>
        <p:spPr>
          <a:xfrm>
            <a:off x="10661281" y="5404221"/>
            <a:ext cx="1587678" cy="1417354"/>
          </a:xfrm>
          <a:prstGeom prst="line">
            <a:avLst/>
          </a:prstGeom>
          <a:ln cap="flat" w="38100">
            <a:solidFill>
              <a:srgbClr val="1EFFC1"/>
            </a:solidFill>
            <a:prstDash val="solid"/>
            <a:headEnd type="none" len="sm" w="sm"/>
            <a:tailEnd type="arrow" len="sm" w="med"/>
          </a:ln>
        </p:spPr>
      </p:sp>
      <p:sp>
        <p:nvSpPr>
          <p:cNvPr name="Freeform 13" id="13"/>
          <p:cNvSpPr/>
          <p:nvPr/>
        </p:nvSpPr>
        <p:spPr>
          <a:xfrm flipH="false" flipV="false" rot="0">
            <a:off x="2969217" y="7564969"/>
            <a:ext cx="1102372" cy="1347344"/>
          </a:xfrm>
          <a:custGeom>
            <a:avLst/>
            <a:gdLst/>
            <a:ahLst/>
            <a:cxnLst/>
            <a:rect r="r" b="b" t="t" l="l"/>
            <a:pathLst>
              <a:path h="1347344" w="1102372">
                <a:moveTo>
                  <a:pt x="0" y="0"/>
                </a:moveTo>
                <a:lnTo>
                  <a:pt x="1102372" y="0"/>
                </a:lnTo>
                <a:lnTo>
                  <a:pt x="1102372" y="1347343"/>
                </a:lnTo>
                <a:lnTo>
                  <a:pt x="0" y="13473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4549274" y="4766380"/>
            <a:ext cx="2961534" cy="487577"/>
          </a:xfrm>
          <a:prstGeom prst="rect">
            <a:avLst/>
          </a:prstGeom>
        </p:spPr>
        <p:txBody>
          <a:bodyPr anchor="t" rtlCol="false" tIns="0" lIns="0" bIns="0" rIns="0">
            <a:spAutoFit/>
          </a:bodyPr>
          <a:lstStyle/>
          <a:p>
            <a:pPr algn="ctr">
              <a:lnSpc>
                <a:spcPts val="3801"/>
              </a:lnSpc>
            </a:pPr>
            <a:r>
              <a:rPr lang="en-US" sz="2715">
                <a:solidFill>
                  <a:srgbClr val="1EFFC1"/>
                </a:solidFill>
                <a:latin typeface="Arimo"/>
              </a:rPr>
              <a:t>Image Transformer</a:t>
            </a:r>
          </a:p>
        </p:txBody>
      </p:sp>
      <p:sp>
        <p:nvSpPr>
          <p:cNvPr name="AutoShape 15" id="15"/>
          <p:cNvSpPr/>
          <p:nvPr/>
        </p:nvSpPr>
        <p:spPr>
          <a:xfrm>
            <a:off x="4541153" y="8260810"/>
            <a:ext cx="3065315" cy="22169"/>
          </a:xfrm>
          <a:prstGeom prst="line">
            <a:avLst/>
          </a:prstGeom>
          <a:ln cap="flat" w="38100">
            <a:solidFill>
              <a:srgbClr val="1EFFC1"/>
            </a:solidFill>
            <a:prstDash val="solid"/>
            <a:headEnd type="none" len="sm" w="sm"/>
            <a:tailEnd type="arrow" len="sm" w="med"/>
          </a:ln>
        </p:spPr>
      </p:sp>
      <p:sp>
        <p:nvSpPr>
          <p:cNvPr name="TextBox 16" id="16"/>
          <p:cNvSpPr txBox="true"/>
          <p:nvPr/>
        </p:nvSpPr>
        <p:spPr>
          <a:xfrm rot="0">
            <a:off x="4504048" y="7751064"/>
            <a:ext cx="3139526" cy="487577"/>
          </a:xfrm>
          <a:prstGeom prst="rect">
            <a:avLst/>
          </a:prstGeom>
        </p:spPr>
        <p:txBody>
          <a:bodyPr anchor="t" rtlCol="false" tIns="0" lIns="0" bIns="0" rIns="0">
            <a:spAutoFit/>
          </a:bodyPr>
          <a:lstStyle/>
          <a:p>
            <a:pPr algn="ctr">
              <a:lnSpc>
                <a:spcPts val="3801"/>
              </a:lnSpc>
            </a:pPr>
            <a:r>
              <a:rPr lang="en-US" sz="2715">
                <a:solidFill>
                  <a:srgbClr val="1EFFC1"/>
                </a:solidFill>
                <a:latin typeface="Arimo"/>
              </a:rPr>
              <a:t>NLP Transformer</a:t>
            </a:r>
          </a:p>
        </p:txBody>
      </p:sp>
      <p:sp>
        <p:nvSpPr>
          <p:cNvPr name="TextBox 17" id="17"/>
          <p:cNvSpPr txBox="true"/>
          <p:nvPr/>
        </p:nvSpPr>
        <p:spPr>
          <a:xfrm rot="0">
            <a:off x="7762335" y="7990006"/>
            <a:ext cx="2837633" cy="487577"/>
          </a:xfrm>
          <a:prstGeom prst="rect">
            <a:avLst/>
          </a:prstGeom>
        </p:spPr>
        <p:txBody>
          <a:bodyPr anchor="t" rtlCol="false" tIns="0" lIns="0" bIns="0" rIns="0">
            <a:spAutoFit/>
          </a:bodyPr>
          <a:lstStyle/>
          <a:p>
            <a:pPr algn="ctr">
              <a:lnSpc>
                <a:spcPts val="3801"/>
              </a:lnSpc>
            </a:pPr>
            <a:r>
              <a:rPr lang="en-US" sz="2715">
                <a:solidFill>
                  <a:srgbClr val="1EFFC1"/>
                </a:solidFill>
                <a:latin typeface="Arimo"/>
              </a:rPr>
              <a:t>[0.1,-0.5,....-0.2]</a:t>
            </a:r>
          </a:p>
        </p:txBody>
      </p:sp>
      <p:sp>
        <p:nvSpPr>
          <p:cNvPr name="AutoShape 18" id="18"/>
          <p:cNvSpPr/>
          <p:nvPr/>
        </p:nvSpPr>
        <p:spPr>
          <a:xfrm flipV="true">
            <a:off x="10675496" y="6836194"/>
            <a:ext cx="1561248" cy="1304500"/>
          </a:xfrm>
          <a:prstGeom prst="line">
            <a:avLst/>
          </a:prstGeom>
          <a:ln cap="flat" w="38100">
            <a:solidFill>
              <a:srgbClr val="1EFFC1"/>
            </a:solidFill>
            <a:prstDash val="solid"/>
            <a:headEnd type="none" len="sm" w="sm"/>
            <a:tailEnd type="arrow" len="sm" w="med"/>
          </a:ln>
        </p:spPr>
      </p:sp>
      <p:sp>
        <p:nvSpPr>
          <p:cNvPr name="TextBox 19" id="19"/>
          <p:cNvSpPr txBox="true"/>
          <p:nvPr/>
        </p:nvSpPr>
        <p:spPr>
          <a:xfrm rot="0">
            <a:off x="8170032" y="3582028"/>
            <a:ext cx="1622421" cy="500329"/>
          </a:xfrm>
          <a:prstGeom prst="rect">
            <a:avLst/>
          </a:prstGeom>
        </p:spPr>
        <p:txBody>
          <a:bodyPr anchor="t" rtlCol="false" tIns="0" lIns="0" bIns="0" rIns="0">
            <a:spAutoFit/>
          </a:bodyPr>
          <a:lstStyle/>
          <a:p>
            <a:pPr algn="ctr">
              <a:lnSpc>
                <a:spcPts val="3910"/>
              </a:lnSpc>
            </a:pPr>
            <a:r>
              <a:rPr lang="en-US" sz="2793">
                <a:solidFill>
                  <a:srgbClr val="1EFFC1"/>
                </a:solidFill>
                <a:latin typeface="Arimo"/>
              </a:rPr>
              <a:t>Vectors</a:t>
            </a:r>
          </a:p>
        </p:txBody>
      </p:sp>
      <p:sp>
        <p:nvSpPr>
          <p:cNvPr name="TextBox 20" id="20"/>
          <p:cNvSpPr txBox="true"/>
          <p:nvPr/>
        </p:nvSpPr>
        <p:spPr>
          <a:xfrm rot="0">
            <a:off x="11925444" y="3594780"/>
            <a:ext cx="3537432"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Vector database</a:t>
            </a:r>
          </a:p>
        </p:txBody>
      </p:sp>
      <p:sp>
        <p:nvSpPr>
          <p:cNvPr name="TextBox 21" id="21"/>
          <p:cNvSpPr txBox="true"/>
          <p:nvPr/>
        </p:nvSpPr>
        <p:spPr>
          <a:xfrm rot="0">
            <a:off x="-1381506" y="442962"/>
            <a:ext cx="9449169" cy="1038188"/>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Vector Database</a:t>
            </a:r>
          </a:p>
        </p:txBody>
      </p:sp>
      <p:sp>
        <p:nvSpPr>
          <p:cNvPr name="TextBox 22" id="22"/>
          <p:cNvSpPr txBox="true"/>
          <p:nvPr/>
        </p:nvSpPr>
        <p:spPr>
          <a:xfrm rot="0">
            <a:off x="1470357" y="2284063"/>
            <a:ext cx="15773963" cy="615950"/>
          </a:xfrm>
          <a:prstGeom prst="rect">
            <a:avLst/>
          </a:prstGeom>
        </p:spPr>
        <p:txBody>
          <a:bodyPr anchor="t" rtlCol="false" tIns="0" lIns="0" bIns="0" rIns="0">
            <a:spAutoFit/>
          </a:bodyPr>
          <a:lstStyle/>
          <a:p>
            <a:pPr marL="755649" indent="-377824" lvl="1">
              <a:lnSpc>
                <a:spcPts val="4899"/>
              </a:lnSpc>
              <a:buFont typeface="Arial"/>
              <a:buChar char="•"/>
            </a:pPr>
            <a:r>
              <a:rPr lang="en-US" sz="3499">
                <a:solidFill>
                  <a:srgbClr val="1EFFC1"/>
                </a:solidFill>
                <a:latin typeface="Arimo"/>
              </a:rPr>
              <a:t>Efficiently store and search large collection of complex data such as images.</a:t>
            </a:r>
          </a:p>
        </p:txBody>
      </p:sp>
      <p:sp>
        <p:nvSpPr>
          <p:cNvPr name="TextBox 23" id="23"/>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159</a:t>
            </a:r>
          </a:p>
        </p:txBody>
      </p:sp>
      <p:sp>
        <p:nvSpPr>
          <p:cNvPr name="TextBox 24" id="24"/>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96.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1597075" y="113199"/>
            <a:ext cx="12605418" cy="857251"/>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Storing Paragraph as Vector</a:t>
            </a:r>
          </a:p>
        </p:txBody>
      </p:sp>
      <p:sp>
        <p:nvSpPr>
          <p:cNvPr name="TextBox 3" id="3"/>
          <p:cNvSpPr txBox="true"/>
          <p:nvPr/>
        </p:nvSpPr>
        <p:spPr>
          <a:xfrm rot="0">
            <a:off x="230315" y="2999274"/>
            <a:ext cx="7395913" cy="3057525"/>
          </a:xfrm>
          <a:prstGeom prst="rect">
            <a:avLst/>
          </a:prstGeom>
        </p:spPr>
        <p:txBody>
          <a:bodyPr anchor="t" rtlCol="false" tIns="0" lIns="0" bIns="0" rIns="0">
            <a:spAutoFit/>
          </a:bodyPr>
          <a:lstStyle/>
          <a:p>
            <a:pPr algn="ctr">
              <a:lnSpc>
                <a:spcPts val="3054"/>
              </a:lnSpc>
              <a:spcBef>
                <a:spcPct val="0"/>
              </a:spcBef>
            </a:pPr>
            <a:r>
              <a:rPr lang="en-US" sz="2545">
                <a:solidFill>
                  <a:srgbClr val="1EFFC1"/>
                </a:solidFill>
                <a:latin typeface="Arimo"/>
              </a:rPr>
              <a:t>"</a:t>
            </a:r>
            <a:r>
              <a:rPr lang="en-US" sz="2545">
                <a:solidFill>
                  <a:srgbClr val="1EFFC1"/>
                </a:solidFill>
                <a:latin typeface="Arimo"/>
              </a:rPr>
              <a:t>Paris is the capital of France and one of the most popular</a:t>
            </a:r>
          </a:p>
          <a:p>
            <a:pPr algn="ctr">
              <a:lnSpc>
                <a:spcPts val="3054"/>
              </a:lnSpc>
              <a:spcBef>
                <a:spcPct val="0"/>
              </a:spcBef>
            </a:pPr>
            <a:r>
              <a:rPr lang="en-US" sz="2545">
                <a:solidFill>
                  <a:srgbClr val="1EFFC1"/>
                </a:solidFill>
                <a:latin typeface="Arimo"/>
              </a:rPr>
              <a:t> tourist destinations in the world</a:t>
            </a:r>
          </a:p>
          <a:p>
            <a:pPr algn="ctr">
              <a:lnSpc>
                <a:spcPts val="3054"/>
              </a:lnSpc>
              <a:spcBef>
                <a:spcPct val="0"/>
              </a:spcBef>
            </a:pPr>
            <a:r>
              <a:rPr lang="en-US" sz="2545">
                <a:solidFill>
                  <a:srgbClr val="1EFFC1"/>
                </a:solidFill>
                <a:latin typeface="Arimo"/>
              </a:rPr>
              <a:t>.</a:t>
            </a:r>
          </a:p>
          <a:p>
            <a:pPr algn="ctr">
              <a:lnSpc>
                <a:spcPts val="3054"/>
              </a:lnSpc>
              <a:spcBef>
                <a:spcPct val="0"/>
              </a:spcBef>
            </a:pPr>
            <a:r>
              <a:rPr lang="en-US" sz="2545">
                <a:solidFill>
                  <a:srgbClr val="1EFFC1"/>
                </a:solidFill>
                <a:latin typeface="Arimo"/>
              </a:rPr>
              <a:t>.</a:t>
            </a:r>
          </a:p>
          <a:p>
            <a:pPr algn="ctr">
              <a:lnSpc>
                <a:spcPts val="3054"/>
              </a:lnSpc>
              <a:spcBef>
                <a:spcPct val="0"/>
              </a:spcBef>
            </a:pPr>
            <a:r>
              <a:rPr lang="en-US" sz="2545">
                <a:solidFill>
                  <a:srgbClr val="1EFFC1"/>
                </a:solidFill>
                <a:latin typeface="Arimo"/>
              </a:rPr>
              <a:t>.</a:t>
            </a:r>
          </a:p>
          <a:p>
            <a:pPr algn="ctr">
              <a:lnSpc>
                <a:spcPts val="3054"/>
              </a:lnSpc>
              <a:spcBef>
                <a:spcPct val="0"/>
              </a:spcBef>
            </a:pPr>
            <a:r>
              <a:rPr lang="en-US" sz="2545">
                <a:solidFill>
                  <a:srgbClr val="1EFFC1"/>
                </a:solidFill>
                <a:latin typeface="Arimo"/>
              </a:rPr>
              <a:t>major center for fashion, art, and culture."</a:t>
            </a:r>
          </a:p>
          <a:p>
            <a:pPr algn="ctr">
              <a:lnSpc>
                <a:spcPts val="3054"/>
              </a:lnSpc>
              <a:spcBef>
                <a:spcPct val="0"/>
              </a:spcBef>
            </a:pPr>
          </a:p>
        </p:txBody>
      </p:sp>
      <p:sp>
        <p:nvSpPr>
          <p:cNvPr name="AutoShape 4" id="4"/>
          <p:cNvSpPr/>
          <p:nvPr/>
        </p:nvSpPr>
        <p:spPr>
          <a:xfrm>
            <a:off x="7317757" y="4551849"/>
            <a:ext cx="3690586" cy="19050"/>
          </a:xfrm>
          <a:prstGeom prst="line">
            <a:avLst/>
          </a:prstGeom>
          <a:ln cap="flat" w="38100">
            <a:solidFill>
              <a:srgbClr val="1EFFC1"/>
            </a:solidFill>
            <a:prstDash val="solid"/>
            <a:headEnd type="none" len="sm" w="sm"/>
            <a:tailEnd type="arrow" len="sm" w="med"/>
          </a:ln>
        </p:spPr>
      </p:sp>
      <p:sp>
        <p:nvSpPr>
          <p:cNvPr name="TextBox 5" id="5"/>
          <p:cNvSpPr txBox="true"/>
          <p:nvPr/>
        </p:nvSpPr>
        <p:spPr>
          <a:xfrm rot="0">
            <a:off x="7626229" y="3625026"/>
            <a:ext cx="2995230" cy="615950"/>
          </a:xfrm>
          <a:prstGeom prst="rect">
            <a:avLst/>
          </a:prstGeom>
        </p:spPr>
        <p:txBody>
          <a:bodyPr anchor="t" rtlCol="false" tIns="0" lIns="0" bIns="0" rIns="0">
            <a:spAutoFit/>
          </a:bodyPr>
          <a:lstStyle/>
          <a:p>
            <a:pPr algn="ctr">
              <a:lnSpc>
                <a:spcPts val="4899"/>
              </a:lnSpc>
            </a:pPr>
            <a:r>
              <a:rPr lang="en-US" sz="3499">
                <a:solidFill>
                  <a:srgbClr val="1EFFC1"/>
                </a:solidFill>
                <a:latin typeface="Arimo"/>
              </a:rPr>
              <a:t>chroma db</a:t>
            </a:r>
          </a:p>
        </p:txBody>
      </p:sp>
      <p:sp>
        <p:nvSpPr>
          <p:cNvPr name="Freeform 6" id="6"/>
          <p:cNvSpPr/>
          <p:nvPr/>
        </p:nvSpPr>
        <p:spPr>
          <a:xfrm flipH="false" flipV="false" rot="0">
            <a:off x="11096032" y="4240976"/>
            <a:ext cx="6922123" cy="583647"/>
          </a:xfrm>
          <a:custGeom>
            <a:avLst/>
            <a:gdLst/>
            <a:ahLst/>
            <a:cxnLst/>
            <a:rect r="r" b="b" t="t" l="l"/>
            <a:pathLst>
              <a:path h="583647" w="6922123">
                <a:moveTo>
                  <a:pt x="0" y="0"/>
                </a:moveTo>
                <a:lnTo>
                  <a:pt x="6922123" y="0"/>
                </a:lnTo>
                <a:lnTo>
                  <a:pt x="6922123" y="583647"/>
                </a:lnTo>
                <a:lnTo>
                  <a:pt x="0" y="583647"/>
                </a:lnTo>
                <a:lnTo>
                  <a:pt x="0" y="0"/>
                </a:lnTo>
                <a:close/>
              </a:path>
            </a:pathLst>
          </a:custGeom>
          <a:blipFill>
            <a:blip r:embed="rId3"/>
            <a:stretch>
              <a:fillRect l="-9249" t="0" r="-13278" b="0"/>
            </a:stretch>
          </a:blipFill>
        </p:spPr>
      </p:sp>
      <p:sp>
        <p:nvSpPr>
          <p:cNvPr name="TextBox 7" id="7"/>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160</a:t>
            </a:r>
          </a:p>
        </p:txBody>
      </p:sp>
      <p:sp>
        <p:nvSpPr>
          <p:cNvPr name="TextBox 8" id="8"/>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TextBox 2" id="2"/>
          <p:cNvSpPr txBox="true"/>
          <p:nvPr/>
        </p:nvSpPr>
        <p:spPr>
          <a:xfrm rot="0">
            <a:off x="-2470304" y="171449"/>
            <a:ext cx="12605418" cy="857251"/>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Storing Word as Vector</a:t>
            </a:r>
          </a:p>
        </p:txBody>
      </p:sp>
      <p:sp>
        <p:nvSpPr>
          <p:cNvPr name="TextBox 3" id="3"/>
          <p:cNvSpPr txBox="true"/>
          <p:nvPr/>
        </p:nvSpPr>
        <p:spPr>
          <a:xfrm rot="0">
            <a:off x="1028700" y="4385805"/>
            <a:ext cx="2115878" cy="615950"/>
          </a:xfrm>
          <a:prstGeom prst="rect">
            <a:avLst/>
          </a:prstGeom>
        </p:spPr>
        <p:txBody>
          <a:bodyPr anchor="t" rtlCol="false" tIns="0" lIns="0" bIns="0" rIns="0">
            <a:spAutoFit/>
          </a:bodyPr>
          <a:lstStyle/>
          <a:p>
            <a:pPr algn="ctr">
              <a:lnSpc>
                <a:spcPts val="4899"/>
              </a:lnSpc>
            </a:pPr>
            <a:r>
              <a:rPr lang="en-US" sz="3499">
                <a:solidFill>
                  <a:srgbClr val="1EFFC1"/>
                </a:solidFill>
                <a:latin typeface="Arimo"/>
              </a:rPr>
              <a:t>France</a:t>
            </a:r>
          </a:p>
        </p:txBody>
      </p:sp>
      <p:sp>
        <p:nvSpPr>
          <p:cNvPr name="AutoShape 4" id="4"/>
          <p:cNvSpPr/>
          <p:nvPr/>
        </p:nvSpPr>
        <p:spPr>
          <a:xfrm>
            <a:off x="3832405" y="4868862"/>
            <a:ext cx="4181430" cy="0"/>
          </a:xfrm>
          <a:prstGeom prst="line">
            <a:avLst/>
          </a:prstGeom>
          <a:ln cap="flat" w="38100">
            <a:solidFill>
              <a:srgbClr val="1EFFC1"/>
            </a:solidFill>
            <a:prstDash val="solid"/>
            <a:headEnd type="none" len="sm" w="sm"/>
            <a:tailEnd type="arrow" len="sm" w="med"/>
          </a:ln>
        </p:spPr>
      </p:sp>
      <p:sp>
        <p:nvSpPr>
          <p:cNvPr name="TextBox 5" id="5"/>
          <p:cNvSpPr txBox="true"/>
          <p:nvPr/>
        </p:nvSpPr>
        <p:spPr>
          <a:xfrm rot="0">
            <a:off x="4640013" y="4089951"/>
            <a:ext cx="2566215" cy="615950"/>
          </a:xfrm>
          <a:prstGeom prst="rect">
            <a:avLst/>
          </a:prstGeom>
        </p:spPr>
        <p:txBody>
          <a:bodyPr anchor="t" rtlCol="false" tIns="0" lIns="0" bIns="0" rIns="0">
            <a:spAutoFit/>
          </a:bodyPr>
          <a:lstStyle/>
          <a:p>
            <a:pPr algn="ctr">
              <a:lnSpc>
                <a:spcPts val="4899"/>
              </a:lnSpc>
            </a:pPr>
            <a:r>
              <a:rPr lang="en-US" sz="3499">
                <a:solidFill>
                  <a:srgbClr val="1EFFC1"/>
                </a:solidFill>
                <a:latin typeface="Arimo"/>
              </a:rPr>
              <a:t>chroma db</a:t>
            </a:r>
          </a:p>
        </p:txBody>
      </p:sp>
      <p:sp>
        <p:nvSpPr>
          <p:cNvPr name="Freeform 6" id="6"/>
          <p:cNvSpPr/>
          <p:nvPr/>
        </p:nvSpPr>
        <p:spPr>
          <a:xfrm flipH="false" flipV="false" rot="0">
            <a:off x="8699635" y="4440788"/>
            <a:ext cx="9065773" cy="996967"/>
          </a:xfrm>
          <a:custGeom>
            <a:avLst/>
            <a:gdLst/>
            <a:ahLst/>
            <a:cxnLst/>
            <a:rect r="r" b="b" t="t" l="l"/>
            <a:pathLst>
              <a:path h="996967" w="9065773">
                <a:moveTo>
                  <a:pt x="0" y="0"/>
                </a:moveTo>
                <a:lnTo>
                  <a:pt x="9065773" y="0"/>
                </a:lnTo>
                <a:lnTo>
                  <a:pt x="9065773" y="996967"/>
                </a:lnTo>
                <a:lnTo>
                  <a:pt x="0" y="996967"/>
                </a:lnTo>
                <a:lnTo>
                  <a:pt x="0" y="0"/>
                </a:lnTo>
                <a:close/>
              </a:path>
            </a:pathLst>
          </a:custGeom>
          <a:blipFill>
            <a:blip r:embed="rId3"/>
            <a:stretch>
              <a:fillRect l="-5871" t="0" r="-21594" b="0"/>
            </a:stretch>
          </a:blipFill>
        </p:spPr>
      </p:sp>
      <p:sp>
        <p:nvSpPr>
          <p:cNvPr name="TextBox 7" id="7"/>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161</a:t>
            </a:r>
          </a:p>
        </p:txBody>
      </p:sp>
      <p:sp>
        <p:nvSpPr>
          <p:cNvPr name="TextBox 8" id="8"/>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98.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Freeform 2" id="2"/>
          <p:cNvSpPr/>
          <p:nvPr/>
        </p:nvSpPr>
        <p:spPr>
          <a:xfrm flipH="false" flipV="false" rot="0">
            <a:off x="2063501" y="4173193"/>
            <a:ext cx="3056220" cy="3679335"/>
          </a:xfrm>
          <a:custGeom>
            <a:avLst/>
            <a:gdLst/>
            <a:ahLst/>
            <a:cxnLst/>
            <a:rect r="r" b="b" t="t" l="l"/>
            <a:pathLst>
              <a:path h="3679335" w="3056220">
                <a:moveTo>
                  <a:pt x="0" y="0"/>
                </a:moveTo>
                <a:lnTo>
                  <a:pt x="3056221" y="0"/>
                </a:lnTo>
                <a:lnTo>
                  <a:pt x="3056221" y="3679335"/>
                </a:lnTo>
                <a:lnTo>
                  <a:pt x="0" y="3679335"/>
                </a:lnTo>
                <a:lnTo>
                  <a:pt x="0" y="0"/>
                </a:lnTo>
                <a:close/>
              </a:path>
            </a:pathLst>
          </a:custGeom>
          <a:blipFill>
            <a:blip r:embed="rId3"/>
            <a:stretch>
              <a:fillRect l="-44520" t="0" r="-36061" b="0"/>
            </a:stretch>
          </a:blipFill>
        </p:spPr>
      </p:sp>
      <p:sp>
        <p:nvSpPr>
          <p:cNvPr name="TextBox 3" id="3"/>
          <p:cNvSpPr txBox="true"/>
          <p:nvPr/>
        </p:nvSpPr>
        <p:spPr>
          <a:xfrm rot="0">
            <a:off x="262799" y="71618"/>
            <a:ext cx="10833233" cy="2162829"/>
          </a:xfrm>
          <a:prstGeom prst="rect">
            <a:avLst/>
          </a:prstGeom>
        </p:spPr>
        <p:txBody>
          <a:bodyPr anchor="t" rtlCol="false" tIns="0" lIns="0" bIns="0" rIns="0">
            <a:spAutoFit/>
          </a:bodyPr>
          <a:lstStyle/>
          <a:p>
            <a:pPr algn="ctr">
              <a:lnSpc>
                <a:spcPts val="10697"/>
              </a:lnSpc>
            </a:pPr>
            <a:r>
              <a:rPr lang="en-US" sz="6043">
                <a:solidFill>
                  <a:srgbClr val="FFFFFF"/>
                </a:solidFill>
                <a:latin typeface="Arimo"/>
              </a:rPr>
              <a:t>Storing Text and Images as Vectors</a:t>
            </a:r>
          </a:p>
          <a:p>
            <a:pPr algn="ctr">
              <a:lnSpc>
                <a:spcPts val="10697"/>
              </a:lnSpc>
              <a:spcBef>
                <a:spcPct val="0"/>
              </a:spcBef>
            </a:pPr>
          </a:p>
        </p:txBody>
      </p:sp>
      <p:sp>
        <p:nvSpPr>
          <p:cNvPr name="TextBox 4" id="4"/>
          <p:cNvSpPr txBox="true"/>
          <p:nvPr/>
        </p:nvSpPr>
        <p:spPr>
          <a:xfrm rot="0">
            <a:off x="836327" y="2415422"/>
            <a:ext cx="5830006" cy="781248"/>
          </a:xfrm>
          <a:prstGeom prst="rect">
            <a:avLst/>
          </a:prstGeom>
        </p:spPr>
        <p:txBody>
          <a:bodyPr anchor="t" rtlCol="false" tIns="0" lIns="0" bIns="0" rIns="0">
            <a:spAutoFit/>
          </a:bodyPr>
          <a:lstStyle/>
          <a:p>
            <a:pPr algn="ctr">
              <a:lnSpc>
                <a:spcPts val="3024"/>
              </a:lnSpc>
              <a:spcBef>
                <a:spcPct val="0"/>
              </a:spcBef>
            </a:pPr>
            <a:r>
              <a:rPr lang="en-US" sz="2520">
                <a:solidFill>
                  <a:srgbClr val="1EFFC1"/>
                </a:solidFill>
                <a:latin typeface="Arimo"/>
              </a:rPr>
              <a:t>'</a:t>
            </a:r>
            <a:r>
              <a:rPr lang="en-US" sz="2520">
                <a:solidFill>
                  <a:srgbClr val="1EFFC1"/>
                </a:solidFill>
                <a:latin typeface="Arimo"/>
              </a:rPr>
              <a:t>Two dogs in the snow', 'A cat on a table',</a:t>
            </a:r>
          </a:p>
          <a:p>
            <a:pPr algn="ctr">
              <a:lnSpc>
                <a:spcPts val="3024"/>
              </a:lnSpc>
              <a:spcBef>
                <a:spcPct val="0"/>
              </a:spcBef>
            </a:pPr>
            <a:r>
              <a:rPr lang="en-US" sz="2520">
                <a:solidFill>
                  <a:srgbClr val="1EFFC1"/>
                </a:solidFill>
                <a:latin typeface="Arimo"/>
              </a:rPr>
              <a:t> 'A picture of London at night'</a:t>
            </a:r>
          </a:p>
        </p:txBody>
      </p:sp>
      <p:sp>
        <p:nvSpPr>
          <p:cNvPr name="AutoShape 5" id="5"/>
          <p:cNvSpPr/>
          <p:nvPr/>
        </p:nvSpPr>
        <p:spPr>
          <a:xfrm flipH="true">
            <a:off x="8995860" y="2815698"/>
            <a:ext cx="18864" cy="3197163"/>
          </a:xfrm>
          <a:prstGeom prst="line">
            <a:avLst/>
          </a:prstGeom>
          <a:ln cap="flat" w="38100">
            <a:solidFill>
              <a:srgbClr val="1EFFC1"/>
            </a:solidFill>
            <a:prstDash val="solid"/>
            <a:headEnd type="none" len="sm" w="sm"/>
            <a:tailEnd type="none" len="sm" w="sm"/>
          </a:ln>
        </p:spPr>
      </p:sp>
      <p:sp>
        <p:nvSpPr>
          <p:cNvPr name="AutoShape 6" id="6"/>
          <p:cNvSpPr/>
          <p:nvPr/>
        </p:nvSpPr>
        <p:spPr>
          <a:xfrm>
            <a:off x="7043341" y="2815698"/>
            <a:ext cx="1952333" cy="19050"/>
          </a:xfrm>
          <a:prstGeom prst="line">
            <a:avLst/>
          </a:prstGeom>
          <a:ln cap="flat" w="38100">
            <a:solidFill>
              <a:srgbClr val="1EFFC1"/>
            </a:solidFill>
            <a:prstDash val="solid"/>
            <a:headEnd type="none" len="sm" w="sm"/>
            <a:tailEnd type="none" len="sm" w="sm"/>
          </a:ln>
        </p:spPr>
      </p:sp>
      <p:sp>
        <p:nvSpPr>
          <p:cNvPr name="AutoShape 7" id="7"/>
          <p:cNvSpPr/>
          <p:nvPr/>
        </p:nvSpPr>
        <p:spPr>
          <a:xfrm>
            <a:off x="7043155" y="6031910"/>
            <a:ext cx="1952333" cy="19050"/>
          </a:xfrm>
          <a:prstGeom prst="line">
            <a:avLst/>
          </a:prstGeom>
          <a:ln cap="flat" w="38100">
            <a:solidFill>
              <a:srgbClr val="1EFFC1"/>
            </a:solidFill>
            <a:prstDash val="solid"/>
            <a:headEnd type="none" len="sm" w="sm"/>
            <a:tailEnd type="none" len="sm" w="sm"/>
          </a:ln>
        </p:spPr>
      </p:sp>
      <p:sp>
        <p:nvSpPr>
          <p:cNvPr name="AutoShape 8" id="8"/>
          <p:cNvSpPr/>
          <p:nvPr/>
        </p:nvSpPr>
        <p:spPr>
          <a:xfrm>
            <a:off x="9033774" y="4392392"/>
            <a:ext cx="3056635" cy="19050"/>
          </a:xfrm>
          <a:prstGeom prst="line">
            <a:avLst/>
          </a:prstGeom>
          <a:ln cap="flat" w="38100">
            <a:solidFill>
              <a:srgbClr val="1EFFC1"/>
            </a:solidFill>
            <a:prstDash val="solid"/>
            <a:headEnd type="none" len="sm" w="sm"/>
            <a:tailEnd type="arrow" len="sm" w="med"/>
          </a:ln>
        </p:spPr>
      </p:sp>
      <p:sp>
        <p:nvSpPr>
          <p:cNvPr name="TextBox 9" id="9"/>
          <p:cNvSpPr txBox="true"/>
          <p:nvPr/>
        </p:nvSpPr>
        <p:spPr>
          <a:xfrm rot="0">
            <a:off x="8976810" y="3557243"/>
            <a:ext cx="2933880" cy="615950"/>
          </a:xfrm>
          <a:prstGeom prst="rect">
            <a:avLst/>
          </a:prstGeom>
        </p:spPr>
        <p:txBody>
          <a:bodyPr anchor="t" rtlCol="false" tIns="0" lIns="0" bIns="0" rIns="0">
            <a:spAutoFit/>
          </a:bodyPr>
          <a:lstStyle/>
          <a:p>
            <a:pPr algn="ctr">
              <a:lnSpc>
                <a:spcPts val="4899"/>
              </a:lnSpc>
            </a:pPr>
            <a:r>
              <a:rPr lang="en-US" sz="3499">
                <a:solidFill>
                  <a:srgbClr val="1EFFC1"/>
                </a:solidFill>
                <a:latin typeface="Arimo"/>
              </a:rPr>
              <a:t>chroma db</a:t>
            </a:r>
          </a:p>
        </p:txBody>
      </p:sp>
      <p:sp>
        <p:nvSpPr>
          <p:cNvPr name="Freeform 10" id="10"/>
          <p:cNvSpPr/>
          <p:nvPr/>
        </p:nvSpPr>
        <p:spPr>
          <a:xfrm flipH="false" flipV="false" rot="0">
            <a:off x="12287262" y="4022878"/>
            <a:ext cx="5588470" cy="785102"/>
          </a:xfrm>
          <a:custGeom>
            <a:avLst/>
            <a:gdLst/>
            <a:ahLst/>
            <a:cxnLst/>
            <a:rect r="r" b="b" t="t" l="l"/>
            <a:pathLst>
              <a:path h="785102" w="5588470">
                <a:moveTo>
                  <a:pt x="0" y="0"/>
                </a:moveTo>
                <a:lnTo>
                  <a:pt x="5588470" y="0"/>
                </a:lnTo>
                <a:lnTo>
                  <a:pt x="5588470" y="785102"/>
                </a:lnTo>
                <a:lnTo>
                  <a:pt x="0" y="785102"/>
                </a:lnTo>
                <a:lnTo>
                  <a:pt x="0" y="0"/>
                </a:lnTo>
                <a:close/>
              </a:path>
            </a:pathLst>
          </a:custGeom>
          <a:blipFill>
            <a:blip r:embed="rId4"/>
            <a:stretch>
              <a:fillRect l="-7708" t="0" r="-17925" b="0"/>
            </a:stretch>
          </a:blipFill>
        </p:spPr>
      </p:sp>
      <p:sp>
        <p:nvSpPr>
          <p:cNvPr name="TextBox 11" id="11"/>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162</a:t>
            </a:r>
          </a:p>
        </p:txBody>
      </p:sp>
      <p:sp>
        <p:nvSpPr>
          <p:cNvPr name="TextBox 12" id="12"/>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bg>
      <p:bgPr>
        <a:solidFill>
          <a:srgbClr val="052643"/>
        </a:solidFill>
      </p:bgPr>
    </p:bg>
    <p:spTree>
      <p:nvGrpSpPr>
        <p:cNvPr id="1" name=""/>
        <p:cNvGrpSpPr/>
        <p:nvPr/>
      </p:nvGrpSpPr>
      <p:grpSpPr>
        <a:xfrm>
          <a:off x="0" y="0"/>
          <a:ext cx="0" cy="0"/>
          <a:chOff x="0" y="0"/>
          <a:chExt cx="0" cy="0"/>
        </a:xfrm>
      </p:grpSpPr>
      <p:sp>
        <p:nvSpPr>
          <p:cNvPr name="AutoShape 2" id="2"/>
          <p:cNvSpPr/>
          <p:nvPr/>
        </p:nvSpPr>
        <p:spPr>
          <a:xfrm flipV="true">
            <a:off x="5607428" y="5522542"/>
            <a:ext cx="3190367" cy="14288"/>
          </a:xfrm>
          <a:prstGeom prst="line">
            <a:avLst/>
          </a:prstGeom>
          <a:ln cap="flat" w="28575">
            <a:solidFill>
              <a:srgbClr val="1EFFC1"/>
            </a:solidFill>
            <a:prstDash val="solid"/>
            <a:headEnd type="none" len="sm" w="sm"/>
            <a:tailEnd type="arrow" len="sm" w="med"/>
          </a:ln>
        </p:spPr>
      </p:sp>
      <p:graphicFrame>
        <p:nvGraphicFramePr>
          <p:cNvPr name="Table 3" id="3"/>
          <p:cNvGraphicFramePr>
            <a:graphicFrameLocks noGrp="true"/>
          </p:cNvGraphicFramePr>
          <p:nvPr/>
        </p:nvGraphicFramePr>
        <p:xfrm>
          <a:off x="767788" y="3927942"/>
          <a:ext cx="4182952" cy="3246349"/>
        </p:xfrm>
        <a:graphic>
          <a:graphicData uri="http://schemas.openxmlformats.org/drawingml/2006/table">
            <a:tbl>
              <a:tblPr/>
              <a:tblGrid>
                <a:gridCol w="2081749"/>
                <a:gridCol w="2101204"/>
              </a:tblGrid>
              <a:tr h="809602">
                <a:tc>
                  <a:txBody>
                    <a:bodyPr anchor="t" rtlCol="false"/>
                    <a:lstStyle/>
                    <a:p>
                      <a:pPr algn="ctr">
                        <a:lnSpc>
                          <a:spcPts val="2599"/>
                        </a:lnSpc>
                        <a:defRPr/>
                      </a:pPr>
                      <a:r>
                        <a:rPr lang="en-US" sz="1857">
                          <a:solidFill>
                            <a:srgbClr val="1EFFC1"/>
                          </a:solidFill>
                          <a:latin typeface="Arimo Bold"/>
                        </a:rPr>
                        <a:t>Date</a:t>
                      </a:r>
                      <a:endParaRPr lang="en-US" sz="1100"/>
                    </a:p>
                  </a:txBody>
                  <a:tcPr marL="190500" marR="190500" marT="190500" marB="190500" anchor="ctr">
                    <a:lnL cmpd="sng" algn="ctr" cap="flat" w="38100">
                      <a:solidFill>
                        <a:srgbClr val="FFBD59"/>
                      </a:solidFill>
                      <a:prstDash val="solid"/>
                      <a:round/>
                      <a:headEnd type="none" w="med" len="med"/>
                      <a:tailEnd type="none" w="med" len="med"/>
                    </a:lnL>
                    <a:lnR cmpd="sng" algn="ctr" cap="flat" w="38100">
                      <a:solidFill>
                        <a:srgbClr val="FFBD59"/>
                      </a:solidFill>
                      <a:prstDash val="solid"/>
                      <a:round/>
                      <a:headEnd type="none" w="med" len="med"/>
                      <a:tailEnd type="none" w="med" len="med"/>
                    </a:lnR>
                    <a:lnT cmpd="sng" algn="ctr" cap="flat" w="38100">
                      <a:solidFill>
                        <a:srgbClr val="FFBD59"/>
                      </a:solidFill>
                      <a:prstDash val="solid"/>
                      <a:round/>
                      <a:headEnd type="none" w="med" len="med"/>
                      <a:tailEnd type="none" w="med" len="med"/>
                    </a:lnT>
                    <a:lnB cmpd="sng" algn="ctr" cap="flat" w="38100">
                      <a:solidFill>
                        <a:srgbClr val="FFBD59"/>
                      </a:solidFill>
                      <a:prstDash val="solid"/>
                      <a:round/>
                      <a:headEnd type="none" w="med" len="med"/>
                      <a:tailEnd type="none" w="med" len="med"/>
                    </a:lnB>
                  </a:tcPr>
                </a:tc>
                <a:tc>
                  <a:txBody>
                    <a:bodyPr anchor="t" rtlCol="false"/>
                    <a:lstStyle/>
                    <a:p>
                      <a:pPr algn="ctr">
                        <a:lnSpc>
                          <a:spcPts val="2599"/>
                        </a:lnSpc>
                        <a:defRPr/>
                      </a:pPr>
                      <a:r>
                        <a:rPr lang="en-US" sz="1857">
                          <a:solidFill>
                            <a:srgbClr val="1EFFC1"/>
                          </a:solidFill>
                          <a:latin typeface="Arimo Bold"/>
                        </a:rPr>
                        <a:t>Temperature</a:t>
                      </a:r>
                      <a:endParaRPr lang="en-US" sz="1100"/>
                    </a:p>
                  </a:txBody>
                  <a:tcPr marL="190500" marR="190500" marT="190500" marB="190500" anchor="ctr">
                    <a:lnL cmpd="sng" algn="ctr" cap="flat" w="38100">
                      <a:solidFill>
                        <a:srgbClr val="FFBD59"/>
                      </a:solidFill>
                      <a:prstDash val="solid"/>
                      <a:round/>
                      <a:headEnd type="none" w="med" len="med"/>
                      <a:tailEnd type="none" w="med" len="med"/>
                    </a:lnL>
                    <a:lnR cmpd="sng" algn="ctr" cap="flat" w="38100">
                      <a:solidFill>
                        <a:srgbClr val="FFBD59"/>
                      </a:solidFill>
                      <a:prstDash val="solid"/>
                      <a:round/>
                      <a:headEnd type="none" w="med" len="med"/>
                      <a:tailEnd type="none" w="med" len="med"/>
                    </a:lnR>
                    <a:lnT cmpd="sng" algn="ctr" cap="flat" w="38100">
                      <a:solidFill>
                        <a:srgbClr val="FFBD59"/>
                      </a:solidFill>
                      <a:prstDash val="solid"/>
                      <a:round/>
                      <a:headEnd type="none" w="med" len="med"/>
                      <a:tailEnd type="none" w="med" len="med"/>
                    </a:lnT>
                    <a:lnB cmpd="sng" algn="ctr" cap="flat" w="38100">
                      <a:solidFill>
                        <a:srgbClr val="FFBD59"/>
                      </a:solidFill>
                      <a:prstDash val="solid"/>
                      <a:round/>
                      <a:headEnd type="none" w="med" len="med"/>
                      <a:tailEnd type="none" w="med" len="med"/>
                    </a:lnB>
                  </a:tcPr>
                </a:tc>
              </a:tr>
              <a:tr h="817543">
                <a:tc>
                  <a:txBody>
                    <a:bodyPr anchor="t" rtlCol="false"/>
                    <a:lstStyle/>
                    <a:p>
                      <a:pPr algn="ctr">
                        <a:lnSpc>
                          <a:spcPts val="2599"/>
                        </a:lnSpc>
                        <a:defRPr/>
                      </a:pPr>
                      <a:r>
                        <a:rPr lang="en-US" sz="1857">
                          <a:solidFill>
                            <a:srgbClr val="1EFFC1"/>
                          </a:solidFill>
                          <a:latin typeface="Arimo"/>
                        </a:rPr>
                        <a:t>16/07/2023</a:t>
                      </a:r>
                      <a:endParaRPr lang="en-US" sz="1100"/>
                    </a:p>
                  </a:txBody>
                  <a:tcPr marL="190500" marR="190500" marT="190500" marB="190500" anchor="ctr">
                    <a:lnL cmpd="sng" algn="ctr" cap="flat" w="38100">
                      <a:solidFill>
                        <a:srgbClr val="FFBD59"/>
                      </a:solidFill>
                      <a:prstDash val="solid"/>
                      <a:round/>
                      <a:headEnd type="none" w="med" len="med"/>
                      <a:tailEnd type="none" w="med" len="med"/>
                    </a:lnL>
                    <a:lnR cmpd="sng" algn="ctr" cap="flat" w="38100">
                      <a:solidFill>
                        <a:srgbClr val="FFBD59"/>
                      </a:solidFill>
                      <a:prstDash val="solid"/>
                      <a:round/>
                      <a:headEnd type="none" w="med" len="med"/>
                      <a:tailEnd type="none" w="med" len="med"/>
                    </a:lnR>
                    <a:lnT cmpd="sng" algn="ctr" cap="flat" w="38100">
                      <a:solidFill>
                        <a:srgbClr val="FFBD59"/>
                      </a:solidFill>
                      <a:prstDash val="solid"/>
                      <a:round/>
                      <a:headEnd type="none" w="med" len="med"/>
                      <a:tailEnd type="none" w="med" len="med"/>
                    </a:lnT>
                    <a:lnB cmpd="sng" algn="ctr" cap="flat" w="38100">
                      <a:solidFill>
                        <a:srgbClr val="FFBD59"/>
                      </a:solidFill>
                      <a:prstDash val="solid"/>
                      <a:round/>
                      <a:headEnd type="none" w="med" len="med"/>
                      <a:tailEnd type="none" w="med" len="med"/>
                    </a:lnB>
                  </a:tcPr>
                </a:tc>
                <a:tc>
                  <a:txBody>
                    <a:bodyPr anchor="t" rtlCol="false"/>
                    <a:lstStyle/>
                    <a:p>
                      <a:pPr algn="ctr">
                        <a:lnSpc>
                          <a:spcPts val="2599"/>
                        </a:lnSpc>
                        <a:defRPr/>
                      </a:pPr>
                      <a:r>
                        <a:rPr lang="en-US" sz="1857">
                          <a:solidFill>
                            <a:srgbClr val="1EFFC1"/>
                          </a:solidFill>
                          <a:latin typeface="Arimo"/>
                        </a:rPr>
                        <a:t>24</a:t>
                      </a:r>
                      <a:r>
                        <a:rPr lang="en-US" sz="1857" u="sng">
                          <a:solidFill>
                            <a:srgbClr val="1EFFC1"/>
                          </a:solidFill>
                          <a:latin typeface="Arimo"/>
                        </a:rPr>
                        <a:t> deg</a:t>
                      </a:r>
                      <a:endParaRPr lang="en-US" sz="1100"/>
                    </a:p>
                  </a:txBody>
                  <a:tcPr marL="190500" marR="190500" marT="190500" marB="190500" anchor="ctr">
                    <a:lnL cmpd="sng" algn="ctr" cap="flat" w="38100">
                      <a:solidFill>
                        <a:srgbClr val="FFBD59"/>
                      </a:solidFill>
                      <a:prstDash val="solid"/>
                      <a:round/>
                      <a:headEnd type="none" w="med" len="med"/>
                      <a:tailEnd type="none" w="med" len="med"/>
                    </a:lnL>
                    <a:lnR cmpd="sng" algn="ctr" cap="flat" w="38100">
                      <a:solidFill>
                        <a:srgbClr val="FFBD59"/>
                      </a:solidFill>
                      <a:prstDash val="solid"/>
                      <a:round/>
                      <a:headEnd type="none" w="med" len="med"/>
                      <a:tailEnd type="none" w="med" len="med"/>
                    </a:lnR>
                    <a:lnT cmpd="sng" algn="ctr" cap="flat" w="38100">
                      <a:solidFill>
                        <a:srgbClr val="FFBD59"/>
                      </a:solidFill>
                      <a:prstDash val="solid"/>
                      <a:round/>
                      <a:headEnd type="none" w="med" len="med"/>
                      <a:tailEnd type="none" w="med" len="med"/>
                    </a:lnT>
                    <a:lnB cmpd="sng" algn="ctr" cap="flat" w="38100">
                      <a:solidFill>
                        <a:srgbClr val="FFBD59"/>
                      </a:solidFill>
                      <a:prstDash val="solid"/>
                      <a:round/>
                      <a:headEnd type="none" w="med" len="med"/>
                      <a:tailEnd type="none" w="med" len="med"/>
                    </a:lnB>
                  </a:tcPr>
                </a:tc>
              </a:tr>
              <a:tr h="809602">
                <a:tc>
                  <a:txBody>
                    <a:bodyPr anchor="t" rtlCol="false"/>
                    <a:lstStyle/>
                    <a:p>
                      <a:pPr algn="ctr">
                        <a:lnSpc>
                          <a:spcPts val="2599"/>
                        </a:lnSpc>
                        <a:defRPr/>
                      </a:pPr>
                      <a:r>
                        <a:rPr lang="en-US" sz="1857">
                          <a:solidFill>
                            <a:srgbClr val="1EFFC1"/>
                          </a:solidFill>
                          <a:latin typeface="Arimo"/>
                        </a:rPr>
                        <a:t>17/07/2023</a:t>
                      </a:r>
                      <a:endParaRPr lang="en-US" sz="1100"/>
                    </a:p>
                  </a:txBody>
                  <a:tcPr marL="190500" marR="190500" marT="190500" marB="190500" anchor="ctr">
                    <a:lnL cmpd="sng" algn="ctr" cap="flat" w="38100">
                      <a:solidFill>
                        <a:srgbClr val="FFBD59"/>
                      </a:solidFill>
                      <a:prstDash val="solid"/>
                      <a:round/>
                      <a:headEnd type="none" w="med" len="med"/>
                      <a:tailEnd type="none" w="med" len="med"/>
                    </a:lnL>
                    <a:lnR cmpd="sng" algn="ctr" cap="flat" w="38100">
                      <a:solidFill>
                        <a:srgbClr val="FFBD59"/>
                      </a:solidFill>
                      <a:prstDash val="solid"/>
                      <a:round/>
                      <a:headEnd type="none" w="med" len="med"/>
                      <a:tailEnd type="none" w="med" len="med"/>
                    </a:lnR>
                    <a:lnT cmpd="sng" algn="ctr" cap="flat" w="38100">
                      <a:solidFill>
                        <a:srgbClr val="FFBD59"/>
                      </a:solidFill>
                      <a:prstDash val="solid"/>
                      <a:round/>
                      <a:headEnd type="none" w="med" len="med"/>
                      <a:tailEnd type="none" w="med" len="med"/>
                    </a:lnT>
                    <a:lnB cmpd="sng" algn="ctr" cap="flat" w="38100">
                      <a:solidFill>
                        <a:srgbClr val="FFDE59"/>
                      </a:solidFill>
                      <a:prstDash val="solid"/>
                      <a:round/>
                      <a:headEnd type="none" w="med" len="med"/>
                      <a:tailEnd type="none" w="med" len="med"/>
                    </a:lnB>
                  </a:tcPr>
                </a:tc>
                <a:tc>
                  <a:txBody>
                    <a:bodyPr anchor="t" rtlCol="false"/>
                    <a:lstStyle/>
                    <a:p>
                      <a:pPr algn="ctr">
                        <a:lnSpc>
                          <a:spcPts val="2599"/>
                        </a:lnSpc>
                        <a:defRPr/>
                      </a:pPr>
                      <a:r>
                        <a:rPr lang="en-US" sz="1857">
                          <a:solidFill>
                            <a:srgbClr val="1EFFC1"/>
                          </a:solidFill>
                          <a:latin typeface="Arimo"/>
                        </a:rPr>
                        <a:t>21 deg</a:t>
                      </a:r>
                      <a:endParaRPr lang="en-US" sz="1100"/>
                    </a:p>
                  </a:txBody>
                  <a:tcPr marL="190500" marR="190500" marT="190500" marB="190500" anchor="ctr">
                    <a:lnL cmpd="sng" algn="ctr" cap="flat" w="38100">
                      <a:solidFill>
                        <a:srgbClr val="FFBD59"/>
                      </a:solidFill>
                      <a:prstDash val="solid"/>
                      <a:round/>
                      <a:headEnd type="none" w="med" len="med"/>
                      <a:tailEnd type="none" w="med" len="med"/>
                    </a:lnL>
                    <a:lnR cmpd="sng" algn="ctr" cap="flat" w="38100">
                      <a:solidFill>
                        <a:srgbClr val="FFBD59"/>
                      </a:solidFill>
                      <a:prstDash val="solid"/>
                      <a:round/>
                      <a:headEnd type="none" w="med" len="med"/>
                      <a:tailEnd type="none" w="med" len="med"/>
                    </a:lnR>
                    <a:lnT cmpd="sng" algn="ctr" cap="flat" w="38100">
                      <a:solidFill>
                        <a:srgbClr val="FFBD59"/>
                      </a:solidFill>
                      <a:prstDash val="solid"/>
                      <a:round/>
                      <a:headEnd type="none" w="med" len="med"/>
                      <a:tailEnd type="none" w="med" len="med"/>
                    </a:lnT>
                    <a:lnB cmpd="sng" algn="ctr" cap="flat" w="38100">
                      <a:solidFill>
                        <a:srgbClr val="FFBD59"/>
                      </a:solidFill>
                      <a:prstDash val="solid"/>
                      <a:round/>
                      <a:headEnd type="none" w="med" len="med"/>
                      <a:tailEnd type="none" w="med" len="med"/>
                    </a:lnB>
                  </a:tcPr>
                </a:tc>
              </a:tr>
              <a:tr h="809602">
                <a:tc>
                  <a:txBody>
                    <a:bodyPr anchor="t" rtlCol="false"/>
                    <a:lstStyle/>
                    <a:p>
                      <a:pPr algn="ctr">
                        <a:lnSpc>
                          <a:spcPts val="2599"/>
                        </a:lnSpc>
                        <a:defRPr/>
                      </a:pPr>
                      <a:r>
                        <a:rPr lang="en-US" sz="1857">
                          <a:solidFill>
                            <a:srgbClr val="1EFFC1"/>
                          </a:solidFill>
                          <a:latin typeface="Arimo"/>
                        </a:rPr>
                        <a:t>18/07/2023</a:t>
                      </a:r>
                      <a:endParaRPr lang="en-US" sz="1100"/>
                    </a:p>
                  </a:txBody>
                  <a:tcPr marL="190500" marR="190500" marT="190500" marB="190500" anchor="ctr">
                    <a:lnL cmpd="sng" algn="ctr" cap="flat" w="38100">
                      <a:solidFill>
                        <a:srgbClr val="FFDE59"/>
                      </a:solidFill>
                      <a:prstDash val="solid"/>
                      <a:round/>
                      <a:headEnd type="none" w="med" len="med"/>
                      <a:tailEnd type="none" w="med" len="med"/>
                    </a:lnL>
                    <a:lnR cmpd="sng" algn="ctr" cap="flat" w="38100">
                      <a:solidFill>
                        <a:srgbClr val="FFDE59"/>
                      </a:solidFill>
                      <a:prstDash val="solid"/>
                      <a:round/>
                      <a:headEnd type="none" w="med" len="med"/>
                      <a:tailEnd type="none" w="med" len="med"/>
                    </a:lnR>
                    <a:lnT cmpd="sng" algn="ctr" cap="flat" w="38100">
                      <a:solidFill>
                        <a:srgbClr val="FFDE59"/>
                      </a:solidFill>
                      <a:prstDash val="solid"/>
                      <a:round/>
                      <a:headEnd type="none" w="med" len="med"/>
                      <a:tailEnd type="none" w="med" len="med"/>
                    </a:lnT>
                    <a:lnB cmpd="sng" algn="ctr" cap="flat" w="38100">
                      <a:solidFill>
                        <a:srgbClr val="FFDE59"/>
                      </a:solidFill>
                      <a:prstDash val="solid"/>
                      <a:round/>
                      <a:headEnd type="none" w="med" len="med"/>
                      <a:tailEnd type="none" w="med" len="med"/>
                    </a:lnB>
                  </a:tcPr>
                </a:tc>
                <a:tc>
                  <a:txBody>
                    <a:bodyPr anchor="t" rtlCol="false"/>
                    <a:lstStyle/>
                    <a:p>
                      <a:pPr algn="ctr">
                        <a:lnSpc>
                          <a:spcPts val="2599"/>
                        </a:lnSpc>
                        <a:defRPr/>
                      </a:pPr>
                      <a:r>
                        <a:rPr lang="en-US" sz="1857">
                          <a:solidFill>
                            <a:srgbClr val="1EFFC1"/>
                          </a:solidFill>
                          <a:latin typeface="Arimo"/>
                        </a:rPr>
                        <a:t>27 deg</a:t>
                      </a:r>
                      <a:endParaRPr lang="en-US" sz="1100"/>
                    </a:p>
                  </a:txBody>
                  <a:tcPr marL="190500" marR="190500" marT="190500" marB="190500" anchor="ctr">
                    <a:lnL cmpd="sng" algn="ctr" cap="flat" w="38100">
                      <a:solidFill>
                        <a:srgbClr val="FFDE59"/>
                      </a:solidFill>
                      <a:prstDash val="solid"/>
                      <a:round/>
                      <a:headEnd type="none" w="med" len="med"/>
                      <a:tailEnd type="none" w="med" len="med"/>
                    </a:lnL>
                    <a:lnR cmpd="sng" algn="ctr" cap="flat" w="38100">
                      <a:solidFill>
                        <a:srgbClr val="FFBD59"/>
                      </a:solidFill>
                      <a:prstDash val="solid"/>
                      <a:round/>
                      <a:headEnd type="none" w="med" len="med"/>
                      <a:tailEnd type="none" w="med" len="med"/>
                    </a:lnR>
                    <a:lnT cmpd="sng" algn="ctr" cap="flat" w="38100">
                      <a:solidFill>
                        <a:srgbClr val="FFBD59"/>
                      </a:solidFill>
                      <a:prstDash val="solid"/>
                      <a:round/>
                      <a:headEnd type="none" w="med" len="med"/>
                      <a:tailEnd type="none" w="med" len="med"/>
                    </a:lnT>
                    <a:lnB cmpd="sng" algn="ctr" cap="flat" w="38100">
                      <a:solidFill>
                        <a:srgbClr val="FFBD59"/>
                      </a:solidFill>
                      <a:prstDash val="solid"/>
                      <a:round/>
                      <a:headEnd type="none" w="med" len="med"/>
                      <a:tailEnd type="none" w="med" len="med"/>
                    </a:lnB>
                  </a:tcPr>
                </a:tc>
              </a:tr>
            </a:tbl>
          </a:graphicData>
        </a:graphic>
      </p:graphicFrame>
      <p:sp>
        <p:nvSpPr>
          <p:cNvPr name="Freeform 4" id="4"/>
          <p:cNvSpPr/>
          <p:nvPr/>
        </p:nvSpPr>
        <p:spPr>
          <a:xfrm flipH="false" flipV="false" rot="0">
            <a:off x="9312209" y="5115807"/>
            <a:ext cx="8812230" cy="784894"/>
          </a:xfrm>
          <a:custGeom>
            <a:avLst/>
            <a:gdLst/>
            <a:ahLst/>
            <a:cxnLst/>
            <a:rect r="r" b="b" t="t" l="l"/>
            <a:pathLst>
              <a:path h="784894" w="8812230">
                <a:moveTo>
                  <a:pt x="0" y="0"/>
                </a:moveTo>
                <a:lnTo>
                  <a:pt x="8812230" y="0"/>
                </a:lnTo>
                <a:lnTo>
                  <a:pt x="8812230" y="784894"/>
                </a:lnTo>
                <a:lnTo>
                  <a:pt x="0" y="784894"/>
                </a:lnTo>
                <a:lnTo>
                  <a:pt x="0" y="0"/>
                </a:lnTo>
                <a:close/>
              </a:path>
            </a:pathLst>
          </a:custGeom>
          <a:blipFill>
            <a:blip r:embed="rId3"/>
            <a:stretch>
              <a:fillRect l="0" t="0" r="-16270" b="-13021"/>
            </a:stretch>
          </a:blipFill>
        </p:spPr>
      </p:sp>
      <p:sp>
        <p:nvSpPr>
          <p:cNvPr name="TextBox 5" id="5"/>
          <p:cNvSpPr txBox="true"/>
          <p:nvPr/>
        </p:nvSpPr>
        <p:spPr>
          <a:xfrm rot="0">
            <a:off x="1810222" y="2684537"/>
            <a:ext cx="2098085" cy="826378"/>
          </a:xfrm>
          <a:prstGeom prst="rect">
            <a:avLst/>
          </a:prstGeom>
        </p:spPr>
        <p:txBody>
          <a:bodyPr anchor="t" rtlCol="false" tIns="0" lIns="0" bIns="0" rIns="0">
            <a:spAutoFit/>
          </a:bodyPr>
          <a:lstStyle/>
          <a:p>
            <a:pPr algn="ctr">
              <a:lnSpc>
                <a:spcPts val="3328"/>
              </a:lnSpc>
            </a:pPr>
            <a:r>
              <a:rPr lang="en-US" sz="2377">
                <a:solidFill>
                  <a:srgbClr val="1EFFC1"/>
                </a:solidFill>
                <a:latin typeface="Canva Sans"/>
              </a:rPr>
              <a:t>Time series data</a:t>
            </a:r>
          </a:p>
        </p:txBody>
      </p:sp>
      <p:sp>
        <p:nvSpPr>
          <p:cNvPr name="TextBox 6" id="6"/>
          <p:cNvSpPr txBox="true"/>
          <p:nvPr/>
        </p:nvSpPr>
        <p:spPr>
          <a:xfrm rot="0">
            <a:off x="5461448" y="4563222"/>
            <a:ext cx="3190495" cy="580278"/>
          </a:xfrm>
          <a:prstGeom prst="rect">
            <a:avLst/>
          </a:prstGeom>
        </p:spPr>
        <p:txBody>
          <a:bodyPr anchor="t" rtlCol="false" tIns="0" lIns="0" bIns="0" rIns="0">
            <a:spAutoFit/>
          </a:bodyPr>
          <a:lstStyle/>
          <a:p>
            <a:pPr algn="ctr">
              <a:lnSpc>
                <a:spcPts val="4759"/>
              </a:lnSpc>
            </a:pPr>
            <a:r>
              <a:rPr lang="en-US" sz="3399">
                <a:solidFill>
                  <a:srgbClr val="1EFFC1"/>
                </a:solidFill>
                <a:latin typeface="Canva Sans"/>
              </a:rPr>
              <a:t>Chromadb</a:t>
            </a:r>
          </a:p>
        </p:txBody>
      </p:sp>
      <p:sp>
        <p:nvSpPr>
          <p:cNvPr name="TextBox 7" id="7"/>
          <p:cNvSpPr txBox="true"/>
          <p:nvPr/>
        </p:nvSpPr>
        <p:spPr>
          <a:xfrm rot="0">
            <a:off x="-1509386" y="274712"/>
            <a:ext cx="12605418" cy="857251"/>
          </a:xfrm>
          <a:prstGeom prst="rect">
            <a:avLst/>
          </a:prstGeom>
        </p:spPr>
        <p:txBody>
          <a:bodyPr anchor="t" rtlCol="false" tIns="0" lIns="0" bIns="0" rIns="0">
            <a:spAutoFit/>
          </a:bodyPr>
          <a:lstStyle/>
          <a:p>
            <a:pPr algn="ctr">
              <a:lnSpc>
                <a:spcPts val="8399"/>
              </a:lnSpc>
            </a:pPr>
            <a:r>
              <a:rPr lang="en-US" sz="5999">
                <a:solidFill>
                  <a:srgbClr val="FFFFFF"/>
                </a:solidFill>
                <a:latin typeface="Arimo"/>
              </a:rPr>
              <a:t>Storing Timeseries as Vector</a:t>
            </a:r>
          </a:p>
        </p:txBody>
      </p:sp>
      <p:sp>
        <p:nvSpPr>
          <p:cNvPr name="TextBox 8" id="8"/>
          <p:cNvSpPr txBox="true"/>
          <p:nvPr/>
        </p:nvSpPr>
        <p:spPr>
          <a:xfrm rot="0">
            <a:off x="16649075" y="9400975"/>
            <a:ext cx="1638925" cy="500305"/>
          </a:xfrm>
          <a:prstGeom prst="rect">
            <a:avLst/>
          </a:prstGeom>
        </p:spPr>
        <p:txBody>
          <a:bodyPr anchor="t" rtlCol="false" tIns="0" lIns="0" bIns="0" rIns="0">
            <a:spAutoFit/>
          </a:bodyPr>
          <a:lstStyle/>
          <a:p>
            <a:pPr algn="ctr">
              <a:lnSpc>
                <a:spcPts val="3920"/>
              </a:lnSpc>
            </a:pPr>
            <a:r>
              <a:rPr lang="en-US" sz="2800">
                <a:solidFill>
                  <a:srgbClr val="1EFFC1"/>
                </a:solidFill>
                <a:latin typeface="Arimo"/>
              </a:rPr>
              <a:t>163</a:t>
            </a:r>
          </a:p>
        </p:txBody>
      </p:sp>
      <p:sp>
        <p:nvSpPr>
          <p:cNvPr name="TextBox 9" id="9"/>
          <p:cNvSpPr txBox="true"/>
          <p:nvPr/>
        </p:nvSpPr>
        <p:spPr>
          <a:xfrm rot="0">
            <a:off x="7230068" y="9593650"/>
            <a:ext cx="3865964" cy="625475"/>
          </a:xfrm>
          <a:prstGeom prst="rect">
            <a:avLst/>
          </a:prstGeom>
        </p:spPr>
        <p:txBody>
          <a:bodyPr anchor="t" rtlCol="false" tIns="0" lIns="0" bIns="0" rIns="0">
            <a:spAutoFit/>
          </a:bodyPr>
          <a:lstStyle/>
          <a:p>
            <a:pPr algn="ctr">
              <a:lnSpc>
                <a:spcPts val="4900"/>
              </a:lnSpc>
            </a:pPr>
            <a:r>
              <a:rPr lang="en-US" sz="3500">
                <a:solidFill>
                  <a:srgbClr val="FFFFFF"/>
                </a:solidFill>
                <a:latin typeface="Arimo"/>
              </a:rPr>
              <a:t>Confidential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DAFsoAWcZJY</dc:identifier>
  <dcterms:modified xsi:type="dcterms:W3CDTF">2011-08-01T06:04:30Z</dcterms:modified>
  <cp:revision>1</cp:revision>
  <dc:title>GenerativeAI_workshop1.0.pptx</dc:title>
</cp:coreProperties>
</file>